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342" r:id="rId3"/>
    <p:sldId id="343" r:id="rId4"/>
    <p:sldId id="344" r:id="rId5"/>
    <p:sldId id="345" r:id="rId6"/>
    <p:sldId id="346" r:id="rId7"/>
    <p:sldId id="348" r:id="rId8"/>
    <p:sldId id="349" r:id="rId9"/>
    <p:sldId id="350" r:id="rId10"/>
    <p:sldId id="266" r:id="rId11"/>
    <p:sldId id="351" r:id="rId12"/>
    <p:sldId id="277" r:id="rId1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customXml" Target="../customXml/item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B30A665-86CF-4E28-8162-7B7D9A806F66}" type="datetimeFigureOut">
              <a:rPr lang="en-US" smtClean="0"/>
              <a:t>7/20/2026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2B60BD99-9422-4CF7-90EE-5E15227B2898}" type="slidenum">
              <a:rPr lang="en-US" smtClean="0"/>
              <a:t>‹#›</a:t>
            </a:fld>
            <a:endParaRPr lang="en-US"/>
          </a:p>
        </p:txBody>
      </p:sp>
    </p:spTree>
    <p:extLst>
      <p:ext uri="{BB962C8B-B14F-4D97-AF65-F5344CB8AC3E}">
        <p14:creationId xmlns:p14="http://schemas.microsoft.com/office/powerpoint/2010/main" val="2110216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0238A-9265-5E28-1328-877ECB4FB42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5B00B02-8654-23BF-5DE1-49A2C454784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070D79D-94A1-9CAF-57A1-EBDACD1B3E88}"/>
              </a:ext>
            </a:extLst>
          </p:cNvPr>
          <p:cNvSpPr>
            <a:spLocks noGrp="1"/>
          </p:cNvSpPr>
          <p:nvPr>
            <p:ph type="dt" sz="half" idx="10"/>
          </p:nvPr>
        </p:nvSpPr>
        <p:spPr/>
        <p:txBody>
          <a:bodyPr/>
          <a:lstStyle/>
          <a:p>
            <a:fld id="{D7CD9EBE-BCA4-48BF-B9C4-11B895648B9B}" type="datetimeFigureOut">
              <a:rPr lang="en-US" smtClean="0"/>
              <a:t>7/20/2026</a:t>
            </a:fld>
            <a:endParaRPr lang="en-US"/>
          </a:p>
        </p:txBody>
      </p:sp>
      <p:sp>
        <p:nvSpPr>
          <p:cNvPr id="5" name="Footer Placeholder 4">
            <a:extLst>
              <a:ext uri="{FF2B5EF4-FFF2-40B4-BE49-F238E27FC236}">
                <a16:creationId xmlns:a16="http://schemas.microsoft.com/office/drawing/2014/main" id="{9E0F4F97-7E56-F09D-CA6A-E18FB7C25A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D54424-ED9C-B6E0-0593-91ED365A34FF}"/>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2762355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A6A625-5145-11B3-03C5-A1E297B0E8A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DEA5CB9-DFCE-BD8A-0686-3805E2680B1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A63E4C-0D92-6037-1F69-9748AAE84FBF}"/>
              </a:ext>
            </a:extLst>
          </p:cNvPr>
          <p:cNvSpPr>
            <a:spLocks noGrp="1"/>
          </p:cNvSpPr>
          <p:nvPr>
            <p:ph type="dt" sz="half" idx="10"/>
          </p:nvPr>
        </p:nvSpPr>
        <p:spPr/>
        <p:txBody>
          <a:bodyPr/>
          <a:lstStyle/>
          <a:p>
            <a:fld id="{D7CD9EBE-BCA4-48BF-B9C4-11B895648B9B}" type="datetimeFigureOut">
              <a:rPr lang="en-US" smtClean="0"/>
              <a:t>7/20/2026</a:t>
            </a:fld>
            <a:endParaRPr lang="en-US"/>
          </a:p>
        </p:txBody>
      </p:sp>
      <p:sp>
        <p:nvSpPr>
          <p:cNvPr id="5" name="Footer Placeholder 4">
            <a:extLst>
              <a:ext uri="{FF2B5EF4-FFF2-40B4-BE49-F238E27FC236}">
                <a16:creationId xmlns:a16="http://schemas.microsoft.com/office/drawing/2014/main" id="{8AC69A41-F447-9E8F-1622-48D92CCABA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3C9CBC-0121-41DC-EC99-1B100E9C31E5}"/>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397296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C871B7F-5256-188D-0A09-51425981DAE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23697DF-DB38-8CC2-94B5-FFFD9052D3D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8322F1-FFE7-106C-B5DF-0A0D0A362E5E}"/>
              </a:ext>
            </a:extLst>
          </p:cNvPr>
          <p:cNvSpPr>
            <a:spLocks noGrp="1"/>
          </p:cNvSpPr>
          <p:nvPr>
            <p:ph type="dt" sz="half" idx="10"/>
          </p:nvPr>
        </p:nvSpPr>
        <p:spPr/>
        <p:txBody>
          <a:bodyPr/>
          <a:lstStyle/>
          <a:p>
            <a:fld id="{D7CD9EBE-BCA4-48BF-B9C4-11B895648B9B}" type="datetimeFigureOut">
              <a:rPr lang="en-US" smtClean="0"/>
              <a:t>7/20/2026</a:t>
            </a:fld>
            <a:endParaRPr lang="en-US"/>
          </a:p>
        </p:txBody>
      </p:sp>
      <p:sp>
        <p:nvSpPr>
          <p:cNvPr id="5" name="Footer Placeholder 4">
            <a:extLst>
              <a:ext uri="{FF2B5EF4-FFF2-40B4-BE49-F238E27FC236}">
                <a16:creationId xmlns:a16="http://schemas.microsoft.com/office/drawing/2014/main" id="{F37DDD6F-FD92-B94A-1808-1018216E7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27B474-B2D7-C52D-164C-88264527A9F7}"/>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829423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4C877-1947-0B41-9100-B25EB2E6898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A3C4C10-E593-3056-926B-D29F2764521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08E072-45D0-3B67-11B2-206F503D8F13}"/>
              </a:ext>
            </a:extLst>
          </p:cNvPr>
          <p:cNvSpPr>
            <a:spLocks noGrp="1"/>
          </p:cNvSpPr>
          <p:nvPr>
            <p:ph type="dt" sz="half" idx="10"/>
          </p:nvPr>
        </p:nvSpPr>
        <p:spPr/>
        <p:txBody>
          <a:bodyPr/>
          <a:lstStyle/>
          <a:p>
            <a:fld id="{D7CD9EBE-BCA4-48BF-B9C4-11B895648B9B}" type="datetimeFigureOut">
              <a:rPr lang="en-US" smtClean="0"/>
              <a:t>7/20/2026</a:t>
            </a:fld>
            <a:endParaRPr lang="en-US"/>
          </a:p>
        </p:txBody>
      </p:sp>
      <p:sp>
        <p:nvSpPr>
          <p:cNvPr id="5" name="Footer Placeholder 4">
            <a:extLst>
              <a:ext uri="{FF2B5EF4-FFF2-40B4-BE49-F238E27FC236}">
                <a16:creationId xmlns:a16="http://schemas.microsoft.com/office/drawing/2014/main" id="{E65A7888-F812-409E-6487-1BABE005D0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1BA267-F0E9-F199-BB4B-123A4D4D34AD}"/>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4186176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1449D-1F74-8FDC-BFC9-C2B05C6D5DB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8CA9E8D-83B2-B6D7-C7F1-5199D5D3110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4E5638B-F5D0-3D81-D7E4-3C95B644D2BC}"/>
              </a:ext>
            </a:extLst>
          </p:cNvPr>
          <p:cNvSpPr>
            <a:spLocks noGrp="1"/>
          </p:cNvSpPr>
          <p:nvPr>
            <p:ph type="dt" sz="half" idx="10"/>
          </p:nvPr>
        </p:nvSpPr>
        <p:spPr/>
        <p:txBody>
          <a:bodyPr/>
          <a:lstStyle/>
          <a:p>
            <a:fld id="{D7CD9EBE-BCA4-48BF-B9C4-11B895648B9B}" type="datetimeFigureOut">
              <a:rPr lang="en-US" smtClean="0"/>
              <a:t>7/20/2026</a:t>
            </a:fld>
            <a:endParaRPr lang="en-US"/>
          </a:p>
        </p:txBody>
      </p:sp>
      <p:sp>
        <p:nvSpPr>
          <p:cNvPr id="5" name="Footer Placeholder 4">
            <a:extLst>
              <a:ext uri="{FF2B5EF4-FFF2-40B4-BE49-F238E27FC236}">
                <a16:creationId xmlns:a16="http://schemas.microsoft.com/office/drawing/2014/main" id="{F2F8923A-0F49-49F6-2B7D-B3E2C1845A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0CBB04-46CD-307F-950D-277BE381469E}"/>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33207194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C8C9B-F132-61C7-12CC-5DC40D5F078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76318C0-5A81-21C4-E42C-18E012F85FA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ED28A5A-379E-1EE7-01FF-73E30B01A55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7C3014B-E9CC-0DAD-A85B-DA5A82B19F23}"/>
              </a:ext>
            </a:extLst>
          </p:cNvPr>
          <p:cNvSpPr>
            <a:spLocks noGrp="1"/>
          </p:cNvSpPr>
          <p:nvPr>
            <p:ph type="dt" sz="half" idx="10"/>
          </p:nvPr>
        </p:nvSpPr>
        <p:spPr/>
        <p:txBody>
          <a:bodyPr/>
          <a:lstStyle/>
          <a:p>
            <a:fld id="{D7CD9EBE-BCA4-48BF-B9C4-11B895648B9B}" type="datetimeFigureOut">
              <a:rPr lang="en-US" smtClean="0"/>
              <a:t>7/20/2026</a:t>
            </a:fld>
            <a:endParaRPr lang="en-US"/>
          </a:p>
        </p:txBody>
      </p:sp>
      <p:sp>
        <p:nvSpPr>
          <p:cNvPr id="6" name="Footer Placeholder 5">
            <a:extLst>
              <a:ext uri="{FF2B5EF4-FFF2-40B4-BE49-F238E27FC236}">
                <a16:creationId xmlns:a16="http://schemas.microsoft.com/office/drawing/2014/main" id="{F5743604-605F-668A-586F-89F1EFD4E7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815B86-BAF9-4334-7B8D-DC7EE02FC19D}"/>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538148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261DF-E018-4E98-E8D8-AF761119532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498644A-5209-7968-2CC1-B468079915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CBEF488-5CEB-E505-2CF7-AF07B022555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33421F8-5E90-DC45-A74C-E34DF4D9669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A0DAD24-6D5C-4305-93DD-2994C5F0521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AEE7201-5334-C311-174D-446FFA95AF23}"/>
              </a:ext>
            </a:extLst>
          </p:cNvPr>
          <p:cNvSpPr>
            <a:spLocks noGrp="1"/>
          </p:cNvSpPr>
          <p:nvPr>
            <p:ph type="dt" sz="half" idx="10"/>
          </p:nvPr>
        </p:nvSpPr>
        <p:spPr/>
        <p:txBody>
          <a:bodyPr/>
          <a:lstStyle/>
          <a:p>
            <a:fld id="{D7CD9EBE-BCA4-48BF-B9C4-11B895648B9B}" type="datetimeFigureOut">
              <a:rPr lang="en-US" smtClean="0"/>
              <a:t>7/20/2026</a:t>
            </a:fld>
            <a:endParaRPr lang="en-US"/>
          </a:p>
        </p:txBody>
      </p:sp>
      <p:sp>
        <p:nvSpPr>
          <p:cNvPr id="8" name="Footer Placeholder 7">
            <a:extLst>
              <a:ext uri="{FF2B5EF4-FFF2-40B4-BE49-F238E27FC236}">
                <a16:creationId xmlns:a16="http://schemas.microsoft.com/office/drawing/2014/main" id="{0337C891-7FE8-A176-A8BD-14FD4700742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A9E035D-DDFF-7E77-C041-5FB2ED3A0C27}"/>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1307168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7CC87-ABF0-B8C2-4B45-AD899B56620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B7FF261-F1B0-C02B-6E40-DC872BD7280B}"/>
              </a:ext>
            </a:extLst>
          </p:cNvPr>
          <p:cNvSpPr>
            <a:spLocks noGrp="1"/>
          </p:cNvSpPr>
          <p:nvPr>
            <p:ph type="dt" sz="half" idx="10"/>
          </p:nvPr>
        </p:nvSpPr>
        <p:spPr/>
        <p:txBody>
          <a:bodyPr/>
          <a:lstStyle/>
          <a:p>
            <a:fld id="{D7CD9EBE-BCA4-48BF-B9C4-11B895648B9B}" type="datetimeFigureOut">
              <a:rPr lang="en-US" smtClean="0"/>
              <a:t>7/20/2026</a:t>
            </a:fld>
            <a:endParaRPr lang="en-US"/>
          </a:p>
        </p:txBody>
      </p:sp>
      <p:sp>
        <p:nvSpPr>
          <p:cNvPr id="4" name="Footer Placeholder 3">
            <a:extLst>
              <a:ext uri="{FF2B5EF4-FFF2-40B4-BE49-F238E27FC236}">
                <a16:creationId xmlns:a16="http://schemas.microsoft.com/office/drawing/2014/main" id="{7AB29E32-CC84-35C1-3BB8-29BCC15ADFF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474E7FB-E3F6-A192-4864-C2BE908343E7}"/>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2650024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82724C0-CFCF-E546-79AB-AA1E4E44F0BC}"/>
              </a:ext>
            </a:extLst>
          </p:cNvPr>
          <p:cNvSpPr>
            <a:spLocks noGrp="1"/>
          </p:cNvSpPr>
          <p:nvPr>
            <p:ph type="dt" sz="half" idx="10"/>
          </p:nvPr>
        </p:nvSpPr>
        <p:spPr/>
        <p:txBody>
          <a:bodyPr/>
          <a:lstStyle/>
          <a:p>
            <a:fld id="{D7CD9EBE-BCA4-48BF-B9C4-11B895648B9B}" type="datetimeFigureOut">
              <a:rPr lang="en-US" smtClean="0"/>
              <a:t>7/20/2026</a:t>
            </a:fld>
            <a:endParaRPr lang="en-US"/>
          </a:p>
        </p:txBody>
      </p:sp>
      <p:sp>
        <p:nvSpPr>
          <p:cNvPr id="3" name="Footer Placeholder 2">
            <a:extLst>
              <a:ext uri="{FF2B5EF4-FFF2-40B4-BE49-F238E27FC236}">
                <a16:creationId xmlns:a16="http://schemas.microsoft.com/office/drawing/2014/main" id="{C7C4DEF9-C47C-A617-9B86-D0790C7A6F9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AF3653E-C922-4B39-D832-9BB82A70E9A4}"/>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503569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7C234-582B-4845-9F5C-642E792E7E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9EC3AA6-B5A4-899C-021C-8CCF5AECA34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E5AC14A-A192-D88C-1E75-04F1C0D6E9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604C4E-E395-C19B-B6D0-9A16255CB375}"/>
              </a:ext>
            </a:extLst>
          </p:cNvPr>
          <p:cNvSpPr>
            <a:spLocks noGrp="1"/>
          </p:cNvSpPr>
          <p:nvPr>
            <p:ph type="dt" sz="half" idx="10"/>
          </p:nvPr>
        </p:nvSpPr>
        <p:spPr/>
        <p:txBody>
          <a:bodyPr/>
          <a:lstStyle/>
          <a:p>
            <a:fld id="{D7CD9EBE-BCA4-48BF-B9C4-11B895648B9B}" type="datetimeFigureOut">
              <a:rPr lang="en-US" smtClean="0"/>
              <a:t>7/20/2026</a:t>
            </a:fld>
            <a:endParaRPr lang="en-US"/>
          </a:p>
        </p:txBody>
      </p:sp>
      <p:sp>
        <p:nvSpPr>
          <p:cNvPr id="6" name="Footer Placeholder 5">
            <a:extLst>
              <a:ext uri="{FF2B5EF4-FFF2-40B4-BE49-F238E27FC236}">
                <a16:creationId xmlns:a16="http://schemas.microsoft.com/office/drawing/2014/main" id="{F11D731B-0B62-1F65-6BD3-C55386A183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030C106-C0CB-A0D1-7250-9D8C66797122}"/>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2128634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15F5E-EF55-3B10-3B62-667180363F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2A81AF4-46D6-2390-8DCC-B9DB6DC3DDF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FFEF6EC-A589-332A-FA2D-9823B31019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7EC4B79-2FCF-EE43-59AC-9722854ED87D}"/>
              </a:ext>
            </a:extLst>
          </p:cNvPr>
          <p:cNvSpPr>
            <a:spLocks noGrp="1"/>
          </p:cNvSpPr>
          <p:nvPr>
            <p:ph type="dt" sz="half" idx="10"/>
          </p:nvPr>
        </p:nvSpPr>
        <p:spPr/>
        <p:txBody>
          <a:bodyPr/>
          <a:lstStyle/>
          <a:p>
            <a:fld id="{D7CD9EBE-BCA4-48BF-B9C4-11B895648B9B}" type="datetimeFigureOut">
              <a:rPr lang="en-US" smtClean="0"/>
              <a:t>7/20/2026</a:t>
            </a:fld>
            <a:endParaRPr lang="en-US"/>
          </a:p>
        </p:txBody>
      </p:sp>
      <p:sp>
        <p:nvSpPr>
          <p:cNvPr id="6" name="Footer Placeholder 5">
            <a:extLst>
              <a:ext uri="{FF2B5EF4-FFF2-40B4-BE49-F238E27FC236}">
                <a16:creationId xmlns:a16="http://schemas.microsoft.com/office/drawing/2014/main" id="{1F48696B-21A9-E43D-087C-9476349D429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1E8661A-CE83-E0D4-0B46-76594B107A56}"/>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9820117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55B4179-C33A-9547-C83D-5068541D6FF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05D220F-520D-4CF5-FE4D-CD90969417C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8AD66C-792D-A0CF-E2E0-777B77D87C4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7CD9EBE-BCA4-48BF-B9C4-11B895648B9B}" type="datetimeFigureOut">
              <a:rPr lang="en-US" smtClean="0"/>
              <a:t>7/20/2026</a:t>
            </a:fld>
            <a:endParaRPr lang="en-US"/>
          </a:p>
        </p:txBody>
      </p:sp>
      <p:sp>
        <p:nvSpPr>
          <p:cNvPr id="5" name="Footer Placeholder 4">
            <a:extLst>
              <a:ext uri="{FF2B5EF4-FFF2-40B4-BE49-F238E27FC236}">
                <a16:creationId xmlns:a16="http://schemas.microsoft.com/office/drawing/2014/main" id="{F4F4CB02-F3A6-F573-7A1B-905D025DBF8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6EA251B-2C49-2F0A-8483-D890F2AF20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C38A8CB-6CE1-4548-978B-68EFEA465EE4}" type="slidenum">
              <a:rPr lang="en-US" smtClean="0"/>
              <a:t>‹#›</a:t>
            </a:fld>
            <a:endParaRPr lang="en-US"/>
          </a:p>
        </p:txBody>
      </p:sp>
    </p:spTree>
    <p:extLst>
      <p:ext uri="{BB962C8B-B14F-4D97-AF65-F5344CB8AC3E}">
        <p14:creationId xmlns:p14="http://schemas.microsoft.com/office/powerpoint/2010/main" val="2700606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svg"/><Relationship Id="rId1" Type="http://schemas.openxmlformats.org/officeDocument/2006/relationships/slideLayout" Target="../slideLayouts/slideLayout7.xml"/><Relationship Id="rId6" Type="http://schemas.openxmlformats.org/officeDocument/2006/relationships/image" Target="../media/image7.svg"/><Relationship Id="rId11" Type="http://schemas.openxmlformats.org/officeDocument/2006/relationships/image" Target="../media/image12.svg"/><Relationship Id="rId5" Type="http://schemas.openxmlformats.org/officeDocument/2006/relationships/image" Target="../media/image6.sv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svg"/></Relationships>
</file>

<file path=ppt/slides/_rels/slide3.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svg"/><Relationship Id="rId1" Type="http://schemas.openxmlformats.org/officeDocument/2006/relationships/slideLayout" Target="../slideLayouts/slideLayout7.xml"/><Relationship Id="rId4" Type="http://schemas.openxmlformats.org/officeDocument/2006/relationships/image" Target="../media/image14.svg"/></Relationships>
</file>

<file path=ppt/slides/_rels/slide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3.svg"/><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7.svg"/><Relationship Id="rId4" Type="http://schemas.openxmlformats.org/officeDocument/2006/relationships/image" Target="../media/image1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809324" y="882959"/>
            <a:ext cx="8427049" cy="1022396"/>
          </a:xfrm>
          <a:prstGeom prst="rect">
            <a:avLst/>
          </a:prstGeom>
        </p:spPr>
        <p:txBody>
          <a:bodyPr lIns="0" tIns="0" rIns="0" bIns="0" rtlCol="0" anchor="t">
            <a:spAutoFit/>
          </a:bodyPr>
          <a:lstStyle/>
          <a:p>
            <a:pPr algn="ctr">
              <a:lnSpc>
                <a:spcPts val="8470"/>
              </a:lnSpc>
            </a:pPr>
            <a:r>
              <a:rPr lang="en-US" sz="6050" spc="-9" dirty="0">
                <a:solidFill>
                  <a:srgbClr val="00507B"/>
                </a:solidFill>
                <a:latin typeface="Abrade"/>
                <a:ea typeface="Abrade"/>
                <a:cs typeface="Abrade"/>
                <a:sym typeface="Abrade"/>
              </a:rPr>
              <a:t>Board of Election </a:t>
            </a:r>
          </a:p>
        </p:txBody>
      </p:sp>
      <p:sp>
        <p:nvSpPr>
          <p:cNvPr id="3" name="TextBox 3"/>
          <p:cNvSpPr txBox="1"/>
          <p:nvPr/>
        </p:nvSpPr>
        <p:spPr>
          <a:xfrm>
            <a:off x="2084346" y="1974964"/>
            <a:ext cx="8017657" cy="1142942"/>
          </a:xfrm>
          <a:prstGeom prst="rect">
            <a:avLst/>
          </a:prstGeom>
        </p:spPr>
        <p:txBody>
          <a:bodyPr lIns="0" tIns="0" rIns="0" bIns="0" rtlCol="0" anchor="t">
            <a:spAutoFit/>
          </a:bodyPr>
          <a:lstStyle/>
          <a:p>
            <a:pPr algn="ctr">
              <a:lnSpc>
                <a:spcPts val="4574"/>
              </a:lnSpc>
            </a:pPr>
            <a:r>
              <a:rPr lang="en-US" sz="3267" spc="-5" dirty="0">
                <a:solidFill>
                  <a:srgbClr val="00507B"/>
                </a:solidFill>
                <a:latin typeface="Abrade"/>
                <a:ea typeface="Abrade"/>
                <a:cs typeface="Abrade"/>
                <a:sym typeface="Abrade"/>
              </a:rPr>
              <a:t>2027 OPERATING AND 5-YEAR CIP </a:t>
            </a:r>
          </a:p>
          <a:p>
            <a:pPr algn="ctr">
              <a:lnSpc>
                <a:spcPts val="4574"/>
              </a:lnSpc>
            </a:pPr>
            <a:r>
              <a:rPr lang="en-US" sz="3267" spc="-5" dirty="0">
                <a:solidFill>
                  <a:srgbClr val="00507B"/>
                </a:solidFill>
                <a:latin typeface="Abrade"/>
                <a:ea typeface="Abrade"/>
                <a:cs typeface="Abrade"/>
                <a:sym typeface="Abrade"/>
              </a:rPr>
              <a:t>BUDGET PRESENTATION</a:t>
            </a:r>
          </a:p>
        </p:txBody>
      </p:sp>
      <p:sp>
        <p:nvSpPr>
          <p:cNvPr id="4" name="Freeform 4"/>
          <p:cNvSpPr/>
          <p:nvPr/>
        </p:nvSpPr>
        <p:spPr>
          <a:xfrm>
            <a:off x="0" y="-52055"/>
            <a:ext cx="2771790" cy="3481055"/>
          </a:xfrm>
          <a:custGeom>
            <a:avLst/>
            <a:gdLst/>
            <a:ahLst/>
            <a:cxnLst/>
            <a:rect l="l" t="t" r="r" b="b"/>
            <a:pathLst>
              <a:path w="4157685" h="5221582">
                <a:moveTo>
                  <a:pt x="0" y="0"/>
                </a:moveTo>
                <a:lnTo>
                  <a:pt x="4157685" y="0"/>
                </a:lnTo>
                <a:lnTo>
                  <a:pt x="4157685" y="5221582"/>
                </a:lnTo>
                <a:lnTo>
                  <a:pt x="0" y="522158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5" name="Freeform 5"/>
          <p:cNvSpPr/>
          <p:nvPr/>
        </p:nvSpPr>
        <p:spPr>
          <a:xfrm flipH="1" flipV="1">
            <a:off x="9420210" y="3376945"/>
            <a:ext cx="2771790" cy="3481055"/>
          </a:xfrm>
          <a:custGeom>
            <a:avLst/>
            <a:gdLst/>
            <a:ahLst/>
            <a:cxnLst/>
            <a:rect l="l" t="t" r="r" b="b"/>
            <a:pathLst>
              <a:path w="4157685" h="5221582">
                <a:moveTo>
                  <a:pt x="4157685" y="5221582"/>
                </a:moveTo>
                <a:lnTo>
                  <a:pt x="0" y="5221582"/>
                </a:lnTo>
                <a:lnTo>
                  <a:pt x="0" y="0"/>
                </a:lnTo>
                <a:lnTo>
                  <a:pt x="4157685" y="0"/>
                </a:lnTo>
                <a:lnTo>
                  <a:pt x="4157685" y="5221582"/>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6" name="Freeform 6"/>
          <p:cNvSpPr/>
          <p:nvPr/>
        </p:nvSpPr>
        <p:spPr>
          <a:xfrm>
            <a:off x="9047541" y="4098400"/>
            <a:ext cx="3028925" cy="3028925"/>
          </a:xfrm>
          <a:custGeom>
            <a:avLst/>
            <a:gdLst/>
            <a:ahLst/>
            <a:cxnLst/>
            <a:rect l="l" t="t" r="r" b="b"/>
            <a:pathLst>
              <a:path w="4543387" h="4543387">
                <a:moveTo>
                  <a:pt x="0" y="0"/>
                </a:moveTo>
                <a:lnTo>
                  <a:pt x="4543387" y="0"/>
                </a:lnTo>
                <a:lnTo>
                  <a:pt x="4543387" y="4543387"/>
                </a:lnTo>
                <a:lnTo>
                  <a:pt x="0" y="4543387"/>
                </a:lnTo>
                <a:lnTo>
                  <a:pt x="0" y="0"/>
                </a:lnTo>
                <a:close/>
              </a:path>
            </a:pathLst>
          </a:custGeom>
          <a:blipFill>
            <a:blip r:embed="rId3"/>
            <a:stretch>
              <a:fillRect/>
            </a:stretch>
          </a:blipFill>
        </p:spPr>
        <p:txBody>
          <a:bodyPr/>
          <a:lstStyle/>
          <a:p>
            <a:endParaRPr lang="en-US" sz="1200"/>
          </a:p>
        </p:txBody>
      </p:sp>
      <p:sp>
        <p:nvSpPr>
          <p:cNvPr id="7" name="TextBox 7"/>
          <p:cNvSpPr txBox="1"/>
          <p:nvPr/>
        </p:nvSpPr>
        <p:spPr>
          <a:xfrm>
            <a:off x="2544346" y="4830981"/>
            <a:ext cx="4319972" cy="375231"/>
          </a:xfrm>
          <a:prstGeom prst="rect">
            <a:avLst/>
          </a:prstGeom>
        </p:spPr>
        <p:txBody>
          <a:bodyPr lIns="0" tIns="0" rIns="0" bIns="0" rtlCol="0" anchor="t">
            <a:spAutoFit/>
          </a:bodyPr>
          <a:lstStyle/>
          <a:p>
            <a:pPr algn="just">
              <a:lnSpc>
                <a:spcPts val="3236"/>
              </a:lnSpc>
            </a:pPr>
            <a:r>
              <a:rPr lang="en-US" sz="2311">
                <a:solidFill>
                  <a:srgbClr val="00507B"/>
                </a:solidFill>
                <a:latin typeface="Public Sans"/>
                <a:ea typeface="Public Sans"/>
                <a:cs typeface="Public Sans"/>
                <a:sym typeface="Public Sans"/>
              </a:rPr>
              <a:t>FY27 - Budget Request</a:t>
            </a:r>
          </a:p>
        </p:txBody>
      </p:sp>
      <p:sp>
        <p:nvSpPr>
          <p:cNvPr id="8" name="TextBox 8"/>
          <p:cNvSpPr txBox="1"/>
          <p:nvPr/>
        </p:nvSpPr>
        <p:spPr>
          <a:xfrm>
            <a:off x="2544346" y="5178669"/>
            <a:ext cx="5676733" cy="796372"/>
          </a:xfrm>
          <a:prstGeom prst="rect">
            <a:avLst/>
          </a:prstGeom>
        </p:spPr>
        <p:txBody>
          <a:bodyPr lIns="0" tIns="0" rIns="0" bIns="0" rtlCol="0" anchor="t">
            <a:spAutoFit/>
          </a:bodyPr>
          <a:lstStyle/>
          <a:p>
            <a:pPr>
              <a:lnSpc>
                <a:spcPts val="3236"/>
              </a:lnSpc>
            </a:pPr>
            <a:r>
              <a:rPr lang="en-US" sz="2311" dirty="0">
                <a:solidFill>
                  <a:srgbClr val="00507B"/>
                </a:solidFill>
                <a:latin typeface="Public Sans"/>
                <a:ea typeface="Public Sans"/>
                <a:cs typeface="Public Sans"/>
                <a:sym typeface="Public Sans"/>
              </a:rPr>
              <a:t>Presenter: Director, Cynthia Willingham</a:t>
            </a:r>
          </a:p>
          <a:p>
            <a:pPr>
              <a:lnSpc>
                <a:spcPts val="3236"/>
              </a:lnSpc>
            </a:pPr>
            <a:r>
              <a:rPr lang="en-US" sz="2311" dirty="0">
                <a:solidFill>
                  <a:srgbClr val="00507B"/>
                </a:solidFill>
                <a:latin typeface="Public Sans"/>
                <a:ea typeface="Public Sans"/>
                <a:cs typeface="Public Sans"/>
                <a:sym typeface="Public Sans"/>
              </a:rPr>
              <a:t>Date: August 5</a:t>
            </a:r>
            <a:r>
              <a:rPr lang="en-US" sz="2311" baseline="30000" dirty="0">
                <a:solidFill>
                  <a:srgbClr val="00507B"/>
                </a:solidFill>
                <a:latin typeface="Public Sans"/>
                <a:ea typeface="Public Sans"/>
                <a:cs typeface="Public Sans"/>
                <a:sym typeface="Public Sans"/>
              </a:rPr>
              <a:t>th</a:t>
            </a:r>
            <a:r>
              <a:rPr lang="en-US" sz="2311" dirty="0">
                <a:solidFill>
                  <a:srgbClr val="00507B"/>
                </a:solidFill>
                <a:latin typeface="Public Sans"/>
                <a:ea typeface="Public Sans"/>
                <a:cs typeface="Public Sans"/>
                <a:sym typeface="Public Sans"/>
              </a:rPr>
              <a:t>, 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3">
            <a:extLst>
              <a:ext uri="{FF2B5EF4-FFF2-40B4-BE49-F238E27FC236}">
                <a16:creationId xmlns:a16="http://schemas.microsoft.com/office/drawing/2014/main" id="{B88009DE-D224-9279-E68C-3F49C5C1AC2D}"/>
              </a:ext>
            </a:extLst>
          </p:cNvPr>
          <p:cNvSpPr>
            <a:spLocks noMove="1" noResize="1"/>
          </p:cNvSpPr>
          <p:nvPr/>
        </p:nvSpPr>
        <p:spPr>
          <a:xfrm>
            <a:off x="971550" y="1926433"/>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90496" cap="rnd">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4" name="TextBox 5">
            <a:extLst>
              <a:ext uri="{FF2B5EF4-FFF2-40B4-BE49-F238E27FC236}">
                <a16:creationId xmlns:a16="http://schemas.microsoft.com/office/drawing/2014/main" id="{56983BEC-BFCB-21A8-C57A-6B3DCCF44C08}"/>
              </a:ext>
            </a:extLst>
          </p:cNvPr>
          <p:cNvSpPr txBox="1"/>
          <p:nvPr/>
        </p:nvSpPr>
        <p:spPr>
          <a:xfrm>
            <a:off x="964022" y="904464"/>
            <a:ext cx="8637178"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Personnel Budget Request</a:t>
            </a:r>
            <a:endParaRPr lang="en-US" sz="1200" dirty="0">
              <a:solidFill>
                <a:srgbClr val="000000"/>
              </a:solidFill>
              <a:latin typeface="Calibri"/>
            </a:endParaRPr>
          </a:p>
        </p:txBody>
      </p:sp>
      <p:sp>
        <p:nvSpPr>
          <p:cNvPr id="5" name="TextBox 6">
            <a:extLst>
              <a:ext uri="{FF2B5EF4-FFF2-40B4-BE49-F238E27FC236}">
                <a16:creationId xmlns:a16="http://schemas.microsoft.com/office/drawing/2014/main" id="{EC11E114-2BB7-89FE-C254-EC04A0E50E9A}"/>
              </a:ext>
            </a:extLst>
          </p:cNvPr>
          <p:cNvSpPr txBox="1"/>
          <p:nvPr/>
        </p:nvSpPr>
        <p:spPr>
          <a:xfrm>
            <a:off x="964022" y="2037490"/>
            <a:ext cx="4827178" cy="691087"/>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5E132A"/>
                </a:solidFill>
                <a:latin typeface="Arimo"/>
              </a:rPr>
              <a:t>FY26 Budgeted Department Total-</a:t>
            </a:r>
            <a:r>
              <a:rPr lang="en-US" dirty="0">
                <a:solidFill>
                  <a:srgbClr val="7CA655"/>
                </a:solidFill>
                <a:latin typeface="Arimo"/>
              </a:rPr>
              <a:t> </a:t>
            </a:r>
            <a:r>
              <a:rPr lang="en-US" dirty="0">
                <a:solidFill>
                  <a:srgbClr val="000000"/>
                </a:solidFill>
                <a:latin typeface="Arimo"/>
              </a:rPr>
              <a:t>6</a:t>
            </a:r>
            <a:endParaRPr lang="en-US" sz="1200" dirty="0">
              <a:solidFill>
                <a:srgbClr val="000000"/>
              </a:solidFill>
              <a:latin typeface="Calibri"/>
            </a:endParaRPr>
          </a:p>
          <a:p>
            <a:pPr defTabSz="609630">
              <a:lnSpc>
                <a:spcPct val="130120"/>
              </a:lnSpc>
              <a:defRPr sz="1800" b="0" i="0" u="none" strike="noStrike" kern="0" cap="none" spc="0" baseline="0">
                <a:solidFill>
                  <a:srgbClr val="000000"/>
                </a:solidFill>
                <a:uFillTx/>
              </a:defRPr>
            </a:pPr>
            <a:endParaRPr lang="en-US" dirty="0">
              <a:solidFill>
                <a:srgbClr val="000000"/>
              </a:solidFill>
              <a:latin typeface="Arimo"/>
              <a:ea typeface="Arimo"/>
              <a:cs typeface="Arimo"/>
            </a:endParaRPr>
          </a:p>
        </p:txBody>
      </p:sp>
      <p:sp>
        <p:nvSpPr>
          <p:cNvPr id="6" name="TextBox 8">
            <a:extLst>
              <a:ext uri="{FF2B5EF4-FFF2-40B4-BE49-F238E27FC236}">
                <a16:creationId xmlns:a16="http://schemas.microsoft.com/office/drawing/2014/main" id="{87C6D102-F181-177A-AB6B-09216E137524}"/>
              </a:ext>
            </a:extLst>
          </p:cNvPr>
          <p:cNvSpPr txBox="1"/>
          <p:nvPr/>
        </p:nvSpPr>
        <p:spPr>
          <a:xfrm>
            <a:off x="971550" y="6332220"/>
            <a:ext cx="523237" cy="221151"/>
          </a:xfrm>
          <a:prstGeom prst="rect">
            <a:avLst/>
          </a:prstGeom>
          <a:noFill/>
          <a:ln cap="flat">
            <a:noFill/>
          </a:ln>
        </p:spPr>
        <p:txBody>
          <a:bodyPr vert="horz" wrap="square" lIns="0" tIns="0" rIns="0" bIns="0" anchor="t" anchorCtr="0" compatLnSpc="1">
            <a:spAutoFit/>
          </a:bodyPr>
          <a:lstStyle/>
          <a:p>
            <a:pPr defTabSz="609630">
              <a:lnSpc>
                <a:spcPct val="144578"/>
              </a:lnSpc>
              <a:defRPr sz="1800" b="0" i="0" u="none" strike="noStrike" kern="0" cap="none" spc="0" baseline="0">
                <a:solidFill>
                  <a:srgbClr val="000000"/>
                </a:solidFill>
                <a:uFillTx/>
              </a:defRPr>
            </a:pPr>
            <a:r>
              <a:rPr lang="en-US" sz="1100" spc="-24">
                <a:solidFill>
                  <a:srgbClr val="000000"/>
                </a:solidFill>
                <a:latin typeface="Open Sans"/>
              </a:rPr>
              <a:t>13</a:t>
            </a:r>
            <a:endParaRPr lang="en-US" sz="1200">
              <a:solidFill>
                <a:srgbClr val="000000"/>
              </a:solidFill>
              <a:latin typeface="Calibri"/>
            </a:endParaRPr>
          </a:p>
        </p:txBody>
      </p:sp>
      <p:graphicFrame>
        <p:nvGraphicFramePr>
          <p:cNvPr id="7" name="Table 9">
            <a:extLst>
              <a:ext uri="{FF2B5EF4-FFF2-40B4-BE49-F238E27FC236}">
                <a16:creationId xmlns:a16="http://schemas.microsoft.com/office/drawing/2014/main" id="{2F8C1FBF-1382-76F9-4807-104B94D465FC}"/>
              </a:ext>
            </a:extLst>
          </p:cNvPr>
          <p:cNvGraphicFramePr>
            <a:graphicFrameLocks noGrp="1"/>
          </p:cNvGraphicFramePr>
          <p:nvPr>
            <p:extLst>
              <p:ext uri="{D42A27DB-BD31-4B8C-83A1-F6EECF244321}">
                <p14:modId xmlns:p14="http://schemas.microsoft.com/office/powerpoint/2010/main" val="1634383106"/>
              </p:ext>
            </p:extLst>
          </p:nvPr>
        </p:nvGraphicFramePr>
        <p:xfrm>
          <a:off x="971550" y="2593293"/>
          <a:ext cx="10223494" cy="3019344"/>
        </p:xfrm>
        <a:graphic>
          <a:graphicData uri="http://schemas.openxmlformats.org/drawingml/2006/table">
            <a:tbl>
              <a:tblPr>
                <a:effectLst/>
              </a:tblPr>
              <a:tblGrid>
                <a:gridCol w="2962814">
                  <a:extLst>
                    <a:ext uri="{9D8B030D-6E8A-4147-A177-3AD203B41FA5}">
                      <a16:colId xmlns:a16="http://schemas.microsoft.com/office/drawing/2014/main" val="930803802"/>
                    </a:ext>
                  </a:extLst>
                </a:gridCol>
                <a:gridCol w="954231">
                  <a:extLst>
                    <a:ext uri="{9D8B030D-6E8A-4147-A177-3AD203B41FA5}">
                      <a16:colId xmlns:a16="http://schemas.microsoft.com/office/drawing/2014/main" val="2479479657"/>
                    </a:ext>
                  </a:extLst>
                </a:gridCol>
                <a:gridCol w="465313">
                  <a:extLst>
                    <a:ext uri="{9D8B030D-6E8A-4147-A177-3AD203B41FA5}">
                      <a16:colId xmlns:a16="http://schemas.microsoft.com/office/drawing/2014/main" val="1378453632"/>
                    </a:ext>
                  </a:extLst>
                </a:gridCol>
                <a:gridCol w="660099">
                  <a:extLst>
                    <a:ext uri="{9D8B030D-6E8A-4147-A177-3AD203B41FA5}">
                      <a16:colId xmlns:a16="http://schemas.microsoft.com/office/drawing/2014/main" val="1641712007"/>
                    </a:ext>
                  </a:extLst>
                </a:gridCol>
                <a:gridCol w="787164">
                  <a:extLst>
                    <a:ext uri="{9D8B030D-6E8A-4147-A177-3AD203B41FA5}">
                      <a16:colId xmlns:a16="http://schemas.microsoft.com/office/drawing/2014/main" val="3393545494"/>
                    </a:ext>
                  </a:extLst>
                </a:gridCol>
                <a:gridCol w="1371892">
                  <a:extLst>
                    <a:ext uri="{9D8B030D-6E8A-4147-A177-3AD203B41FA5}">
                      <a16:colId xmlns:a16="http://schemas.microsoft.com/office/drawing/2014/main" val="2522548717"/>
                    </a:ext>
                  </a:extLst>
                </a:gridCol>
                <a:gridCol w="1208184">
                  <a:extLst>
                    <a:ext uri="{9D8B030D-6E8A-4147-A177-3AD203B41FA5}">
                      <a16:colId xmlns:a16="http://schemas.microsoft.com/office/drawing/2014/main" val="3726186545"/>
                    </a:ext>
                  </a:extLst>
                </a:gridCol>
                <a:gridCol w="1813797">
                  <a:extLst>
                    <a:ext uri="{9D8B030D-6E8A-4147-A177-3AD203B41FA5}">
                      <a16:colId xmlns:a16="http://schemas.microsoft.com/office/drawing/2014/main" val="2870887255"/>
                    </a:ext>
                  </a:extLst>
                </a:gridCol>
              </a:tblGrid>
              <a:tr h="964607">
                <a:tc>
                  <a:txBody>
                    <a:bodyPr/>
                    <a:lstStyle/>
                    <a:p>
                      <a:pPr lvl="0" algn="l">
                        <a:lnSpc>
                          <a:spcPct val="144578"/>
                        </a:lnSpc>
                      </a:pPr>
                      <a:r>
                        <a:rPr lang="en-US" sz="2000" spc="-66">
                          <a:solidFill>
                            <a:srgbClr val="FFFFFF"/>
                          </a:solidFill>
                          <a:latin typeface="Open Sans"/>
                        </a:rPr>
                        <a:t>Job Title</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a:txBody>
                    <a:bodyPr/>
                    <a:lstStyle/>
                    <a:p>
                      <a:pPr lvl="0" algn="ctr">
                        <a:lnSpc>
                          <a:spcPct val="144578"/>
                        </a:lnSpc>
                      </a:pPr>
                      <a:r>
                        <a:rPr lang="en-US" sz="2000" spc="-66">
                          <a:solidFill>
                            <a:srgbClr val="FFFFFF"/>
                          </a:solidFill>
                          <a:latin typeface="Open Sans"/>
                        </a:rPr>
                        <a:t>Fund</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gridSpan="2">
                  <a:txBody>
                    <a:bodyPr/>
                    <a:lstStyle/>
                    <a:p>
                      <a:pPr lvl="0" algn="ctr">
                        <a:lnSpc>
                          <a:spcPct val="144578"/>
                        </a:lnSpc>
                      </a:pPr>
                      <a:r>
                        <a:rPr lang="en-US" sz="2000" spc="-66">
                          <a:solidFill>
                            <a:srgbClr val="FFFFFF"/>
                          </a:solidFill>
                          <a:latin typeface="Open Sans"/>
                        </a:rPr>
                        <a:t>Division</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hMerge="1">
                  <a:txBody>
                    <a:bodyPr/>
                    <a:lstStyle/>
                    <a:p>
                      <a:endParaRPr lang="en-US"/>
                    </a:p>
                  </a:txBody>
                  <a:tcPr/>
                </a:tc>
                <a:tc>
                  <a:txBody>
                    <a:bodyPr/>
                    <a:lstStyle/>
                    <a:p>
                      <a:pPr lvl="0" algn="ctr">
                        <a:lnSpc>
                          <a:spcPct val="144578"/>
                        </a:lnSpc>
                      </a:pPr>
                      <a:r>
                        <a:rPr lang="en-US" sz="2000" spc="-66">
                          <a:solidFill>
                            <a:srgbClr val="FFFFFF"/>
                          </a:solidFill>
                          <a:latin typeface="Open Sans"/>
                        </a:rPr>
                        <a:t>FTE or PT</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a:txBody>
                    <a:bodyPr/>
                    <a:lstStyle/>
                    <a:p>
                      <a:pPr lvl="0" algn="ctr">
                        <a:lnSpc>
                          <a:spcPct val="144578"/>
                        </a:lnSpc>
                      </a:pPr>
                      <a:r>
                        <a:rPr lang="en-US" sz="2000" spc="-66">
                          <a:solidFill>
                            <a:srgbClr val="FFFFFF"/>
                          </a:solidFill>
                          <a:latin typeface="Open Sans"/>
                        </a:rPr>
                        <a:t>Head Count</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a:txBody>
                    <a:bodyPr/>
                    <a:lstStyle/>
                    <a:p>
                      <a:pPr lvl="0" algn="l">
                        <a:lnSpc>
                          <a:spcPct val="144578"/>
                        </a:lnSpc>
                      </a:pPr>
                      <a:r>
                        <a:rPr lang="en-US" sz="2000" spc="-66">
                          <a:solidFill>
                            <a:srgbClr val="FFFFFF"/>
                          </a:solidFill>
                          <a:latin typeface="Open Sans"/>
                        </a:rPr>
                        <a:t>Request Type</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a:txBody>
                    <a:bodyPr/>
                    <a:lstStyle/>
                    <a:p>
                      <a:pPr lvl="0" algn="l">
                        <a:lnSpc>
                          <a:spcPct val="144578"/>
                        </a:lnSpc>
                      </a:pPr>
                      <a:r>
                        <a:rPr lang="en-US" sz="2000" spc="-66">
                          <a:solidFill>
                            <a:srgbClr val="FFFFFF"/>
                          </a:solidFill>
                          <a:latin typeface="Open Sans"/>
                        </a:rPr>
                        <a:t>Salary +40% Benefits</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2599730608"/>
                  </a:ext>
                </a:extLst>
              </a:tr>
              <a:tr h="402421">
                <a:tc>
                  <a:txBody>
                    <a:bodyPr/>
                    <a:lstStyle/>
                    <a:p>
                      <a:pPr lvl="0" algn="l">
                        <a:lnSpc>
                          <a:spcPct val="144578"/>
                        </a:lnSpc>
                      </a:pPr>
                      <a:r>
                        <a:rPr lang="en-US" sz="1400" spc="-46" dirty="0">
                          <a:solidFill>
                            <a:srgbClr val="000000"/>
                          </a:solidFill>
                          <a:latin typeface="Open Sans"/>
                        </a:rPr>
                        <a:t>Elections Administrative Coordinator</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dirty="0">
                          <a:solidFill>
                            <a:srgbClr val="000000"/>
                          </a:solidFill>
                          <a:latin typeface="Open Sans"/>
                        </a:rPr>
                        <a:t>100</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gridSpan="2">
                  <a:txBody>
                    <a:bodyPr/>
                    <a:lstStyle/>
                    <a:p>
                      <a:pPr lvl="0" algn="ctr">
                        <a:lnSpc>
                          <a:spcPct val="144578"/>
                        </a:lnSpc>
                      </a:pPr>
                      <a:r>
                        <a:rPr lang="en-US" sz="1400" spc="-46">
                          <a:solidFill>
                            <a:srgbClr val="000000"/>
                          </a:solidFill>
                          <a:latin typeface="Open Sans"/>
                        </a:rPr>
                        <a:t>N/A</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hMerge="1">
                  <a:txBody>
                    <a:bodyPr/>
                    <a:lstStyle/>
                    <a:p>
                      <a:endParaRPr lang="en-US"/>
                    </a:p>
                  </a:txBody>
                  <a:tcPr/>
                </a:tc>
                <a:tc>
                  <a:txBody>
                    <a:bodyPr/>
                    <a:lstStyle/>
                    <a:p>
                      <a:pPr lvl="0" algn="ctr">
                        <a:lnSpc>
                          <a:spcPct val="144578"/>
                        </a:lnSpc>
                      </a:pPr>
                      <a:r>
                        <a:rPr lang="en-US" sz="1400" spc="-46">
                          <a:solidFill>
                            <a:srgbClr val="000000"/>
                          </a:solidFill>
                          <a:latin typeface="Open Sans"/>
                        </a:rPr>
                        <a:t>FTE</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a:solidFill>
                            <a:srgbClr val="000000"/>
                          </a:solidFill>
                          <a:latin typeface="Open Sans"/>
                        </a:rPr>
                        <a:t>1</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a:solidFill>
                            <a:srgbClr val="000000"/>
                          </a:solidFill>
                          <a:latin typeface="Open Sans"/>
                        </a:rPr>
                        <a:t>New Position</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$37,525</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502796770"/>
                  </a:ext>
                </a:extLst>
              </a:tr>
              <a:tr h="402421">
                <a:tc>
                  <a:txBody>
                    <a:bodyPr/>
                    <a:lstStyle/>
                    <a:p>
                      <a:pPr lvl="0" algn="l">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gridSpan="2">
                  <a:txBody>
                    <a:bodyPr/>
                    <a:lstStyle/>
                    <a:p>
                      <a:pPr lvl="0" algn="ctr">
                        <a:lnSpc>
                          <a:spcPct val="144578"/>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hMerge="1">
                  <a:txBody>
                    <a:bodyPr/>
                    <a:lstStyle/>
                    <a:p>
                      <a:endParaRPr lang="en-US"/>
                    </a:p>
                  </a:txBody>
                  <a:tcPr/>
                </a:tc>
                <a:tc>
                  <a:txBody>
                    <a:bodyPr/>
                    <a:lstStyle/>
                    <a:p>
                      <a:pPr lvl="0" algn="ctr">
                        <a:lnSpc>
                          <a:spcPct val="144578"/>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1831409816"/>
                  </a:ext>
                </a:extLst>
              </a:tr>
              <a:tr h="402421">
                <a:tc>
                  <a:txBody>
                    <a:bodyPr/>
                    <a:lstStyle/>
                    <a:p>
                      <a:pPr lvl="0" algn="l">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gridSpan="2">
                  <a:txBody>
                    <a:bodyPr/>
                    <a:lstStyle/>
                    <a:p>
                      <a:pPr lvl="0" algn="ctr">
                        <a:lnSpc>
                          <a:spcPct val="144578"/>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hMerge="1">
                  <a:txBody>
                    <a:bodyPr/>
                    <a:lstStyle/>
                    <a:p>
                      <a:endParaRPr lang="en-US"/>
                    </a:p>
                  </a:txBody>
                  <a:tcPr/>
                </a:tc>
                <a:tc>
                  <a:txBody>
                    <a:bodyPr/>
                    <a:lstStyle/>
                    <a:p>
                      <a:pPr lvl="0" algn="ctr">
                        <a:lnSpc>
                          <a:spcPct val="144578"/>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2345280612"/>
                  </a:ext>
                </a:extLst>
              </a:tr>
              <a:tr h="402421">
                <a:tc>
                  <a:txBody>
                    <a:bodyPr/>
                    <a:lstStyle/>
                    <a:p>
                      <a:pPr lvl="0" algn="l">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gridSpan="2">
                  <a:txBody>
                    <a:bodyPr/>
                    <a:lstStyle/>
                    <a:p>
                      <a:pPr lvl="0" algn="ctr">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hMerge="1">
                  <a:txBody>
                    <a:bodyPr/>
                    <a:lstStyle/>
                    <a:p>
                      <a:endParaRPr lang="en-US"/>
                    </a:p>
                  </a:txBody>
                  <a:tcPr/>
                </a:tc>
                <a:tc>
                  <a:txBody>
                    <a:bodyPr/>
                    <a:lstStyle/>
                    <a:p>
                      <a:pPr lvl="0" algn="l">
                        <a:lnSpc>
                          <a:spcPct val="183899"/>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83899"/>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3346601215"/>
                  </a:ext>
                </a:extLst>
              </a:tr>
              <a:tr h="444989">
                <a:tc gridSpan="3">
                  <a:txBody>
                    <a:bodyPr/>
                    <a:lstStyle/>
                    <a:p>
                      <a:pPr lvl="0" algn="l">
                        <a:lnSpc>
                          <a:spcPct val="183899"/>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hMerge="1">
                  <a:txBody>
                    <a:bodyPr/>
                    <a:lstStyle/>
                    <a:p>
                      <a:endParaRPr lang="en-US"/>
                    </a:p>
                  </a:txBody>
                  <a:tcPr/>
                </a:tc>
                <a:tc hMerge="1">
                  <a:txBody>
                    <a:bodyPr/>
                    <a:lstStyle/>
                    <a:p>
                      <a:endParaRPr lang="en-US"/>
                    </a:p>
                  </a:txBody>
                  <a:tcPr/>
                </a:tc>
                <a:tc gridSpan="2">
                  <a:txBody>
                    <a:bodyPr/>
                    <a:lstStyle/>
                    <a:p>
                      <a:pPr lvl="0" algn="l">
                        <a:lnSpc>
                          <a:spcPct val="183899"/>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hMerge="1">
                  <a:txBody>
                    <a:bodyPr/>
                    <a:lstStyle/>
                    <a:p>
                      <a:endParaRPr lang="en-US"/>
                    </a:p>
                  </a:txBody>
                  <a:tcPr/>
                </a:tc>
                <a:tc gridSpan="2">
                  <a:txBody>
                    <a:bodyPr/>
                    <a:lstStyle/>
                    <a:p>
                      <a:pPr lvl="0" algn="r">
                        <a:lnSpc>
                          <a:spcPct val="144528"/>
                        </a:lnSpc>
                      </a:pPr>
                      <a:r>
                        <a:rPr lang="en-US" sz="1600" spc="-52">
                          <a:solidFill>
                            <a:srgbClr val="000000"/>
                          </a:solidFill>
                          <a:latin typeface="Open Sans Bold"/>
                        </a:rPr>
                        <a:t>Total Est. Budget impact</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hMerge="1">
                  <a:txBody>
                    <a:bodyPr/>
                    <a:lstStyle/>
                    <a:p>
                      <a:endParaRPr lang="en-US"/>
                    </a:p>
                  </a:txBody>
                  <a:tcPr/>
                </a:tc>
                <a:tc>
                  <a:txBody>
                    <a:bodyPr/>
                    <a:lstStyle/>
                    <a:p>
                      <a:pPr lvl="0" algn="l">
                        <a:lnSpc>
                          <a:spcPct val="144528"/>
                        </a:lnSpc>
                      </a:pPr>
                      <a:r>
                        <a:rPr lang="en-US" sz="1600" spc="-52" dirty="0">
                          <a:solidFill>
                            <a:srgbClr val="000000"/>
                          </a:solidFill>
                          <a:latin typeface="Open Sans Bold"/>
                        </a:rPr>
                        <a:t>$37,525</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CDCDCD"/>
                    </a:solidFill>
                  </a:tcPr>
                </a:tc>
                <a:extLst>
                  <a:ext uri="{0D108BD9-81ED-4DB2-BD59-A6C34878D82A}">
                    <a16:rowId xmlns:a16="http://schemas.microsoft.com/office/drawing/2014/main" val="1375397842"/>
                  </a:ext>
                </a:extLst>
              </a:tr>
            </a:tbl>
          </a:graphicData>
        </a:graphic>
      </p:graphicFrame>
      <p:sp>
        <p:nvSpPr>
          <p:cNvPr id="8" name="TextBox 10">
            <a:extLst>
              <a:ext uri="{FF2B5EF4-FFF2-40B4-BE49-F238E27FC236}">
                <a16:creationId xmlns:a16="http://schemas.microsoft.com/office/drawing/2014/main" id="{5F8BABD2-A93D-0B48-C1EE-124D591CEDD5}"/>
              </a:ext>
            </a:extLst>
          </p:cNvPr>
          <p:cNvSpPr txBox="1"/>
          <p:nvPr/>
        </p:nvSpPr>
        <p:spPr>
          <a:xfrm>
            <a:off x="6400800" y="2037490"/>
            <a:ext cx="4827178" cy="691087"/>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5E132A"/>
                </a:solidFill>
                <a:latin typeface="Arimo"/>
              </a:rPr>
              <a:t>FY27 Requested Additional Personnel –</a:t>
            </a:r>
            <a:r>
              <a:rPr lang="en-US" dirty="0">
                <a:solidFill>
                  <a:srgbClr val="7CA655"/>
                </a:solidFill>
                <a:latin typeface="Arimo"/>
              </a:rPr>
              <a:t> </a:t>
            </a:r>
            <a:r>
              <a:rPr lang="en-US" dirty="0">
                <a:solidFill>
                  <a:srgbClr val="000000"/>
                </a:solidFill>
                <a:latin typeface="Arimo"/>
              </a:rPr>
              <a:t>1</a:t>
            </a:r>
            <a:endParaRPr lang="en-US" sz="1200" dirty="0">
              <a:solidFill>
                <a:srgbClr val="000000"/>
              </a:solidFill>
              <a:latin typeface="Calibri"/>
            </a:endParaRPr>
          </a:p>
          <a:p>
            <a:pPr defTabSz="609630">
              <a:lnSpc>
                <a:spcPct val="130120"/>
              </a:lnSpc>
              <a:defRPr sz="1800" b="0" i="0" u="none" strike="noStrike" kern="0" cap="none" spc="0" baseline="0">
                <a:solidFill>
                  <a:srgbClr val="000000"/>
                </a:solidFill>
                <a:uFillTx/>
              </a:defRPr>
            </a:pPr>
            <a:endParaRPr lang="en-US" dirty="0">
              <a:solidFill>
                <a:srgbClr val="000000"/>
              </a:solidFill>
              <a:latin typeface="Arimo"/>
              <a:ea typeface="Arimo"/>
              <a:cs typeface="Arimo"/>
            </a:endParaRPr>
          </a:p>
        </p:txBody>
      </p:sp>
      <p:sp>
        <p:nvSpPr>
          <p:cNvPr id="9" name="TextBox 11">
            <a:extLst>
              <a:ext uri="{FF2B5EF4-FFF2-40B4-BE49-F238E27FC236}">
                <a16:creationId xmlns:a16="http://schemas.microsoft.com/office/drawing/2014/main" id="{A77A7D3C-D795-06F0-D2C5-AFAA3F85B2F0}"/>
              </a:ext>
            </a:extLst>
          </p:cNvPr>
          <p:cNvSpPr txBox="1"/>
          <p:nvPr/>
        </p:nvSpPr>
        <p:spPr>
          <a:xfrm>
            <a:off x="6400800" y="5706404"/>
            <a:ext cx="4827178" cy="691087"/>
          </a:xfrm>
          <a:prstGeom prst="rect">
            <a:avLst/>
          </a:prstGeom>
          <a:noFill/>
          <a:ln cap="flat">
            <a:noFill/>
          </a:ln>
        </p:spPr>
        <p:txBody>
          <a:bodyPr vert="horz" wrap="square" lIns="0" tIns="0" rIns="0" bIns="0" anchor="t" anchorCtr="0" compatLnSpc="1">
            <a:spAutoFit/>
          </a:bodyPr>
          <a:lstStyle/>
          <a:p>
            <a:pPr algn="r" defTabSz="609630">
              <a:lnSpc>
                <a:spcPct val="130120"/>
              </a:lnSpc>
              <a:defRPr sz="1800" b="0" i="0" u="none" strike="noStrike" kern="0" cap="none" spc="0" baseline="0">
                <a:solidFill>
                  <a:srgbClr val="000000"/>
                </a:solidFill>
                <a:uFillTx/>
              </a:defRPr>
            </a:pPr>
            <a:r>
              <a:rPr lang="en-US" dirty="0">
                <a:solidFill>
                  <a:srgbClr val="9B7F57"/>
                </a:solidFill>
                <a:latin typeface="Arimo Bold"/>
              </a:rPr>
              <a:t>New Department Total (w/Request)-7</a:t>
            </a:r>
            <a:endParaRPr lang="en-US" sz="1200" dirty="0">
              <a:solidFill>
                <a:srgbClr val="000000"/>
              </a:solidFill>
              <a:latin typeface="Calibri"/>
            </a:endParaRPr>
          </a:p>
          <a:p>
            <a:pPr algn="r" defTabSz="609630">
              <a:lnSpc>
                <a:spcPct val="130120"/>
              </a:lnSpc>
              <a:defRPr sz="1800" b="0" i="0" u="none" strike="noStrike" kern="0" cap="none" spc="0" baseline="0">
                <a:solidFill>
                  <a:srgbClr val="000000"/>
                </a:solidFill>
                <a:uFillTx/>
              </a:defRPr>
            </a:pPr>
            <a:endParaRPr lang="en-US" dirty="0">
              <a:solidFill>
                <a:srgbClr val="000000"/>
              </a:solidFill>
              <a:latin typeface="Arimo Bold"/>
              <a:ea typeface="Arimo Bold"/>
              <a:cs typeface="Arimo Bold"/>
            </a:endParaRPr>
          </a:p>
        </p:txBody>
      </p:sp>
      <p:pic>
        <p:nvPicPr>
          <p:cNvPr id="10" name="Picture 11">
            <a:extLst>
              <a:ext uri="{FF2B5EF4-FFF2-40B4-BE49-F238E27FC236}">
                <a16:creationId xmlns:a16="http://schemas.microsoft.com/office/drawing/2014/main" id="{DF0B5A34-5748-72BB-365E-AA71004EBB9F}"/>
              </a:ext>
            </a:extLst>
          </p:cNvPr>
          <p:cNvPicPr>
            <a:picLocks noChangeAspect="1"/>
          </p:cNvPicPr>
          <p:nvPr/>
        </p:nvPicPr>
        <p:blipFill>
          <a:blip r:embed="rId2"/>
          <a:stretch>
            <a:fillRect/>
          </a:stretch>
        </p:blipFill>
        <p:spPr>
          <a:xfrm>
            <a:off x="667872" y="1729466"/>
            <a:ext cx="2845045" cy="353598"/>
          </a:xfrm>
          <a:prstGeom prst="rect">
            <a:avLst/>
          </a:prstGeom>
          <a:noFill/>
          <a:ln cap="flat">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AD7F9-196B-0A1A-FA50-CFB5961E33A9}"/>
            </a:ext>
          </a:extLst>
        </p:cNvPr>
        <p:cNvGrpSpPr/>
        <p:nvPr/>
      </p:nvGrpSpPr>
      <p:grpSpPr>
        <a:xfrm>
          <a:off x="0" y="0"/>
          <a:ext cx="0" cy="0"/>
          <a:chOff x="0" y="0"/>
          <a:chExt cx="0" cy="0"/>
        </a:xfrm>
      </p:grpSpPr>
      <p:sp>
        <p:nvSpPr>
          <p:cNvPr id="9" name="AutoShape 9">
            <a:extLst>
              <a:ext uri="{FF2B5EF4-FFF2-40B4-BE49-F238E27FC236}">
                <a16:creationId xmlns:a16="http://schemas.microsoft.com/office/drawing/2014/main" id="{B48AA310-47C4-824C-68D5-6F7CFF11701B}"/>
              </a:ext>
            </a:extLst>
          </p:cNvPr>
          <p:cNvSpPr/>
          <p:nvPr/>
        </p:nvSpPr>
        <p:spPr>
          <a:xfrm rot="-5399999">
            <a:off x="10627967" y="5602316"/>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a:extLst>
              <a:ext uri="{FF2B5EF4-FFF2-40B4-BE49-F238E27FC236}">
                <a16:creationId xmlns:a16="http://schemas.microsoft.com/office/drawing/2014/main" id="{FAB14E8A-C711-8935-DE13-BDFAA3737720}"/>
              </a:ext>
            </a:extLst>
          </p:cNvPr>
          <p:cNvSpPr/>
          <p:nvPr/>
        </p:nvSpPr>
        <p:spPr>
          <a:xfrm rot="-5400000">
            <a:off x="10845052" y="-448983"/>
            <a:ext cx="897966" cy="1795932"/>
          </a:xfrm>
          <a:custGeom>
            <a:avLst/>
            <a:gdLst/>
            <a:ahLst/>
            <a:cxnLst/>
            <a:rect l="l" t="t" r="r" b="b"/>
            <a:pathLst>
              <a:path w="1346949" h="2693898">
                <a:moveTo>
                  <a:pt x="0" y="0"/>
                </a:moveTo>
                <a:lnTo>
                  <a:pt x="1346949" y="0"/>
                </a:lnTo>
                <a:lnTo>
                  <a:pt x="1346949" y="2693897"/>
                </a:lnTo>
                <a:lnTo>
                  <a:pt x="0" y="269389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6" name="TextBox 4">
            <a:extLst>
              <a:ext uri="{FF2B5EF4-FFF2-40B4-BE49-F238E27FC236}">
                <a16:creationId xmlns:a16="http://schemas.microsoft.com/office/drawing/2014/main" id="{6DC5EC5C-C149-DE02-1056-78445BBE2E07}"/>
              </a:ext>
            </a:extLst>
          </p:cNvPr>
          <p:cNvSpPr txBox="1"/>
          <p:nvPr/>
        </p:nvSpPr>
        <p:spPr>
          <a:xfrm>
            <a:off x="304800" y="904463"/>
            <a:ext cx="10566397" cy="735586"/>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000" spc="100" dirty="0">
                <a:solidFill>
                  <a:srgbClr val="000000"/>
                </a:solidFill>
                <a:latin typeface="Arimo Bold"/>
              </a:rPr>
              <a:t>Personnel Budget Request Justification </a:t>
            </a:r>
            <a:endParaRPr lang="en-US" sz="4000" dirty="0">
              <a:solidFill>
                <a:srgbClr val="000000"/>
              </a:solidFill>
              <a:latin typeface="Calibri"/>
            </a:endParaRPr>
          </a:p>
        </p:txBody>
      </p:sp>
      <p:sp>
        <p:nvSpPr>
          <p:cNvPr id="17" name="TextBox 5">
            <a:extLst>
              <a:ext uri="{FF2B5EF4-FFF2-40B4-BE49-F238E27FC236}">
                <a16:creationId xmlns:a16="http://schemas.microsoft.com/office/drawing/2014/main" id="{8F58DEAB-DFBF-4209-6F3B-D1BC54F951B9}"/>
              </a:ext>
            </a:extLst>
          </p:cNvPr>
          <p:cNvSpPr txBox="1"/>
          <p:nvPr/>
        </p:nvSpPr>
        <p:spPr>
          <a:xfrm>
            <a:off x="1013460" y="2695987"/>
            <a:ext cx="10191993" cy="241700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1400" spc="-31" dirty="0">
                <a:solidFill>
                  <a:srgbClr val="000000"/>
                </a:solidFill>
                <a:latin typeface="Open Sans Bold"/>
              </a:rPr>
              <a:t>Elections Administrative Coordinator				                                 1 FTE - $37,525 Annually</a:t>
            </a:r>
            <a:endParaRPr lang="en-US" sz="1200" dirty="0">
              <a:solidFill>
                <a:srgbClr val="000000"/>
              </a:solidFill>
              <a:latin typeface="Calibri"/>
            </a:endParaRPr>
          </a:p>
          <a:p>
            <a:r>
              <a:rPr lang="en-US" sz="1300" dirty="0">
                <a:latin typeface="TimesNewRomanPSMT"/>
              </a:rPr>
              <a:t>The requested conversion of this full-time temporary position to a permanent full-time position is justified by the Board of Elections increased statutory responsibilities and operational workload resulting from changes in Georgia election law since 2020. The duties assigned to this position have become permanent and essential to the administration of elections and compliance with state mandates.</a:t>
            </a:r>
          </a:p>
          <a:p>
            <a:endParaRPr lang="en-US" sz="1300" dirty="0">
              <a:latin typeface="TimesNewRomanPSMT"/>
            </a:endParaRPr>
          </a:p>
          <a:p>
            <a:r>
              <a:rPr lang="en-US" sz="1300" dirty="0">
                <a:latin typeface="TimesNewRomanPSMT"/>
              </a:rPr>
              <a:t>Since February 2020, the incumbent has performed critical functions including payroll administration, poll worker coordination, voter registration processing, budget and purchasing management, records management, front office supervision, polling place coordination, and serving as the department liaison with other county offices. Converting this position to permanent status will ensure continuity of these essential operations and support the Board's ability to conduct secure, accurate, and efficient elections.</a:t>
            </a:r>
          </a:p>
          <a:p>
            <a:pPr defTabSz="609630">
              <a:lnSpc>
                <a:spcPct val="130120"/>
              </a:lnSpc>
              <a:defRPr sz="1800" b="0" i="0" u="none" strike="noStrike" kern="0" cap="none" spc="0" baseline="0">
                <a:solidFill>
                  <a:srgbClr val="000000"/>
                </a:solidFill>
                <a:uFillTx/>
              </a:defRPr>
            </a:pPr>
            <a:endParaRPr lang="en-US" sz="1400" spc="-31" dirty="0">
              <a:solidFill>
                <a:srgbClr val="000000"/>
              </a:solidFill>
              <a:latin typeface="Open Sans"/>
              <a:ea typeface="Open Sans"/>
              <a:cs typeface="Open Sans"/>
            </a:endParaRPr>
          </a:p>
          <a:p>
            <a:pPr marL="710390" lvl="2" indent="-236652" defTabSz="609630">
              <a:lnSpc>
                <a:spcPct val="130120"/>
              </a:lnSpc>
              <a:defRPr sz="1800" b="0" i="0" u="none" strike="noStrike" kern="0" cap="none" spc="0" baseline="0">
                <a:solidFill>
                  <a:srgbClr val="000000"/>
                </a:solidFill>
                <a:uFillTx/>
              </a:defRPr>
            </a:pPr>
            <a:endParaRPr lang="en-US" sz="1400" spc="-31" dirty="0">
              <a:solidFill>
                <a:srgbClr val="000000"/>
              </a:solidFill>
              <a:latin typeface="Open Sans"/>
              <a:ea typeface="Open Sans"/>
              <a:cs typeface="Open Sans"/>
            </a:endParaRPr>
          </a:p>
        </p:txBody>
      </p:sp>
      <p:sp>
        <p:nvSpPr>
          <p:cNvPr id="18" name="TextBox 6">
            <a:extLst>
              <a:ext uri="{FF2B5EF4-FFF2-40B4-BE49-F238E27FC236}">
                <a16:creationId xmlns:a16="http://schemas.microsoft.com/office/drawing/2014/main" id="{7923071B-3FD2-6D93-38AF-43DCFC1E5D6B}"/>
              </a:ext>
            </a:extLst>
          </p:cNvPr>
          <p:cNvSpPr txBox="1"/>
          <p:nvPr/>
        </p:nvSpPr>
        <p:spPr>
          <a:xfrm>
            <a:off x="1013460" y="2221925"/>
            <a:ext cx="4716780"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a:solidFill>
                  <a:srgbClr val="34A9E4"/>
                </a:solidFill>
                <a:latin typeface="Arimo"/>
              </a:rPr>
              <a:t>New Position Requests</a:t>
            </a:r>
            <a:endParaRPr lang="en-US" sz="1200">
              <a:solidFill>
                <a:srgbClr val="34A9E4"/>
              </a:solidFill>
              <a:latin typeface="Calibri"/>
            </a:endParaRPr>
          </a:p>
        </p:txBody>
      </p:sp>
      <p:sp>
        <p:nvSpPr>
          <p:cNvPr id="19" name="TextBox 9">
            <a:extLst>
              <a:ext uri="{FF2B5EF4-FFF2-40B4-BE49-F238E27FC236}">
                <a16:creationId xmlns:a16="http://schemas.microsoft.com/office/drawing/2014/main" id="{E60555DE-8EF6-6E79-1A40-F9E537A56EED}"/>
              </a:ext>
            </a:extLst>
          </p:cNvPr>
          <p:cNvSpPr txBox="1"/>
          <p:nvPr/>
        </p:nvSpPr>
        <p:spPr>
          <a:xfrm>
            <a:off x="944565" y="4817355"/>
            <a:ext cx="4716780"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34A9E4"/>
                </a:solidFill>
                <a:latin typeface="Arimo"/>
              </a:rPr>
              <a:t>Reclass Position Requests - None</a:t>
            </a:r>
            <a:endParaRPr lang="en-US" sz="1200" dirty="0">
              <a:solidFill>
                <a:srgbClr val="34A9E4"/>
              </a:solidFill>
              <a:latin typeface="Calibri"/>
            </a:endParaRPr>
          </a:p>
        </p:txBody>
      </p:sp>
    </p:spTree>
    <p:extLst>
      <p:ext uri="{BB962C8B-B14F-4D97-AF65-F5344CB8AC3E}">
        <p14:creationId xmlns:p14="http://schemas.microsoft.com/office/powerpoint/2010/main" val="15410229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FF2B5EF4-FFF2-40B4-BE49-F238E27FC236}">
                <a16:creationId xmlns:a16="http://schemas.microsoft.com/office/drawing/2014/main" id="{B26664E7-802B-0581-C863-FDB2D76BAFB2}"/>
              </a:ext>
            </a:extLst>
          </p:cNvPr>
          <p:cNvSpPr>
            <a:spLocks noMove="1" noResize="1"/>
          </p:cNvSpPr>
          <p:nvPr/>
        </p:nvSpPr>
        <p:spPr>
          <a:xfrm>
            <a:off x="6844052" y="3235695"/>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90496" cap="rnd">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3" name="TextBox 4">
            <a:extLst>
              <a:ext uri="{FF2B5EF4-FFF2-40B4-BE49-F238E27FC236}">
                <a16:creationId xmlns:a16="http://schemas.microsoft.com/office/drawing/2014/main" id="{DF869643-3DB1-FB31-A7B5-96386F4387C9}"/>
              </a:ext>
            </a:extLst>
          </p:cNvPr>
          <p:cNvSpPr txBox="1"/>
          <p:nvPr/>
        </p:nvSpPr>
        <p:spPr>
          <a:xfrm>
            <a:off x="6859682" y="2107771"/>
            <a:ext cx="5587148" cy="882678"/>
          </a:xfrm>
          <a:prstGeom prst="rect">
            <a:avLst/>
          </a:prstGeom>
          <a:noFill/>
          <a:ln cap="flat">
            <a:noFill/>
          </a:ln>
        </p:spPr>
        <p:txBody>
          <a:bodyPr vert="horz" wrap="square" lIns="0" tIns="0" rIns="0" bIns="0" anchor="t" anchorCtr="1" compatLnSpc="1">
            <a:spAutoFit/>
          </a:bodyPr>
          <a:lstStyle/>
          <a:p>
            <a:pPr algn="ctr" defTabSz="609630">
              <a:lnSpc>
                <a:spcPct val="130120"/>
              </a:lnSpc>
              <a:defRPr sz="1800" b="0" i="0" u="none" strike="noStrike" kern="0" cap="none" spc="0" baseline="0">
                <a:solidFill>
                  <a:srgbClr val="000000"/>
                </a:solidFill>
                <a:uFillTx/>
              </a:defRPr>
            </a:pPr>
            <a:r>
              <a:rPr lang="en-US" sz="4800" spc="100">
                <a:solidFill>
                  <a:srgbClr val="000000"/>
                </a:solidFill>
                <a:latin typeface="Arimo Bold"/>
              </a:rPr>
              <a:t>Thank You</a:t>
            </a:r>
            <a:endParaRPr lang="en-US" sz="4800">
              <a:solidFill>
                <a:srgbClr val="000000"/>
              </a:solidFill>
              <a:latin typeface="Calibri"/>
            </a:endParaRPr>
          </a:p>
        </p:txBody>
      </p:sp>
      <p:pic>
        <p:nvPicPr>
          <p:cNvPr id="4" name="Picture 5">
            <a:extLst>
              <a:ext uri="{FF2B5EF4-FFF2-40B4-BE49-F238E27FC236}">
                <a16:creationId xmlns:a16="http://schemas.microsoft.com/office/drawing/2014/main" id="{5CF92F8D-4680-FDE1-D12E-1951679CEE32}"/>
              </a:ext>
            </a:extLst>
          </p:cNvPr>
          <p:cNvPicPr>
            <a:picLocks noChangeAspect="1"/>
          </p:cNvPicPr>
          <p:nvPr/>
        </p:nvPicPr>
        <p:blipFill>
          <a:blip r:embed="rId2"/>
          <a:stretch>
            <a:fillRect/>
          </a:stretch>
        </p:blipFill>
        <p:spPr>
          <a:xfrm>
            <a:off x="6540376" y="3075402"/>
            <a:ext cx="2845045" cy="353598"/>
          </a:xfrm>
          <a:prstGeom prst="rect">
            <a:avLst/>
          </a:prstGeom>
          <a:noFill/>
          <a:ln cap="flat">
            <a:noFill/>
          </a:ln>
        </p:spPr>
      </p:pic>
      <p:pic>
        <p:nvPicPr>
          <p:cNvPr id="5" name="Picture 9" descr="A couple of cars parked next to each other with trees in the back&#10;&#10;AI-generated content may be incorrect.">
            <a:extLst>
              <a:ext uri="{FF2B5EF4-FFF2-40B4-BE49-F238E27FC236}">
                <a16:creationId xmlns:a16="http://schemas.microsoft.com/office/drawing/2014/main" id="{9CA3FD43-4201-F73C-646E-CA89EA16ED3D}"/>
              </a:ext>
            </a:extLst>
          </p:cNvPr>
          <p:cNvPicPr>
            <a:picLocks noChangeAspect="1"/>
          </p:cNvPicPr>
          <p:nvPr/>
        </p:nvPicPr>
        <p:blipFill>
          <a:blip r:embed="rId3"/>
          <a:srcRect l="28672"/>
          <a:stretch>
            <a:fillRect/>
          </a:stretch>
        </p:blipFill>
        <p:spPr>
          <a:xfrm>
            <a:off x="0" y="0"/>
            <a:ext cx="7455926" cy="6858000"/>
          </a:xfrm>
          <a:prstGeom prst="rect">
            <a:avLst/>
          </a:prstGeom>
          <a:noFill/>
          <a:ln cap="flat">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371600" cy="2743200"/>
          </a:xfrm>
          <a:custGeom>
            <a:avLst/>
            <a:gdLst/>
            <a:ahLst/>
            <a:cxnLst/>
            <a:rect l="l" t="t" r="r" b="b"/>
            <a:pathLst>
              <a:path w="2057400" h="4114800">
                <a:moveTo>
                  <a:pt x="2057400" y="4114800"/>
                </a:moveTo>
                <a:lnTo>
                  <a:pt x="0" y="4114800"/>
                </a:lnTo>
                <a:lnTo>
                  <a:pt x="0" y="0"/>
                </a:lnTo>
                <a:lnTo>
                  <a:pt x="2057400" y="0"/>
                </a:lnTo>
                <a:lnTo>
                  <a:pt x="2057400" y="411480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dirty="0"/>
          </a:p>
        </p:txBody>
      </p:sp>
      <p:sp>
        <p:nvSpPr>
          <p:cNvPr id="3" name="Freeform 3"/>
          <p:cNvSpPr/>
          <p:nvPr/>
        </p:nvSpPr>
        <p:spPr>
          <a:xfrm>
            <a:off x="10820400" y="4114800"/>
            <a:ext cx="1371600" cy="2743200"/>
          </a:xfrm>
          <a:custGeom>
            <a:avLst/>
            <a:gdLst/>
            <a:ahLst/>
            <a:cxnLst/>
            <a:rect l="l" t="t" r="r" b="b"/>
            <a:pathLst>
              <a:path w="2057400" h="4114800">
                <a:moveTo>
                  <a:pt x="0" y="0"/>
                </a:moveTo>
                <a:lnTo>
                  <a:pt x="2057400" y="0"/>
                </a:lnTo>
                <a:lnTo>
                  <a:pt x="2057400" y="4114800"/>
                </a:lnTo>
                <a:lnTo>
                  <a:pt x="0" y="41148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1" name="AutoShape 11"/>
          <p:cNvSpPr/>
          <p:nvPr/>
        </p:nvSpPr>
        <p:spPr>
          <a:xfrm>
            <a:off x="8902516" y="557145"/>
            <a:ext cx="2603367"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3" name="AutoShape 13"/>
          <p:cNvSpPr/>
          <p:nvPr/>
        </p:nvSpPr>
        <p:spPr>
          <a:xfrm rot="-5400000">
            <a:off x="10341543" y="1691005"/>
            <a:ext cx="2298199"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6" name="TextBox 17">
            <a:extLst>
              <a:ext uri="{FF2B5EF4-FFF2-40B4-BE49-F238E27FC236}">
                <a16:creationId xmlns:a16="http://schemas.microsoft.com/office/drawing/2014/main" id="{A5F3E33D-B398-6E92-B2CD-E4C572573ECA}"/>
              </a:ext>
            </a:extLst>
          </p:cNvPr>
          <p:cNvSpPr txBox="1"/>
          <p:nvPr/>
        </p:nvSpPr>
        <p:spPr>
          <a:xfrm>
            <a:off x="1662181" y="121306"/>
            <a:ext cx="11383841"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Vision, Mission &amp; Values</a:t>
            </a:r>
            <a:endParaRPr lang="en-US" sz="1200" dirty="0">
              <a:solidFill>
                <a:srgbClr val="000000"/>
              </a:solidFill>
              <a:latin typeface="Calibri"/>
            </a:endParaRPr>
          </a:p>
        </p:txBody>
      </p:sp>
      <p:sp>
        <p:nvSpPr>
          <p:cNvPr id="17" name="TextBox 20">
            <a:extLst>
              <a:ext uri="{FF2B5EF4-FFF2-40B4-BE49-F238E27FC236}">
                <a16:creationId xmlns:a16="http://schemas.microsoft.com/office/drawing/2014/main" id="{D3416B88-DCC0-01B6-5965-8CEA109D7129}"/>
              </a:ext>
            </a:extLst>
          </p:cNvPr>
          <p:cNvSpPr txBox="1"/>
          <p:nvPr/>
        </p:nvSpPr>
        <p:spPr>
          <a:xfrm>
            <a:off x="1662181" y="836472"/>
            <a:ext cx="5976987" cy="51488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dirty="0">
                <a:solidFill>
                  <a:srgbClr val="00507B"/>
                </a:solidFill>
                <a:latin typeface="Arimo Bold"/>
              </a:rPr>
              <a:t>Department Statements</a:t>
            </a:r>
            <a:endParaRPr lang="en-US" sz="1200" dirty="0">
              <a:solidFill>
                <a:srgbClr val="000000"/>
              </a:solidFill>
              <a:latin typeface="Calibri"/>
            </a:endParaRPr>
          </a:p>
        </p:txBody>
      </p:sp>
      <p:pic>
        <p:nvPicPr>
          <p:cNvPr id="20" name="Picture 5">
            <a:extLst>
              <a:ext uri="{FF2B5EF4-FFF2-40B4-BE49-F238E27FC236}">
                <a16:creationId xmlns:a16="http://schemas.microsoft.com/office/drawing/2014/main" id="{B9F0937F-39E0-9508-A331-D7EF4250216C}"/>
              </a:ext>
            </a:extLst>
          </p:cNvPr>
          <p:cNvPicPr>
            <a:picLocks noChangeAspect="1"/>
          </p:cNvPicPr>
          <p:nvPr/>
        </p:nvPicPr>
        <p:blipFill>
          <a:blip>
            <a:extLst>
              <a:ext uri="{96DAC541-7B7A-43D3-8B79-37D633B846F1}">
                <asvg:svgBlip xmlns:asvg="http://schemas.microsoft.com/office/drawing/2016/SVG/main" r:embed="rId3"/>
              </a:ext>
            </a:extLst>
          </a:blip>
          <a:srcRect/>
          <a:stretch>
            <a:fillRect/>
          </a:stretch>
        </p:blipFill>
        <p:spPr>
          <a:xfrm>
            <a:off x="3271509" y="4603114"/>
            <a:ext cx="433779" cy="407273"/>
          </a:xfrm>
          <a:prstGeom prst="rect">
            <a:avLst/>
          </a:prstGeom>
          <a:noFill/>
          <a:ln cap="flat">
            <a:noFill/>
          </a:ln>
        </p:spPr>
      </p:pic>
      <p:pic>
        <p:nvPicPr>
          <p:cNvPr id="21" name="Picture 6">
            <a:extLst>
              <a:ext uri="{FF2B5EF4-FFF2-40B4-BE49-F238E27FC236}">
                <a16:creationId xmlns:a16="http://schemas.microsoft.com/office/drawing/2014/main" id="{1967969C-0FC3-5C43-210B-48C041F7EEE3}"/>
              </a:ext>
            </a:extLst>
          </p:cNvPr>
          <p:cNvPicPr>
            <a:picLocks noChangeAspect="1"/>
          </p:cNvPicPr>
          <p:nvPr/>
        </p:nvPicPr>
        <p:blipFill>
          <a:blip>
            <a:extLst>
              <a:ext uri="{96DAC541-7B7A-43D3-8B79-37D633B846F1}">
                <asvg:svgBlip xmlns:asvg="http://schemas.microsoft.com/office/drawing/2016/SVG/main" r:embed="rId4"/>
              </a:ext>
            </a:extLst>
          </a:blip>
          <a:srcRect/>
          <a:stretch>
            <a:fillRect/>
          </a:stretch>
        </p:blipFill>
        <p:spPr>
          <a:xfrm>
            <a:off x="3291932" y="4055748"/>
            <a:ext cx="591641" cy="62685"/>
          </a:xfrm>
          <a:prstGeom prst="rect">
            <a:avLst/>
          </a:prstGeom>
          <a:noFill/>
          <a:ln cap="flat">
            <a:noFill/>
          </a:ln>
        </p:spPr>
      </p:pic>
      <p:pic>
        <p:nvPicPr>
          <p:cNvPr id="22" name="Picture 7">
            <a:extLst>
              <a:ext uri="{FF2B5EF4-FFF2-40B4-BE49-F238E27FC236}">
                <a16:creationId xmlns:a16="http://schemas.microsoft.com/office/drawing/2014/main" id="{FA37387F-357C-0301-970A-E48F752AFE6E}"/>
              </a:ext>
            </a:extLst>
          </p:cNvPr>
          <p:cNvPicPr>
            <a:picLocks noChangeAspect="1"/>
          </p:cNvPicPr>
          <p:nvPr/>
        </p:nvPicPr>
        <p:blipFill>
          <a:blip>
            <a:extLst>
              <a:ext uri="{96DAC541-7B7A-43D3-8B79-37D633B846F1}">
                <asvg:svgBlip xmlns:asvg="http://schemas.microsoft.com/office/drawing/2016/SVG/main" r:embed="rId3"/>
              </a:ext>
            </a:extLst>
          </a:blip>
          <a:srcRect/>
          <a:stretch>
            <a:fillRect/>
          </a:stretch>
        </p:blipFill>
        <p:spPr>
          <a:xfrm>
            <a:off x="3271509" y="3163788"/>
            <a:ext cx="433779" cy="407273"/>
          </a:xfrm>
          <a:prstGeom prst="rect">
            <a:avLst/>
          </a:prstGeom>
          <a:noFill/>
          <a:ln cap="flat">
            <a:noFill/>
          </a:ln>
        </p:spPr>
      </p:pic>
      <p:pic>
        <p:nvPicPr>
          <p:cNvPr id="23" name="Picture 8">
            <a:extLst>
              <a:ext uri="{FF2B5EF4-FFF2-40B4-BE49-F238E27FC236}">
                <a16:creationId xmlns:a16="http://schemas.microsoft.com/office/drawing/2014/main" id="{897C7464-4A85-409E-3A1B-DA0ED32AB6F5}"/>
              </a:ext>
            </a:extLst>
          </p:cNvPr>
          <p:cNvPicPr>
            <a:picLocks noChangeAspect="1"/>
          </p:cNvPicPr>
          <p:nvPr/>
        </p:nvPicPr>
        <p:blipFill>
          <a:blip>
            <a:extLst>
              <a:ext uri="{96DAC541-7B7A-43D3-8B79-37D633B846F1}">
                <asvg:svgBlip xmlns:asvg="http://schemas.microsoft.com/office/drawing/2016/SVG/main" r:embed="rId5"/>
              </a:ext>
            </a:extLst>
          </a:blip>
          <a:srcRect/>
          <a:stretch>
            <a:fillRect/>
          </a:stretch>
        </p:blipFill>
        <p:spPr>
          <a:xfrm>
            <a:off x="1871441" y="3249637"/>
            <a:ext cx="1674900" cy="1674900"/>
          </a:xfrm>
          <a:prstGeom prst="rect">
            <a:avLst/>
          </a:prstGeom>
          <a:noFill/>
          <a:ln cap="flat">
            <a:noFill/>
          </a:ln>
        </p:spPr>
      </p:pic>
      <p:pic>
        <p:nvPicPr>
          <p:cNvPr id="24" name="Picture 9">
            <a:extLst>
              <a:ext uri="{FF2B5EF4-FFF2-40B4-BE49-F238E27FC236}">
                <a16:creationId xmlns:a16="http://schemas.microsoft.com/office/drawing/2014/main" id="{97A46F15-B836-0C76-47F7-250024764084}"/>
              </a:ext>
            </a:extLst>
          </p:cNvPr>
          <p:cNvPicPr>
            <a:picLocks noMove="1" noResize="1"/>
          </p:cNvPicPr>
          <p:nvPr/>
        </p:nvPicPr>
        <p:blipFill>
          <a:blip>
            <a:extLst>
              <a:ext uri="{96DAC541-7B7A-43D3-8B79-37D633B846F1}">
                <asvg:svgBlip xmlns:asvg="http://schemas.microsoft.com/office/drawing/2016/SVG/main" r:embed="rId6"/>
              </a:ext>
            </a:extLst>
          </a:blip>
          <a:srcRect/>
          <a:stretch>
            <a:fillRect/>
          </a:stretch>
        </p:blipFill>
        <p:spPr>
          <a:xfrm>
            <a:off x="3548420" y="2345656"/>
            <a:ext cx="1004937" cy="1004937"/>
          </a:xfrm>
          <a:prstGeom prst="rect">
            <a:avLst/>
          </a:prstGeom>
          <a:noFill/>
          <a:ln cap="flat">
            <a:noFill/>
          </a:ln>
        </p:spPr>
      </p:pic>
      <p:pic>
        <p:nvPicPr>
          <p:cNvPr id="25" name="Picture 10">
            <a:extLst>
              <a:ext uri="{FF2B5EF4-FFF2-40B4-BE49-F238E27FC236}">
                <a16:creationId xmlns:a16="http://schemas.microsoft.com/office/drawing/2014/main" id="{3F20D2C8-6377-35C7-A38B-2AFFDC14F732}"/>
              </a:ext>
            </a:extLst>
          </p:cNvPr>
          <p:cNvPicPr>
            <a:picLocks noMove="1" noResize="1"/>
          </p:cNvPicPr>
          <p:nvPr/>
        </p:nvPicPr>
        <p:blipFill>
          <a:blip>
            <a:extLst>
              <a:ext uri="{96DAC541-7B7A-43D3-8B79-37D633B846F1}">
                <asvg:svgBlip xmlns:asvg="http://schemas.microsoft.com/office/drawing/2016/SVG/main" r:embed="rId7"/>
              </a:ext>
            </a:extLst>
          </a:blip>
          <a:srcRect/>
          <a:stretch>
            <a:fillRect/>
          </a:stretch>
        </p:blipFill>
        <p:spPr>
          <a:xfrm>
            <a:off x="3880396" y="3584619"/>
            <a:ext cx="1004937" cy="1004937"/>
          </a:xfrm>
          <a:prstGeom prst="rect">
            <a:avLst/>
          </a:prstGeom>
          <a:noFill/>
          <a:ln cap="flat">
            <a:noFill/>
          </a:ln>
        </p:spPr>
      </p:pic>
      <p:pic>
        <p:nvPicPr>
          <p:cNvPr id="26" name="Picture 11">
            <a:extLst>
              <a:ext uri="{FF2B5EF4-FFF2-40B4-BE49-F238E27FC236}">
                <a16:creationId xmlns:a16="http://schemas.microsoft.com/office/drawing/2014/main" id="{D701C36F-E0CC-5227-931C-C9818D652AFD}"/>
              </a:ext>
            </a:extLst>
          </p:cNvPr>
          <p:cNvPicPr>
            <a:picLocks noMove="1" noResize="1"/>
          </p:cNvPicPr>
          <p:nvPr/>
        </p:nvPicPr>
        <p:blipFill>
          <a:blip>
            <a:extLst>
              <a:ext uri="{96DAC541-7B7A-43D3-8B79-37D633B846F1}">
                <asvg:svgBlip xmlns:asvg="http://schemas.microsoft.com/office/drawing/2016/SVG/main" r:embed="rId8"/>
              </a:ext>
            </a:extLst>
          </a:blip>
          <a:srcRect/>
          <a:stretch>
            <a:fillRect/>
          </a:stretch>
        </p:blipFill>
        <p:spPr>
          <a:xfrm>
            <a:off x="3548420" y="4823582"/>
            <a:ext cx="1004937" cy="1004937"/>
          </a:xfrm>
          <a:prstGeom prst="rect">
            <a:avLst/>
          </a:prstGeom>
          <a:noFill/>
          <a:ln cap="flat">
            <a:noFill/>
          </a:ln>
        </p:spPr>
      </p:pic>
      <p:sp>
        <p:nvSpPr>
          <p:cNvPr id="27" name="Freeform 13">
            <a:extLst>
              <a:ext uri="{FF2B5EF4-FFF2-40B4-BE49-F238E27FC236}">
                <a16:creationId xmlns:a16="http://schemas.microsoft.com/office/drawing/2014/main" id="{10E837AB-6E7B-A7C8-FCC8-7BE2049725B0}"/>
              </a:ext>
            </a:extLst>
          </p:cNvPr>
          <p:cNvSpPr>
            <a:spLocks noMove="1" noResize="1"/>
          </p:cNvSpPr>
          <p:nvPr/>
        </p:nvSpPr>
        <p:spPr>
          <a:xfrm>
            <a:off x="1534388" y="3041075"/>
            <a:ext cx="2052194" cy="2086861"/>
          </a:xfrm>
          <a:custGeom>
            <a:avLst/>
            <a:gdLst>
              <a:gd name="f0" fmla="val w"/>
              <a:gd name="f1" fmla="val h"/>
              <a:gd name="f2" fmla="val 0"/>
              <a:gd name="f3" fmla="val 4104386"/>
              <a:gd name="f4" fmla="val 4173728"/>
              <a:gd name="f5" fmla="val 2086864"/>
              <a:gd name="f6" fmla="val 934339"/>
              <a:gd name="f7" fmla="val 918845"/>
              <a:gd name="f8" fmla="val 2052193"/>
              <a:gd name="f9" fmla="val 3185541"/>
              <a:gd name="f10" fmla="val 3239389"/>
              <a:gd name="f11" fmla="*/ f0 1 4104386"/>
              <a:gd name="f12" fmla="*/ f1 1 4173728"/>
              <a:gd name="f13" fmla="+- f4 0 f2"/>
              <a:gd name="f14" fmla="+- f3 0 f2"/>
              <a:gd name="f15" fmla="*/ f14 1 4104386"/>
              <a:gd name="f16" fmla="*/ f13 1 4173728"/>
              <a:gd name="f17" fmla="*/ f2 1 f15"/>
              <a:gd name="f18" fmla="*/ f3 1 f15"/>
              <a:gd name="f19" fmla="*/ f2 1 f16"/>
              <a:gd name="f20" fmla="*/ f4 1 f16"/>
              <a:gd name="f21" fmla="*/ f17 f11 1"/>
              <a:gd name="f22" fmla="*/ f18 f11 1"/>
              <a:gd name="f23" fmla="*/ f20 f12 1"/>
              <a:gd name="f24" fmla="*/ f19 f12 1"/>
            </a:gdLst>
            <a:ahLst/>
            <a:cxnLst>
              <a:cxn ang="3cd4">
                <a:pos x="hc" y="t"/>
              </a:cxn>
              <a:cxn ang="0">
                <a:pos x="r" y="vc"/>
              </a:cxn>
              <a:cxn ang="cd4">
                <a:pos x="hc" y="b"/>
              </a:cxn>
              <a:cxn ang="cd2">
                <a:pos x="l" y="vc"/>
              </a:cxn>
            </a:cxnLst>
            <a:rect l="f21" t="f24" r="f22" b="f23"/>
            <a:pathLst>
              <a:path w="4104386" h="4173728">
                <a:moveTo>
                  <a:pt x="f2" y="f5"/>
                </a:moveTo>
                <a:cubicBezTo>
                  <a:pt x="f2" y="f6"/>
                  <a:pt x="f7" y="f2"/>
                  <a:pt x="f8" y="f2"/>
                </a:cubicBezTo>
                <a:cubicBezTo>
                  <a:pt x="f9" y="f2"/>
                  <a:pt x="f3" y="f6"/>
                  <a:pt x="f3" y="f5"/>
                </a:cubicBezTo>
                <a:cubicBezTo>
                  <a:pt x="f3" y="f10"/>
                  <a:pt x="f9" y="f4"/>
                  <a:pt x="f8" y="f4"/>
                </a:cubicBezTo>
                <a:cubicBezTo>
                  <a:pt x="f7" y="f4"/>
                  <a:pt x="f2" y="f10"/>
                  <a:pt x="f2" y="f5"/>
                </a:cubicBezTo>
                <a:close/>
              </a:path>
            </a:pathLst>
          </a:custGeom>
          <a:solidFill>
            <a:srgbClr val="34A9E4"/>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pic>
        <p:nvPicPr>
          <p:cNvPr id="28" name="Picture 14">
            <a:extLst>
              <a:ext uri="{FF2B5EF4-FFF2-40B4-BE49-F238E27FC236}">
                <a16:creationId xmlns:a16="http://schemas.microsoft.com/office/drawing/2014/main" id="{7DAD8C72-0A75-F868-C6C9-FF523E700407}"/>
              </a:ext>
            </a:extLst>
          </p:cNvPr>
          <p:cNvPicPr>
            <a:picLocks noMove="1" noResize="1"/>
          </p:cNvPicPr>
          <p:nvPr/>
        </p:nvPicPr>
        <p:blipFill>
          <a:blip>
            <a:extLst>
              <a:ext uri="{96DAC541-7B7A-43D3-8B79-37D633B846F1}">
                <asvg:svgBlip xmlns:asvg="http://schemas.microsoft.com/office/drawing/2016/SVG/main" r:embed="rId9"/>
              </a:ext>
            </a:extLst>
          </a:blip>
          <a:srcRect/>
          <a:stretch>
            <a:fillRect/>
          </a:stretch>
        </p:blipFill>
        <p:spPr>
          <a:xfrm>
            <a:off x="3676430" y="2486175"/>
            <a:ext cx="748905" cy="750783"/>
          </a:xfrm>
          <a:prstGeom prst="rect">
            <a:avLst/>
          </a:prstGeom>
          <a:noFill/>
          <a:ln cap="flat">
            <a:noFill/>
          </a:ln>
        </p:spPr>
      </p:pic>
      <p:pic>
        <p:nvPicPr>
          <p:cNvPr id="29" name="Picture 15">
            <a:extLst>
              <a:ext uri="{FF2B5EF4-FFF2-40B4-BE49-F238E27FC236}">
                <a16:creationId xmlns:a16="http://schemas.microsoft.com/office/drawing/2014/main" id="{A9F1B800-6A98-3B2E-5D92-81B341C01E6F}"/>
              </a:ext>
            </a:extLst>
          </p:cNvPr>
          <p:cNvPicPr>
            <a:picLocks noMove="1" noResize="1"/>
          </p:cNvPicPr>
          <p:nvPr/>
        </p:nvPicPr>
        <p:blipFill>
          <a:blip>
            <a:extLst>
              <a:ext uri="{96DAC541-7B7A-43D3-8B79-37D633B846F1}">
                <asvg:svgBlip xmlns:asvg="http://schemas.microsoft.com/office/drawing/2016/SVG/main" r:embed="rId10"/>
              </a:ext>
            </a:extLst>
          </a:blip>
          <a:srcRect/>
          <a:stretch>
            <a:fillRect/>
          </a:stretch>
        </p:blipFill>
        <p:spPr>
          <a:xfrm>
            <a:off x="4076645" y="3746004"/>
            <a:ext cx="676973" cy="676973"/>
          </a:xfrm>
          <a:prstGeom prst="rect">
            <a:avLst/>
          </a:prstGeom>
          <a:noFill/>
          <a:ln cap="flat">
            <a:noFill/>
          </a:ln>
        </p:spPr>
      </p:pic>
      <p:pic>
        <p:nvPicPr>
          <p:cNvPr id="30" name="Picture 16">
            <a:extLst>
              <a:ext uri="{FF2B5EF4-FFF2-40B4-BE49-F238E27FC236}">
                <a16:creationId xmlns:a16="http://schemas.microsoft.com/office/drawing/2014/main" id="{7FADA522-26F8-E56A-F1D9-DC6178CD5D91}"/>
              </a:ext>
            </a:extLst>
          </p:cNvPr>
          <p:cNvPicPr>
            <a:picLocks noMove="1" noResize="1"/>
          </p:cNvPicPr>
          <p:nvPr/>
        </p:nvPicPr>
        <p:blipFill>
          <a:blip>
            <a:extLst>
              <a:ext uri="{96DAC541-7B7A-43D3-8B79-37D633B846F1}">
                <asvg:svgBlip xmlns:asvg="http://schemas.microsoft.com/office/drawing/2016/SVG/main" r:embed="rId11"/>
              </a:ext>
            </a:extLst>
          </a:blip>
          <a:srcRect/>
          <a:stretch>
            <a:fillRect/>
          </a:stretch>
        </p:blipFill>
        <p:spPr>
          <a:xfrm>
            <a:off x="3709654" y="4964101"/>
            <a:ext cx="682471" cy="674790"/>
          </a:xfrm>
          <a:prstGeom prst="rect">
            <a:avLst/>
          </a:prstGeom>
          <a:noFill/>
          <a:ln cap="flat">
            <a:noFill/>
          </a:ln>
        </p:spPr>
      </p:pic>
      <p:sp>
        <p:nvSpPr>
          <p:cNvPr id="31" name="TextBox 21">
            <a:extLst>
              <a:ext uri="{FF2B5EF4-FFF2-40B4-BE49-F238E27FC236}">
                <a16:creationId xmlns:a16="http://schemas.microsoft.com/office/drawing/2014/main" id="{7904B492-2D61-13A3-80E9-277F13F4D128}"/>
              </a:ext>
            </a:extLst>
          </p:cNvPr>
          <p:cNvSpPr txBox="1"/>
          <p:nvPr/>
        </p:nvSpPr>
        <p:spPr>
          <a:xfrm>
            <a:off x="4650675" y="2492526"/>
            <a:ext cx="5873192" cy="1199944"/>
          </a:xfrm>
          <a:prstGeom prst="rect">
            <a:avLst/>
          </a:prstGeom>
          <a:noFill/>
          <a:ln cap="flat">
            <a:noFill/>
          </a:ln>
        </p:spPr>
        <p:txBody>
          <a:bodyPr vert="horz" wrap="square" lIns="0" tIns="0" rIns="0" bIns="0" anchor="t" anchorCtr="0" compatLnSpc="1">
            <a:spAutoFit/>
          </a:bodyPr>
          <a:lstStyle/>
          <a:p>
            <a:pPr marL="452145" lvl="2" indent="-150712" defTabSz="609630">
              <a:lnSpc>
                <a:spcPct val="130120"/>
              </a:lnSpc>
              <a:buSzPct val="100000"/>
              <a:buFont typeface="Arial"/>
              <a:buChar char="⚬"/>
              <a:defRPr sz="1800" b="0" i="0" u="none" strike="noStrike" kern="0" cap="none" spc="0" baseline="0">
                <a:solidFill>
                  <a:srgbClr val="000000"/>
                </a:solidFill>
                <a:uFillTx/>
              </a:defRPr>
            </a:pPr>
            <a:r>
              <a:rPr lang="en-US" sz="2500" u="sng" dirty="0">
                <a:solidFill>
                  <a:srgbClr val="000000"/>
                </a:solidFill>
                <a:latin typeface="Arimo"/>
                <a:ea typeface="Arimo"/>
                <a:cs typeface="Arimo"/>
              </a:rPr>
              <a:t>VISION</a:t>
            </a:r>
          </a:p>
          <a:p>
            <a:pPr marL="452145" lvl="2" indent="-150712" defTabSz="609630">
              <a:lnSpc>
                <a:spcPct val="130120"/>
              </a:lnSpc>
              <a:buSzPct val="100000"/>
              <a:buFont typeface="Arial"/>
              <a:buChar char="⚬"/>
              <a:defRPr sz="1800" b="0" i="0" u="none" strike="noStrike" kern="0" cap="none" spc="0" baseline="0">
                <a:solidFill>
                  <a:srgbClr val="000000"/>
                </a:solidFill>
                <a:uFillTx/>
              </a:defRPr>
            </a:pPr>
            <a:endParaRPr lang="en-US" sz="1200" dirty="0">
              <a:solidFill>
                <a:srgbClr val="000000"/>
              </a:solidFill>
              <a:latin typeface="Arimo"/>
              <a:ea typeface="Arimo"/>
              <a:cs typeface="Arimo"/>
            </a:endParaRPr>
          </a:p>
          <a:p>
            <a:pPr marL="452145" lvl="2" indent="-150712" defTabSz="609630">
              <a:lnSpc>
                <a:spcPct val="130120"/>
              </a:lnSpc>
              <a:defRPr sz="1800" b="0" i="0" u="none" strike="noStrike" kern="0" cap="none" spc="0" baseline="0">
                <a:solidFill>
                  <a:srgbClr val="000000"/>
                </a:solidFill>
                <a:uFillTx/>
              </a:defRPr>
            </a:pPr>
            <a:endParaRPr lang="en-US" sz="2500" u="sng" dirty="0">
              <a:solidFill>
                <a:srgbClr val="000000"/>
              </a:solidFill>
              <a:latin typeface="Arimo Bold"/>
              <a:ea typeface="Arimo Bold"/>
              <a:cs typeface="Arimo Bold"/>
            </a:endParaRPr>
          </a:p>
        </p:txBody>
      </p:sp>
      <p:sp>
        <p:nvSpPr>
          <p:cNvPr id="32" name="TextBox 22">
            <a:extLst>
              <a:ext uri="{FF2B5EF4-FFF2-40B4-BE49-F238E27FC236}">
                <a16:creationId xmlns:a16="http://schemas.microsoft.com/office/drawing/2014/main" id="{97E348E0-C87A-E2FC-9914-B7DC96CCABCC}"/>
              </a:ext>
            </a:extLst>
          </p:cNvPr>
          <p:cNvSpPr txBox="1"/>
          <p:nvPr/>
        </p:nvSpPr>
        <p:spPr>
          <a:xfrm>
            <a:off x="4982657" y="3731489"/>
            <a:ext cx="1938515" cy="959878"/>
          </a:xfrm>
          <a:prstGeom prst="rect">
            <a:avLst/>
          </a:prstGeom>
          <a:noFill/>
          <a:ln cap="flat">
            <a:noFill/>
          </a:ln>
        </p:spPr>
        <p:txBody>
          <a:bodyPr vert="horz" wrap="square" lIns="0" tIns="0" rIns="0" bIns="0" anchor="t" anchorCtr="0" compatLnSpc="1">
            <a:spAutoFit/>
          </a:bodyPr>
          <a:lstStyle/>
          <a:p>
            <a:pPr marL="452145" lvl="2" indent="-150712" defTabSz="609630">
              <a:lnSpc>
                <a:spcPct val="130120"/>
              </a:lnSpc>
              <a:buSzPct val="100000"/>
              <a:buFont typeface="Arial"/>
              <a:buChar char="⚬"/>
              <a:defRPr sz="1800" b="0" i="0" u="none" strike="noStrike" kern="0" cap="none" spc="0" baseline="0">
                <a:solidFill>
                  <a:srgbClr val="000000"/>
                </a:solidFill>
                <a:uFillTx/>
              </a:defRPr>
            </a:pPr>
            <a:r>
              <a:rPr lang="en-US" sz="2500" u="sng" dirty="0">
                <a:solidFill>
                  <a:srgbClr val="000000"/>
                </a:solidFill>
                <a:latin typeface="Arimo"/>
              </a:rPr>
              <a:t>MISSION</a:t>
            </a:r>
            <a:endParaRPr lang="en-US" sz="1200" dirty="0">
              <a:solidFill>
                <a:srgbClr val="000000"/>
              </a:solidFill>
              <a:latin typeface="Calibri"/>
            </a:endParaRPr>
          </a:p>
          <a:p>
            <a:pPr marL="452145" lvl="2" indent="-150712" defTabSz="609630">
              <a:lnSpc>
                <a:spcPct val="130120"/>
              </a:lnSpc>
              <a:defRPr sz="1800" b="0" i="0" u="none" strike="noStrike" kern="0" cap="none" spc="0" baseline="0">
                <a:solidFill>
                  <a:srgbClr val="000000"/>
                </a:solidFill>
                <a:uFillTx/>
              </a:defRPr>
            </a:pPr>
            <a:endParaRPr lang="en-US" sz="2500" u="sng" dirty="0">
              <a:solidFill>
                <a:srgbClr val="000000"/>
              </a:solidFill>
              <a:latin typeface="Arimo"/>
              <a:ea typeface="Arimo"/>
              <a:cs typeface="Arimo"/>
            </a:endParaRPr>
          </a:p>
        </p:txBody>
      </p:sp>
      <p:sp>
        <p:nvSpPr>
          <p:cNvPr id="33" name="TextBox 23">
            <a:extLst>
              <a:ext uri="{FF2B5EF4-FFF2-40B4-BE49-F238E27FC236}">
                <a16:creationId xmlns:a16="http://schemas.microsoft.com/office/drawing/2014/main" id="{81F81A96-2527-D21B-E043-3FE5CAD07FC6}"/>
              </a:ext>
            </a:extLst>
          </p:cNvPr>
          <p:cNvSpPr txBox="1"/>
          <p:nvPr/>
        </p:nvSpPr>
        <p:spPr>
          <a:xfrm>
            <a:off x="4650675" y="4970453"/>
            <a:ext cx="2171377" cy="959878"/>
          </a:xfrm>
          <a:prstGeom prst="rect">
            <a:avLst/>
          </a:prstGeom>
          <a:noFill/>
          <a:ln cap="flat">
            <a:noFill/>
          </a:ln>
        </p:spPr>
        <p:txBody>
          <a:bodyPr vert="horz" wrap="square" lIns="0" tIns="0" rIns="0" bIns="0" anchor="t" anchorCtr="0" compatLnSpc="1">
            <a:spAutoFit/>
          </a:bodyPr>
          <a:lstStyle/>
          <a:p>
            <a:pPr marL="452145" lvl="2" indent="-150712" defTabSz="609630">
              <a:lnSpc>
                <a:spcPct val="130120"/>
              </a:lnSpc>
              <a:buSzPct val="100000"/>
              <a:buFont typeface="Arial"/>
              <a:buChar char="⚬"/>
              <a:defRPr sz="1800" b="0" i="0" u="none" strike="noStrike" kern="0" cap="none" spc="0" baseline="0">
                <a:solidFill>
                  <a:srgbClr val="000000"/>
                </a:solidFill>
                <a:uFillTx/>
              </a:defRPr>
            </a:pPr>
            <a:r>
              <a:rPr lang="en-US" sz="2500" u="sng" dirty="0">
                <a:solidFill>
                  <a:srgbClr val="000000"/>
                </a:solidFill>
                <a:latin typeface="Arimo"/>
              </a:rPr>
              <a:t>VALUES</a:t>
            </a:r>
            <a:endParaRPr lang="en-US" sz="1200" dirty="0">
              <a:solidFill>
                <a:srgbClr val="000000"/>
              </a:solidFill>
              <a:latin typeface="Calibri"/>
            </a:endParaRPr>
          </a:p>
          <a:p>
            <a:pPr marL="452145" lvl="2" indent="-150712" defTabSz="609630">
              <a:lnSpc>
                <a:spcPct val="130120"/>
              </a:lnSpc>
              <a:defRPr sz="1800" b="0" i="0" u="none" strike="noStrike" kern="0" cap="none" spc="0" baseline="0">
                <a:solidFill>
                  <a:srgbClr val="000000"/>
                </a:solidFill>
                <a:uFillTx/>
              </a:defRPr>
            </a:pPr>
            <a:endParaRPr lang="en-US" sz="2500" u="sng" dirty="0">
              <a:solidFill>
                <a:srgbClr val="000000"/>
              </a:solidFill>
              <a:latin typeface="Arimo"/>
              <a:ea typeface="Arimo"/>
              <a:cs typeface="Arimo"/>
            </a:endParaRPr>
          </a:p>
        </p:txBody>
      </p:sp>
      <p:sp>
        <p:nvSpPr>
          <p:cNvPr id="34" name="TextBox 24">
            <a:extLst>
              <a:ext uri="{FF2B5EF4-FFF2-40B4-BE49-F238E27FC236}">
                <a16:creationId xmlns:a16="http://schemas.microsoft.com/office/drawing/2014/main" id="{C0273E9F-02BB-D7A7-A0E6-9DF3D32D5F87}"/>
              </a:ext>
            </a:extLst>
          </p:cNvPr>
          <p:cNvSpPr txBox="1"/>
          <p:nvPr/>
        </p:nvSpPr>
        <p:spPr>
          <a:xfrm>
            <a:off x="1562472" y="3603127"/>
            <a:ext cx="2049517" cy="933589"/>
          </a:xfrm>
          <a:prstGeom prst="rect">
            <a:avLst/>
          </a:prstGeom>
          <a:noFill/>
          <a:ln cap="flat">
            <a:noFill/>
          </a:ln>
        </p:spPr>
        <p:txBody>
          <a:bodyPr vert="horz" wrap="square" lIns="0" tIns="0" rIns="0" bIns="0" anchor="t" anchorCtr="1" compatLnSpc="1">
            <a:spAutoFit/>
          </a:bodyPr>
          <a:lstStyle/>
          <a:p>
            <a:pPr algn="ctr" defTabSz="609630">
              <a:lnSpc>
                <a:spcPct val="144578"/>
              </a:lnSpc>
              <a:defRPr sz="1800" b="0" i="0" u="none" strike="noStrike" kern="0" cap="none" spc="0" baseline="0">
                <a:solidFill>
                  <a:srgbClr val="000000"/>
                </a:solidFill>
                <a:uFillTx/>
              </a:defRPr>
            </a:pPr>
            <a:r>
              <a:rPr lang="en-US" sz="2200" dirty="0">
                <a:solidFill>
                  <a:srgbClr val="FFFFFF"/>
                </a:solidFill>
                <a:latin typeface="Arimo Bold"/>
              </a:rPr>
              <a:t>Board of Elections/VR</a:t>
            </a:r>
            <a:endParaRPr lang="en-US" sz="1200" dirty="0">
              <a:solidFill>
                <a:srgbClr val="000000"/>
              </a:solidFill>
              <a:latin typeface="Calibri"/>
            </a:endParaRPr>
          </a:p>
        </p:txBody>
      </p:sp>
      <p:sp>
        <p:nvSpPr>
          <p:cNvPr id="5" name="TextBox 4">
            <a:extLst>
              <a:ext uri="{FF2B5EF4-FFF2-40B4-BE49-F238E27FC236}">
                <a16:creationId xmlns:a16="http://schemas.microsoft.com/office/drawing/2014/main" id="{6974644E-67F4-0F72-65FF-C583FC2CC4DF}"/>
              </a:ext>
            </a:extLst>
          </p:cNvPr>
          <p:cNvSpPr txBox="1"/>
          <p:nvPr/>
        </p:nvSpPr>
        <p:spPr>
          <a:xfrm>
            <a:off x="5022429" y="2987311"/>
            <a:ext cx="6671626"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kumimoji="0" lang="en-US" altLang="en-US" sz="1400" i="0" u="none" strike="noStrike" cap="none" normalizeH="0" baseline="0" dirty="0">
                <a:ln>
                  <a:noFill/>
                </a:ln>
                <a:solidFill>
                  <a:srgbClr val="0A0A0A"/>
                </a:solidFill>
                <a:effectLst/>
                <a:latin typeface="Verdana" panose="020B0604030504040204" pitchFamily="34" charset="0"/>
                <a:ea typeface="Calibri" panose="020F0502020204030204" pitchFamily="34" charset="0"/>
                <a:cs typeface="Helvetica" panose="020B0604020202020204" pitchFamily="34" charset="0"/>
              </a:rPr>
              <a:t>To be the premier Department in the State of Georgia by providing the highest standards of </a:t>
            </a:r>
            <a:r>
              <a:rPr kumimoji="0" lang="en-US" altLang="en-US" sz="1400" i="0" u="sng" strike="noStrike" cap="none" normalizeH="0" baseline="0" dirty="0">
                <a:ln>
                  <a:noFill/>
                </a:ln>
                <a:solidFill>
                  <a:srgbClr val="0A0A0A"/>
                </a:solidFill>
                <a:effectLst/>
                <a:latin typeface="Verdana" panose="020B0604030504040204" pitchFamily="34" charset="0"/>
                <a:ea typeface="Calibri" panose="020F0502020204030204" pitchFamily="34" charset="0"/>
                <a:cs typeface="Helvetica" panose="020B0604020202020204" pitchFamily="34" charset="0"/>
              </a:rPr>
              <a:t>A</a:t>
            </a:r>
            <a:r>
              <a:rPr kumimoji="0" lang="en-US" altLang="en-US" sz="1400" i="0" u="none" strike="noStrike" cap="none" normalizeH="0" baseline="0" dirty="0">
                <a:ln>
                  <a:noFill/>
                </a:ln>
                <a:solidFill>
                  <a:srgbClr val="0A0A0A"/>
                </a:solidFill>
                <a:effectLst/>
                <a:latin typeface="Verdana" panose="020B0604030504040204" pitchFamily="34" charset="0"/>
                <a:ea typeface="Calibri" panose="020F0502020204030204" pitchFamily="34" charset="0"/>
                <a:cs typeface="Helvetica" panose="020B0604020202020204" pitchFamily="34" charset="0"/>
              </a:rPr>
              <a:t>ccurate, </a:t>
            </a:r>
            <a:r>
              <a:rPr kumimoji="0" lang="en-US" altLang="en-US" sz="1400" i="0" u="sng" strike="noStrike" cap="none" normalizeH="0" baseline="0" dirty="0">
                <a:ln>
                  <a:noFill/>
                </a:ln>
                <a:solidFill>
                  <a:srgbClr val="0A0A0A"/>
                </a:solidFill>
                <a:effectLst/>
                <a:latin typeface="Verdana" panose="020B0604030504040204" pitchFamily="34" charset="0"/>
                <a:ea typeface="Calibri" panose="020F0502020204030204" pitchFamily="34" charset="0"/>
                <a:cs typeface="Helvetica" panose="020B0604020202020204" pitchFamily="34" charset="0"/>
              </a:rPr>
              <a:t>C</a:t>
            </a:r>
            <a:r>
              <a:rPr kumimoji="0" lang="en-US" altLang="en-US" sz="1400" i="0" u="none" strike="noStrike" cap="none" normalizeH="0" baseline="0" dirty="0">
                <a:ln>
                  <a:noFill/>
                </a:ln>
                <a:solidFill>
                  <a:srgbClr val="0A0A0A"/>
                </a:solidFill>
                <a:effectLst/>
                <a:latin typeface="Verdana" panose="020B0604030504040204" pitchFamily="34" charset="0"/>
                <a:ea typeface="Calibri" panose="020F0502020204030204" pitchFamily="34" charset="0"/>
                <a:cs typeface="Helvetica" panose="020B0604020202020204" pitchFamily="34" charset="0"/>
              </a:rPr>
              <a:t>ourteous, and </a:t>
            </a:r>
            <a:r>
              <a:rPr kumimoji="0" lang="en-US" altLang="en-US" sz="1400" i="0" u="sng" strike="noStrike" cap="none" normalizeH="0" baseline="0" dirty="0">
                <a:ln>
                  <a:noFill/>
                </a:ln>
                <a:solidFill>
                  <a:srgbClr val="0A0A0A"/>
                </a:solidFill>
                <a:effectLst/>
                <a:latin typeface="Verdana" panose="020B0604030504040204" pitchFamily="34" charset="0"/>
                <a:ea typeface="Calibri" panose="020F0502020204030204" pitchFamily="34" charset="0"/>
                <a:cs typeface="Helvetica" panose="020B0604020202020204" pitchFamily="34" charset="0"/>
              </a:rPr>
              <a:t>T</a:t>
            </a:r>
            <a:r>
              <a:rPr kumimoji="0" lang="en-US" altLang="en-US" sz="1400" i="0" u="none" strike="noStrike" cap="none" normalizeH="0" baseline="0" dirty="0">
                <a:ln>
                  <a:noFill/>
                </a:ln>
                <a:solidFill>
                  <a:srgbClr val="0A0A0A"/>
                </a:solidFill>
                <a:effectLst/>
                <a:latin typeface="Verdana" panose="020B0604030504040204" pitchFamily="34" charset="0"/>
                <a:ea typeface="Calibri" panose="020F0502020204030204" pitchFamily="34" charset="0"/>
                <a:cs typeface="Helvetica" panose="020B0604020202020204" pitchFamily="34" charset="0"/>
              </a:rPr>
              <a:t>imely service to the voters and citizens of Rockdale County.</a:t>
            </a:r>
            <a:endParaRPr lang="en-US" sz="1400" dirty="0"/>
          </a:p>
        </p:txBody>
      </p:sp>
      <p:sp>
        <p:nvSpPr>
          <p:cNvPr id="7" name="TextBox 6">
            <a:extLst>
              <a:ext uri="{FF2B5EF4-FFF2-40B4-BE49-F238E27FC236}">
                <a16:creationId xmlns:a16="http://schemas.microsoft.com/office/drawing/2014/main" id="{3DDDE045-CCF4-DB1C-E1D3-B3E0DE83B7F7}"/>
              </a:ext>
            </a:extLst>
          </p:cNvPr>
          <p:cNvSpPr txBox="1"/>
          <p:nvPr/>
        </p:nvSpPr>
        <p:spPr>
          <a:xfrm>
            <a:off x="4966832" y="4126060"/>
            <a:ext cx="6782821"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1400" i="0" u="none" strike="noStrike" cap="none" normalizeH="0" baseline="0" dirty="0">
                <a:ln>
                  <a:noFill/>
                </a:ln>
                <a:solidFill>
                  <a:srgbClr val="000000"/>
                </a:solidFill>
                <a:effectLst/>
                <a:latin typeface="Verdana" panose="020B0604030504040204" pitchFamily="34" charset="0"/>
                <a:ea typeface="Verdana" panose="020B0604030504040204" pitchFamily="34" charset="0"/>
                <a:cs typeface="Verdana" panose="020B0604030504040204" pitchFamily="34" charset="0"/>
              </a:rPr>
              <a:t>To provide an election process of integrity through which all eligible citizens may exercise their voting rights. Our goals are dedicated to increasing the accessibility and efficiency of the services we provide at an economical cost to our citizens</a:t>
            </a:r>
            <a:r>
              <a:rPr kumimoji="0" lang="en-US" altLang="en-US" sz="140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Verdana" panose="020B0604030504040204" pitchFamily="34" charset="0"/>
              </a:rPr>
              <a:t>.</a:t>
            </a:r>
            <a:endParaRPr kumimoji="0" lang="en-US" altLang="en-US" sz="1400" i="0" u="none" strike="noStrike" cap="none" normalizeH="0" baseline="0" dirty="0">
              <a:ln>
                <a:noFill/>
              </a:ln>
              <a:solidFill>
                <a:schemeClr val="tx1"/>
              </a:solidFill>
              <a:effectLst/>
              <a:latin typeface="Arial" panose="020B0604020202020204" pitchFamily="34" charset="0"/>
            </a:endParaRPr>
          </a:p>
        </p:txBody>
      </p:sp>
      <p:sp>
        <p:nvSpPr>
          <p:cNvPr id="9" name="TextBox 8">
            <a:extLst>
              <a:ext uri="{FF2B5EF4-FFF2-40B4-BE49-F238E27FC236}">
                <a16:creationId xmlns:a16="http://schemas.microsoft.com/office/drawing/2014/main" id="{10647C28-23B6-0519-C189-9490D108C420}"/>
              </a:ext>
            </a:extLst>
          </p:cNvPr>
          <p:cNvSpPr txBox="1"/>
          <p:nvPr/>
        </p:nvSpPr>
        <p:spPr>
          <a:xfrm>
            <a:off x="4982657" y="5445875"/>
            <a:ext cx="6005080" cy="5330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defTabSz="457200" rtl="0" eaLnBrk="1" fontAlgn="auto" latinLnBrk="0" hangingPunct="1">
              <a:lnSpc>
                <a:spcPct val="107000"/>
              </a:lnSpc>
              <a:spcBef>
                <a:spcPts val="0"/>
              </a:spcBef>
              <a:spcAft>
                <a:spcPts val="800"/>
              </a:spcAft>
              <a:buClrTx/>
              <a:buSzTx/>
              <a:buFontTx/>
              <a:buNone/>
              <a:tabLst/>
              <a:defRPr/>
            </a:pPr>
            <a:r>
              <a:rPr kumimoji="0" lang="en-US" sz="14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Accountability, Commitment, Exceptional Customer Service, Integrity, Transparency, Teamwork and Collaboration.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9"/>
          <p:cNvSpPr/>
          <p:nvPr/>
        </p:nvSpPr>
        <p:spPr>
          <a:xfrm rot="-5399999">
            <a:off x="10821968" y="5681536"/>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p:cNvSpPr/>
          <p:nvPr/>
        </p:nvSpPr>
        <p:spPr>
          <a:xfrm flipH="1">
            <a:off x="5239" y="5074745"/>
            <a:ext cx="897966" cy="1795932"/>
          </a:xfrm>
          <a:custGeom>
            <a:avLst/>
            <a:gdLst/>
            <a:ahLst/>
            <a:cxnLst/>
            <a:rect l="l" t="t" r="r" b="b"/>
            <a:pathLst>
              <a:path w="1346949" h="2693898">
                <a:moveTo>
                  <a:pt x="1346949" y="0"/>
                </a:moveTo>
                <a:lnTo>
                  <a:pt x="0" y="0"/>
                </a:lnTo>
                <a:lnTo>
                  <a:pt x="0" y="2693898"/>
                </a:lnTo>
                <a:lnTo>
                  <a:pt x="1346949" y="2693898"/>
                </a:lnTo>
                <a:lnTo>
                  <a:pt x="1346949"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1" name="Freeform 11"/>
          <p:cNvSpPr/>
          <p:nvPr/>
        </p:nvSpPr>
        <p:spPr>
          <a:xfrm flipV="1">
            <a:off x="11294034" y="0"/>
            <a:ext cx="897966" cy="1795932"/>
          </a:xfrm>
          <a:custGeom>
            <a:avLst/>
            <a:gdLst/>
            <a:ahLst/>
            <a:cxnLst/>
            <a:rect l="l" t="t" r="r" b="b"/>
            <a:pathLst>
              <a:path w="1346949" h="2693898">
                <a:moveTo>
                  <a:pt x="0" y="2693898"/>
                </a:moveTo>
                <a:lnTo>
                  <a:pt x="1346949" y="2693898"/>
                </a:lnTo>
                <a:lnTo>
                  <a:pt x="1346949" y="0"/>
                </a:lnTo>
                <a:lnTo>
                  <a:pt x="0" y="0"/>
                </a:lnTo>
                <a:lnTo>
                  <a:pt x="0"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4" name="AutoShape 3">
            <a:extLst>
              <a:ext uri="{FF2B5EF4-FFF2-40B4-BE49-F238E27FC236}">
                <a16:creationId xmlns:a16="http://schemas.microsoft.com/office/drawing/2014/main" id="{C7CEECFB-F480-4EFB-D9F4-6B689388E03F}"/>
              </a:ext>
            </a:extLst>
          </p:cNvPr>
          <p:cNvSpPr>
            <a:spLocks noMove="1" noResize="1"/>
          </p:cNvSpPr>
          <p:nvPr/>
        </p:nvSpPr>
        <p:spPr>
          <a:xfrm flipV="1">
            <a:off x="900452" y="1941106"/>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42875" cap="rnd">
            <a:solidFill>
              <a:srgbClr val="9B7F57"/>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5" name="AutoShape 4">
            <a:extLst>
              <a:ext uri="{FF2B5EF4-FFF2-40B4-BE49-F238E27FC236}">
                <a16:creationId xmlns:a16="http://schemas.microsoft.com/office/drawing/2014/main" id="{F6917FA4-BBE5-6A2C-2A40-F60D97CA00D1}"/>
              </a:ext>
            </a:extLst>
          </p:cNvPr>
          <p:cNvSpPr>
            <a:spLocks noMove="1" noResize="1"/>
          </p:cNvSpPr>
          <p:nvPr/>
        </p:nvSpPr>
        <p:spPr>
          <a:xfrm>
            <a:off x="4517325" y="1941106"/>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42875" cap="rnd">
            <a:solidFill>
              <a:srgbClr val="9B7F57"/>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6" name="AutoShape 5">
            <a:extLst>
              <a:ext uri="{FF2B5EF4-FFF2-40B4-BE49-F238E27FC236}">
                <a16:creationId xmlns:a16="http://schemas.microsoft.com/office/drawing/2014/main" id="{9D57A744-F372-D619-F8BE-E1BB2D94ACD4}"/>
              </a:ext>
            </a:extLst>
          </p:cNvPr>
          <p:cNvSpPr>
            <a:spLocks noMove="1" noResize="1"/>
          </p:cNvSpPr>
          <p:nvPr/>
        </p:nvSpPr>
        <p:spPr>
          <a:xfrm flipV="1">
            <a:off x="8134971" y="1941106"/>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42875" cap="rnd">
            <a:solidFill>
              <a:srgbClr val="9B7F57"/>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7" name="TextBox 6">
            <a:extLst>
              <a:ext uri="{FF2B5EF4-FFF2-40B4-BE49-F238E27FC236}">
                <a16:creationId xmlns:a16="http://schemas.microsoft.com/office/drawing/2014/main" id="{58F3C902-270B-5CFC-DD02-A0DAF77C002B}"/>
              </a:ext>
            </a:extLst>
          </p:cNvPr>
          <p:cNvSpPr txBox="1"/>
          <p:nvPr/>
        </p:nvSpPr>
        <p:spPr>
          <a:xfrm>
            <a:off x="954841" y="904464"/>
            <a:ext cx="10771235"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Opportunities &amp; Challenges</a:t>
            </a:r>
            <a:endParaRPr lang="en-US" sz="1200" dirty="0">
              <a:solidFill>
                <a:srgbClr val="000000"/>
              </a:solidFill>
              <a:latin typeface="Calibri"/>
            </a:endParaRPr>
          </a:p>
        </p:txBody>
      </p:sp>
      <p:sp>
        <p:nvSpPr>
          <p:cNvPr id="18" name="TextBox 7">
            <a:extLst>
              <a:ext uri="{FF2B5EF4-FFF2-40B4-BE49-F238E27FC236}">
                <a16:creationId xmlns:a16="http://schemas.microsoft.com/office/drawing/2014/main" id="{72390F4D-7155-AFA6-D0E8-F59D9EC260BD}"/>
              </a:ext>
            </a:extLst>
          </p:cNvPr>
          <p:cNvSpPr txBox="1"/>
          <p:nvPr/>
        </p:nvSpPr>
        <p:spPr>
          <a:xfrm>
            <a:off x="900452" y="2306507"/>
            <a:ext cx="3036478" cy="580800"/>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5E132A"/>
                </a:solidFill>
                <a:latin typeface="Arimo Bold"/>
              </a:rPr>
              <a:t>SUCCESSES</a:t>
            </a:r>
          </a:p>
          <a:p>
            <a:pPr defTabSz="609630">
              <a:lnSpc>
                <a:spcPct val="130120"/>
              </a:lnSpc>
              <a:defRPr sz="1800" b="0" i="0" u="none" strike="noStrike" kern="0" cap="none" spc="0" baseline="0">
                <a:solidFill>
                  <a:srgbClr val="000000"/>
                </a:solidFill>
                <a:uFillTx/>
              </a:defRPr>
            </a:pPr>
            <a:endParaRPr lang="en-US" sz="1200" dirty="0">
              <a:solidFill>
                <a:srgbClr val="000000"/>
              </a:solidFill>
              <a:latin typeface="Calibri"/>
            </a:endParaRPr>
          </a:p>
        </p:txBody>
      </p:sp>
      <p:sp>
        <p:nvSpPr>
          <p:cNvPr id="19" name="TextBox 8">
            <a:extLst>
              <a:ext uri="{FF2B5EF4-FFF2-40B4-BE49-F238E27FC236}">
                <a16:creationId xmlns:a16="http://schemas.microsoft.com/office/drawing/2014/main" id="{1823635E-1327-7EBE-367E-DAAB1BA0E49D}"/>
              </a:ext>
            </a:extLst>
          </p:cNvPr>
          <p:cNvSpPr txBox="1"/>
          <p:nvPr/>
        </p:nvSpPr>
        <p:spPr>
          <a:xfrm>
            <a:off x="4569372" y="2306507"/>
            <a:ext cx="3036478"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a:solidFill>
                  <a:srgbClr val="5E132A"/>
                </a:solidFill>
                <a:latin typeface="Arimo Bold"/>
              </a:rPr>
              <a:t>OPPORTUNITIES</a:t>
            </a:r>
            <a:endParaRPr lang="en-US" sz="1200">
              <a:solidFill>
                <a:srgbClr val="000000"/>
              </a:solidFill>
              <a:latin typeface="Calibri"/>
            </a:endParaRPr>
          </a:p>
        </p:txBody>
      </p:sp>
      <p:sp>
        <p:nvSpPr>
          <p:cNvPr id="20" name="TextBox 9">
            <a:extLst>
              <a:ext uri="{FF2B5EF4-FFF2-40B4-BE49-F238E27FC236}">
                <a16:creationId xmlns:a16="http://schemas.microsoft.com/office/drawing/2014/main" id="{9BBB2237-3069-AB8F-D5D5-DB97B2B6976F}"/>
              </a:ext>
            </a:extLst>
          </p:cNvPr>
          <p:cNvSpPr txBox="1"/>
          <p:nvPr/>
        </p:nvSpPr>
        <p:spPr>
          <a:xfrm>
            <a:off x="8187020" y="2306507"/>
            <a:ext cx="3036478"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a:solidFill>
                  <a:srgbClr val="5E132A"/>
                </a:solidFill>
                <a:latin typeface="Arimo Bold"/>
              </a:rPr>
              <a:t>CHALLENGES</a:t>
            </a:r>
            <a:endParaRPr lang="en-US" sz="1200">
              <a:solidFill>
                <a:srgbClr val="000000"/>
              </a:solidFill>
              <a:latin typeface="Calibri"/>
            </a:endParaRPr>
          </a:p>
        </p:txBody>
      </p:sp>
      <p:sp>
        <p:nvSpPr>
          <p:cNvPr id="2" name="Content Placeholder 10">
            <a:extLst>
              <a:ext uri="{FF2B5EF4-FFF2-40B4-BE49-F238E27FC236}">
                <a16:creationId xmlns:a16="http://schemas.microsoft.com/office/drawing/2014/main" id="{A209F6A3-496D-0080-896F-C0D3C06558E5}"/>
              </a:ext>
            </a:extLst>
          </p:cNvPr>
          <p:cNvSpPr txBox="1">
            <a:spLocks/>
          </p:cNvSpPr>
          <p:nvPr/>
        </p:nvSpPr>
        <p:spPr>
          <a:xfrm>
            <a:off x="750564" y="2787388"/>
            <a:ext cx="3049855" cy="295193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tabLst>
                <a:tab pos="2743200" algn="ctr"/>
                <a:tab pos="5486400" algn="r"/>
                <a:tab pos="457200" algn="l"/>
              </a:tabLst>
            </a:pPr>
            <a:r>
              <a:rPr lang="en-US" sz="1100" b="1" dirty="0"/>
              <a:t>1. Maintained a high standard of customer service</a:t>
            </a:r>
            <a:r>
              <a:rPr lang="en-US" sz="1100" dirty="0"/>
              <a:t> by providing comprehensive voter education, responding promptly to the needs of voters, citizens, and candidates, and delivering accurate information and services related to voter registration and elections.</a:t>
            </a:r>
          </a:p>
          <a:p>
            <a:pPr marL="0" indent="0">
              <a:spcBef>
                <a:spcPts val="0"/>
              </a:spcBef>
              <a:buNone/>
              <a:tabLst>
                <a:tab pos="2743200" algn="ctr"/>
                <a:tab pos="5486400" algn="r"/>
                <a:tab pos="457200" algn="l"/>
              </a:tabLst>
            </a:pPr>
            <a:endParaRPr lang="en-US" sz="1100" b="1" dirty="0"/>
          </a:p>
          <a:p>
            <a:pPr marL="0" indent="0">
              <a:spcBef>
                <a:spcPts val="0"/>
              </a:spcBef>
              <a:buNone/>
              <a:tabLst>
                <a:tab pos="2743200" algn="ctr"/>
                <a:tab pos="5486400" algn="r"/>
                <a:tab pos="457200" algn="l"/>
              </a:tabLst>
            </a:pPr>
            <a:r>
              <a:rPr lang="en-US" sz="1100" b="1" dirty="0"/>
              <a:t>2. Successfully conducted two of six scheduled county-wide elections</a:t>
            </a:r>
            <a:r>
              <a:rPr lang="en-US" sz="1100" dirty="0"/>
              <a:t> to date, with the remaining elections on track.</a:t>
            </a:r>
          </a:p>
          <a:p>
            <a:pPr marL="0" indent="0">
              <a:spcBef>
                <a:spcPts val="0"/>
              </a:spcBef>
              <a:buNone/>
              <a:tabLst>
                <a:tab pos="2743200" algn="ctr"/>
                <a:tab pos="5486400" algn="r"/>
                <a:tab pos="457200" algn="l"/>
              </a:tabLst>
            </a:pPr>
            <a:endParaRPr lang="en-US" sz="1100" b="1" dirty="0"/>
          </a:p>
          <a:p>
            <a:pPr marL="0" indent="0">
              <a:spcBef>
                <a:spcPts val="0"/>
              </a:spcBef>
              <a:buNone/>
              <a:tabLst>
                <a:tab pos="2743200" algn="ctr"/>
                <a:tab pos="5486400" algn="r"/>
                <a:tab pos="457200" algn="l"/>
              </a:tabLst>
            </a:pPr>
            <a:r>
              <a:rPr lang="en-US" sz="1100" b="1" dirty="0"/>
              <a:t>3. Efficiently served more than 32,260 voters</a:t>
            </a:r>
            <a:r>
              <a:rPr lang="en-US" sz="1100" dirty="0"/>
              <a:t> this year with minimal wait times, ensuring a smooth and accessible voting experience.</a:t>
            </a:r>
          </a:p>
          <a:p>
            <a:pPr marL="0" indent="0">
              <a:spcBef>
                <a:spcPts val="0"/>
              </a:spcBef>
              <a:buNone/>
              <a:tabLst>
                <a:tab pos="2743200" algn="ctr"/>
                <a:tab pos="5486400" algn="r"/>
                <a:tab pos="457200" algn="l"/>
              </a:tabLst>
            </a:pPr>
            <a:endParaRPr lang="en-US" sz="1100" b="1" dirty="0"/>
          </a:p>
          <a:p>
            <a:pPr marL="0" indent="0">
              <a:spcBef>
                <a:spcPts val="0"/>
              </a:spcBef>
              <a:buNone/>
              <a:tabLst>
                <a:tab pos="2743200" algn="ctr"/>
                <a:tab pos="5486400" algn="r"/>
                <a:tab pos="457200" algn="l"/>
              </a:tabLst>
            </a:pPr>
            <a:r>
              <a:rPr lang="en-US" sz="1100" b="1" dirty="0"/>
              <a:t>4. Successfully processed, mailed, and counted more than 100 ballots</a:t>
            </a:r>
            <a:r>
              <a:rPr lang="en-US" sz="1100" dirty="0"/>
              <a:t> for military and civilian overseas voters, ensuring their timely participation in the election process.</a:t>
            </a:r>
            <a:endParaRPr lang="en-US" sz="1100" dirty="0">
              <a:latin typeface="Arial" panose="020B0604020202020204" pitchFamily="34" charset="0"/>
              <a:ea typeface="Times New Roman" panose="02020603050405020304" pitchFamily="18" charset="0"/>
              <a:cs typeface="Arial" panose="020B0604020202020204" pitchFamily="34" charset="0"/>
            </a:endParaRPr>
          </a:p>
        </p:txBody>
      </p:sp>
      <p:sp>
        <p:nvSpPr>
          <p:cNvPr id="3" name="Content Placeholder 4">
            <a:extLst>
              <a:ext uri="{FF2B5EF4-FFF2-40B4-BE49-F238E27FC236}">
                <a16:creationId xmlns:a16="http://schemas.microsoft.com/office/drawing/2014/main" id="{61715E9D-4515-1D2F-D4A6-E5BC503B000B}"/>
              </a:ext>
            </a:extLst>
          </p:cNvPr>
          <p:cNvSpPr txBox="1">
            <a:spLocks/>
          </p:cNvSpPr>
          <p:nvPr/>
        </p:nvSpPr>
        <p:spPr>
          <a:xfrm>
            <a:off x="4316453" y="2812118"/>
            <a:ext cx="3596514" cy="2553393"/>
          </a:xfrm>
          <a:prstGeom prst="rect">
            <a:avLst/>
          </a:prstGeom>
        </p:spPr>
        <p:txBody>
          <a:bodyPr vert="horz" lIns="91440" tIns="45720" rIns="91440" bIns="45720" rtlCol="0" anchor="ctr">
            <a:normAutofit fontScale="70000" lnSpcReduction="20000"/>
          </a:bodyPr>
          <a:lstStyle>
            <a:defPPr>
              <a:defRPr lang="en-US"/>
            </a:defPPr>
            <a:lvl1pPr marL="0" algn="ct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lgn="l">
              <a:buAutoNum type="arabicPeriod"/>
            </a:pPr>
            <a:r>
              <a:rPr lang="en-US" sz="1600" b="1" dirty="0">
                <a:solidFill>
                  <a:schemeClr val="tx1"/>
                </a:solidFill>
              </a:rPr>
              <a:t>Leverage emerging technologies</a:t>
            </a:r>
            <a:r>
              <a:rPr lang="en-US" sz="1600" dirty="0">
                <a:solidFill>
                  <a:schemeClr val="tx1"/>
                </a:solidFill>
              </a:rPr>
              <a:t> to deliver faster, more efficient, and more accessible voter services.</a:t>
            </a:r>
          </a:p>
          <a:p>
            <a:pPr marL="342900" indent="-342900" algn="l">
              <a:buAutoNum type="arabicPeriod"/>
            </a:pPr>
            <a:endParaRPr lang="en-US" sz="1600" dirty="0">
              <a:solidFill>
                <a:schemeClr val="tx1"/>
              </a:solidFill>
            </a:endParaRPr>
          </a:p>
          <a:p>
            <a:pPr marL="342900" indent="-342900" algn="l">
              <a:buAutoNum type="arabicPeriod"/>
            </a:pPr>
            <a:r>
              <a:rPr lang="en-US" sz="1600" b="1" dirty="0">
                <a:solidFill>
                  <a:schemeClr val="tx1"/>
                </a:solidFill>
              </a:rPr>
              <a:t>Strengthen interagency collaboration</a:t>
            </a:r>
            <a:r>
              <a:rPr lang="en-US" sz="1600" dirty="0">
                <a:solidFill>
                  <a:schemeClr val="tx1"/>
                </a:solidFill>
              </a:rPr>
              <a:t> by aligning and integrating federal and state election-related mandates where appropriate.</a:t>
            </a:r>
          </a:p>
          <a:p>
            <a:pPr marL="342900" indent="-342900" algn="l">
              <a:buAutoNum type="arabicPeriod"/>
            </a:pPr>
            <a:endParaRPr lang="en-US" sz="1600" dirty="0">
              <a:solidFill>
                <a:schemeClr val="tx1"/>
              </a:solidFill>
            </a:endParaRPr>
          </a:p>
          <a:p>
            <a:pPr marL="342900" indent="-342900" algn="l">
              <a:buAutoNum type="arabicPeriod"/>
            </a:pPr>
            <a:r>
              <a:rPr lang="en-US" sz="1600" b="1" dirty="0">
                <a:solidFill>
                  <a:schemeClr val="tx1"/>
                </a:solidFill>
              </a:rPr>
              <a:t>Expand voter outreach</a:t>
            </a:r>
            <a:r>
              <a:rPr lang="en-US" sz="1600" dirty="0">
                <a:solidFill>
                  <a:schemeClr val="tx1"/>
                </a:solidFill>
              </a:rPr>
              <a:t> through innovative and flexible communication channels, including billboards, text messaging, social media, and other digital platforms.</a:t>
            </a:r>
          </a:p>
          <a:p>
            <a:pPr marL="342900" indent="-342900" algn="l">
              <a:buAutoNum type="arabicPeriod"/>
            </a:pPr>
            <a:endParaRPr lang="en-US" sz="1600" dirty="0">
              <a:solidFill>
                <a:schemeClr val="tx1"/>
              </a:solidFill>
            </a:endParaRPr>
          </a:p>
          <a:p>
            <a:pPr marL="342900" indent="-342900" algn="l">
              <a:buAutoNum type="arabicPeriod"/>
            </a:pPr>
            <a:r>
              <a:rPr lang="en-US" sz="1600" b="1" dirty="0">
                <a:solidFill>
                  <a:schemeClr val="tx1"/>
                </a:solidFill>
              </a:rPr>
              <a:t>Capitalize on growing public interest</a:t>
            </a:r>
            <a:r>
              <a:rPr lang="en-US" sz="1600" dirty="0">
                <a:solidFill>
                  <a:schemeClr val="tx1"/>
                </a:solidFill>
              </a:rPr>
              <a:t> in the electoral process to increase civic engagement, recruit volunteers, and strengthen community partnerships</a:t>
            </a:r>
            <a:r>
              <a:rPr lang="en-US" sz="1600" dirty="0"/>
              <a:t>.</a:t>
            </a:r>
            <a:endParaRPr lang="en-US" dirty="0"/>
          </a:p>
        </p:txBody>
      </p:sp>
      <p:sp>
        <p:nvSpPr>
          <p:cNvPr id="4" name="Content Placeholder 8">
            <a:extLst>
              <a:ext uri="{FF2B5EF4-FFF2-40B4-BE49-F238E27FC236}">
                <a16:creationId xmlns:a16="http://schemas.microsoft.com/office/drawing/2014/main" id="{83897938-A49B-C2DB-2C8D-BB4F9EA91AA6}"/>
              </a:ext>
            </a:extLst>
          </p:cNvPr>
          <p:cNvSpPr txBox="1">
            <a:spLocks/>
          </p:cNvSpPr>
          <p:nvPr/>
        </p:nvSpPr>
        <p:spPr>
          <a:xfrm>
            <a:off x="7912967" y="2682240"/>
            <a:ext cx="4071510" cy="194213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57200">
              <a:lnSpc>
                <a:spcPct val="100000"/>
              </a:lnSpc>
              <a:spcBef>
                <a:spcPts val="0"/>
              </a:spcBef>
              <a:buAutoNum type="arabicPeriod"/>
              <a:defRPr/>
            </a:pPr>
            <a:r>
              <a:rPr lang="en-US" sz="1100" b="1" dirty="0"/>
              <a:t>Increasing legislative and State Election Board mandates</a:t>
            </a:r>
            <a:r>
              <a:rPr lang="en-US" sz="1100" dirty="0"/>
              <a:t> continue to drive up election costs and administrative workload. For example, despite producing electronic numbered voter lists for each precinct, current requirements also mandate handwritten, pen-and-ink numbered voter lists.</a:t>
            </a:r>
          </a:p>
          <a:p>
            <a:pPr defTabSz="457200">
              <a:lnSpc>
                <a:spcPct val="100000"/>
              </a:lnSpc>
              <a:spcBef>
                <a:spcPts val="0"/>
              </a:spcBef>
              <a:buAutoNum type="arabicPeriod"/>
              <a:defRPr/>
            </a:pPr>
            <a:endParaRPr lang="en-US" sz="1100" b="1" dirty="0"/>
          </a:p>
          <a:p>
            <a:pPr defTabSz="457200">
              <a:lnSpc>
                <a:spcPct val="100000"/>
              </a:lnSpc>
              <a:spcBef>
                <a:spcPts val="0"/>
              </a:spcBef>
              <a:buAutoNum type="arabicPeriod"/>
              <a:defRPr/>
            </a:pPr>
            <a:r>
              <a:rPr lang="en-US" sz="1100" b="1" dirty="0"/>
              <a:t>Limited state and federal funding</a:t>
            </a:r>
            <a:r>
              <a:rPr lang="en-US" sz="1100" dirty="0"/>
              <a:t> to support election operations and offset the costs of new mandates. Counties continue to absorb the financial burden of implementing state-required changes without corresponding funding.</a:t>
            </a:r>
          </a:p>
          <a:p>
            <a:pPr defTabSz="457200">
              <a:lnSpc>
                <a:spcPct val="100000"/>
              </a:lnSpc>
              <a:spcBef>
                <a:spcPts val="0"/>
              </a:spcBef>
              <a:buAutoNum type="arabicPeriod"/>
              <a:defRPr/>
            </a:pPr>
            <a:endParaRPr lang="en-US" sz="1100" b="1" dirty="0"/>
          </a:p>
          <a:p>
            <a:pPr defTabSz="457200">
              <a:lnSpc>
                <a:spcPct val="100000"/>
              </a:lnSpc>
              <a:spcBef>
                <a:spcPts val="0"/>
              </a:spcBef>
              <a:buAutoNum type="arabicPeriod"/>
              <a:defRPr/>
            </a:pPr>
            <a:r>
              <a:rPr lang="en-US" sz="1100" b="1" dirty="0"/>
              <a:t>Delays in certifying and reporting official election results</a:t>
            </a:r>
            <a:r>
              <a:rPr lang="en-US" sz="1100" dirty="0"/>
              <a:t> resulting from new hand-count ballot requirements. While intended to enhance election integrity, these additional procedures increase overtime costs, extend post-election processing timelines, and delay the release of official results.</a:t>
            </a:r>
          </a:p>
          <a:p>
            <a:pPr defTabSz="457200">
              <a:lnSpc>
                <a:spcPct val="100000"/>
              </a:lnSpc>
              <a:spcBef>
                <a:spcPts val="0"/>
              </a:spcBef>
              <a:buAutoNum type="arabicPeriod"/>
              <a:defRPr/>
            </a:pPr>
            <a:endParaRPr lang="en-US" sz="1100" b="1" dirty="0"/>
          </a:p>
          <a:p>
            <a:pPr defTabSz="457200">
              <a:lnSpc>
                <a:spcPct val="100000"/>
              </a:lnSpc>
              <a:spcBef>
                <a:spcPts val="0"/>
              </a:spcBef>
              <a:buAutoNum type="arabicPeriod"/>
              <a:defRPr/>
            </a:pPr>
            <a:r>
              <a:rPr lang="en-US" sz="1100" b="1" dirty="0"/>
              <a:t>Ensuring the safety and security of election staff</a:t>
            </a:r>
            <a:r>
              <a:rPr lang="en-US" sz="1100" dirty="0"/>
              <a:t> </a:t>
            </a:r>
          </a:p>
          <a:p>
            <a:pPr marL="0" indent="0" defTabSz="457200">
              <a:lnSpc>
                <a:spcPct val="100000"/>
              </a:lnSpc>
              <a:spcBef>
                <a:spcPts val="0"/>
              </a:spcBef>
              <a:buNone/>
              <a:defRPr/>
            </a:pPr>
            <a:r>
              <a:rPr lang="en-US" sz="1100" dirty="0"/>
              <a:t>while performing official duties both within election facilities and at polling locations remains an ongoing concern.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9"/>
          <p:cNvSpPr/>
          <p:nvPr/>
        </p:nvSpPr>
        <p:spPr>
          <a:xfrm rot="-5399999">
            <a:off x="10902180" y="5554070"/>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p:cNvSpPr/>
          <p:nvPr/>
        </p:nvSpPr>
        <p:spPr>
          <a:xfrm flipH="1" flipV="1">
            <a:off x="0" y="0"/>
            <a:ext cx="897966" cy="1795932"/>
          </a:xfrm>
          <a:custGeom>
            <a:avLst/>
            <a:gdLst/>
            <a:ahLst/>
            <a:cxnLst/>
            <a:rect l="l" t="t" r="r" b="b"/>
            <a:pathLst>
              <a:path w="1346949" h="2693898">
                <a:moveTo>
                  <a:pt x="1346949" y="2693898"/>
                </a:moveTo>
                <a:lnTo>
                  <a:pt x="0" y="2693898"/>
                </a:lnTo>
                <a:lnTo>
                  <a:pt x="0" y="0"/>
                </a:lnTo>
                <a:lnTo>
                  <a:pt x="1346949" y="0"/>
                </a:lnTo>
                <a:lnTo>
                  <a:pt x="1346949"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22" name="TextBox 4">
            <a:extLst>
              <a:ext uri="{FF2B5EF4-FFF2-40B4-BE49-F238E27FC236}">
                <a16:creationId xmlns:a16="http://schemas.microsoft.com/office/drawing/2014/main" id="{3439AF71-071C-B464-C7E0-FA499C4FA558}"/>
              </a:ext>
            </a:extLst>
          </p:cNvPr>
          <p:cNvSpPr txBox="1"/>
          <p:nvPr/>
        </p:nvSpPr>
        <p:spPr>
          <a:xfrm>
            <a:off x="1148013" y="253616"/>
            <a:ext cx="7557985"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FY2</a:t>
            </a:r>
            <a:r>
              <a:rPr lang="en-US" sz="4400" spc="100" dirty="0">
                <a:latin typeface="Arimo Bold"/>
              </a:rPr>
              <a:t>7</a:t>
            </a:r>
            <a:r>
              <a:rPr lang="en-US" sz="4400" spc="100" dirty="0">
                <a:solidFill>
                  <a:srgbClr val="000000"/>
                </a:solidFill>
                <a:latin typeface="Arimo Bold"/>
              </a:rPr>
              <a:t> Goals &amp; Initiatives</a:t>
            </a:r>
            <a:endParaRPr lang="en-US" sz="1200" dirty="0">
              <a:solidFill>
                <a:srgbClr val="000000"/>
              </a:solidFill>
              <a:latin typeface="Calibri"/>
            </a:endParaRPr>
          </a:p>
        </p:txBody>
      </p:sp>
      <p:sp>
        <p:nvSpPr>
          <p:cNvPr id="23" name="TextBox 5">
            <a:extLst>
              <a:ext uri="{FF2B5EF4-FFF2-40B4-BE49-F238E27FC236}">
                <a16:creationId xmlns:a16="http://schemas.microsoft.com/office/drawing/2014/main" id="{FD6F4DB8-74E9-C11D-DBC7-DD91F1686DAC}"/>
              </a:ext>
            </a:extLst>
          </p:cNvPr>
          <p:cNvSpPr txBox="1"/>
          <p:nvPr/>
        </p:nvSpPr>
        <p:spPr>
          <a:xfrm>
            <a:off x="1268534" y="1526093"/>
            <a:ext cx="4716780"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000000"/>
                </a:solidFill>
                <a:latin typeface="Arimo Bold"/>
              </a:rPr>
              <a:t>Access</a:t>
            </a:r>
            <a:endParaRPr lang="en-US" sz="1200" dirty="0">
              <a:solidFill>
                <a:srgbClr val="000000"/>
              </a:solidFill>
              <a:latin typeface="Calibri"/>
            </a:endParaRPr>
          </a:p>
        </p:txBody>
      </p:sp>
      <p:sp>
        <p:nvSpPr>
          <p:cNvPr id="24" name="TextBox 6">
            <a:extLst>
              <a:ext uri="{FF2B5EF4-FFF2-40B4-BE49-F238E27FC236}">
                <a16:creationId xmlns:a16="http://schemas.microsoft.com/office/drawing/2014/main" id="{BC189B0B-EEC2-0FB3-73A6-11B65B376F92}"/>
              </a:ext>
            </a:extLst>
          </p:cNvPr>
          <p:cNvSpPr txBox="1"/>
          <p:nvPr/>
        </p:nvSpPr>
        <p:spPr>
          <a:xfrm>
            <a:off x="1148013" y="3231540"/>
            <a:ext cx="4716780"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000000"/>
                </a:solidFill>
                <a:latin typeface="Arimo Bold"/>
              </a:rPr>
              <a:t>Equity</a:t>
            </a:r>
            <a:endParaRPr lang="en-US" sz="1200" dirty="0">
              <a:solidFill>
                <a:srgbClr val="000000"/>
              </a:solidFill>
              <a:latin typeface="Calibri"/>
            </a:endParaRPr>
          </a:p>
        </p:txBody>
      </p:sp>
      <p:sp>
        <p:nvSpPr>
          <p:cNvPr id="25" name="TextBox 7">
            <a:extLst>
              <a:ext uri="{FF2B5EF4-FFF2-40B4-BE49-F238E27FC236}">
                <a16:creationId xmlns:a16="http://schemas.microsoft.com/office/drawing/2014/main" id="{258F56F1-C351-E316-7274-589144E0E1D9}"/>
              </a:ext>
            </a:extLst>
          </p:cNvPr>
          <p:cNvSpPr txBox="1"/>
          <p:nvPr/>
        </p:nvSpPr>
        <p:spPr>
          <a:xfrm>
            <a:off x="897966" y="5105258"/>
            <a:ext cx="4716780"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000000"/>
                </a:solidFill>
                <a:latin typeface="Arimo Bold"/>
              </a:rPr>
              <a:t>Innovation</a:t>
            </a:r>
            <a:endParaRPr lang="en-US" sz="1200" dirty="0">
              <a:solidFill>
                <a:srgbClr val="000000"/>
              </a:solidFill>
              <a:latin typeface="Calibri"/>
            </a:endParaRPr>
          </a:p>
        </p:txBody>
      </p:sp>
      <p:sp>
        <p:nvSpPr>
          <p:cNvPr id="26" name="TextBox 12">
            <a:extLst>
              <a:ext uri="{FF2B5EF4-FFF2-40B4-BE49-F238E27FC236}">
                <a16:creationId xmlns:a16="http://schemas.microsoft.com/office/drawing/2014/main" id="{1CBFD762-7966-8C1B-7F00-10485D838FC3}"/>
              </a:ext>
            </a:extLst>
          </p:cNvPr>
          <p:cNvSpPr txBox="1"/>
          <p:nvPr/>
        </p:nvSpPr>
        <p:spPr>
          <a:xfrm>
            <a:off x="1148013" y="974419"/>
            <a:ext cx="9417308" cy="51488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dirty="0">
                <a:solidFill>
                  <a:srgbClr val="00507B"/>
                </a:solidFill>
                <a:latin typeface="Arimo Bold"/>
              </a:rPr>
              <a:t>Department’s Reimagine Rockdale Strategic Plan</a:t>
            </a:r>
            <a:endParaRPr lang="en-US" sz="1200" dirty="0">
              <a:solidFill>
                <a:srgbClr val="000000"/>
              </a:solidFill>
              <a:latin typeface="Calibri"/>
            </a:endParaRPr>
          </a:p>
        </p:txBody>
      </p:sp>
      <p:sp>
        <p:nvSpPr>
          <p:cNvPr id="5" name="TextBox 4">
            <a:extLst>
              <a:ext uri="{FF2B5EF4-FFF2-40B4-BE49-F238E27FC236}">
                <a16:creationId xmlns:a16="http://schemas.microsoft.com/office/drawing/2014/main" id="{81011AD8-6BD0-7E07-BEFF-58DA6B5F7415}"/>
              </a:ext>
            </a:extLst>
          </p:cNvPr>
          <p:cNvSpPr txBox="1"/>
          <p:nvPr/>
        </p:nvSpPr>
        <p:spPr>
          <a:xfrm>
            <a:off x="571912" y="1754154"/>
            <a:ext cx="11172272" cy="1492716"/>
          </a:xfrm>
          <a:prstGeom prst="rect">
            <a:avLst/>
          </a:prstGeom>
          <a:noFill/>
        </p:spPr>
        <p:txBody>
          <a:bodyPr wrap="square">
            <a:spAutoFit/>
          </a:bodyPr>
          <a:lstStyle/>
          <a:p>
            <a:pPr marL="285750" indent="-285750">
              <a:buFont typeface="Arial" panose="020B0604020202020204" pitchFamily="34" charset="0"/>
              <a:buChar char="•"/>
            </a:pPr>
            <a:r>
              <a:rPr lang="en-US" sz="1300" b="1" dirty="0">
                <a:latin typeface="TimesNewRomanPSMT"/>
              </a:rPr>
              <a:t>Ensure all eligible voters have free and equal access to the voting process</a:t>
            </a:r>
            <a:r>
              <a:rPr lang="en-US" sz="1300" dirty="0">
                <a:latin typeface="TimesNewRomanPSMT"/>
              </a:rPr>
              <a:t> by continuing to work with the Georgia Secretary of State and state legislators to protect the safety and security of voters, election officials, poll workers, and election facilities.</a:t>
            </a:r>
          </a:p>
          <a:p>
            <a:pPr marL="285750" indent="-285750">
              <a:buFont typeface="Arial" panose="020B0604020202020204" pitchFamily="34" charset="0"/>
              <a:buChar char="•"/>
            </a:pPr>
            <a:r>
              <a:rPr lang="en-US" sz="1300" b="1" dirty="0">
                <a:latin typeface="TimesNewRomanPSMT"/>
              </a:rPr>
              <a:t>Expand voting access for underserved populations</a:t>
            </a:r>
            <a:r>
              <a:rPr lang="en-US" sz="1300" dirty="0">
                <a:latin typeface="TimesNewRomanPSMT"/>
              </a:rPr>
              <a:t> by providing ballot access services for eligible voters residing in nursing homes, rehabilitation centers, and other long-term care facilities, while also assisting eligible individuals with the restoration of their voting rights following the completion of felony sentences.</a:t>
            </a:r>
          </a:p>
          <a:p>
            <a:pPr marL="285750" indent="-285750">
              <a:buFont typeface="Arial" panose="020B0604020202020204" pitchFamily="34" charset="0"/>
              <a:buChar char="•"/>
            </a:pPr>
            <a:r>
              <a:rPr lang="en-US" sz="1300" b="1" dirty="0">
                <a:latin typeface="TimesNewRomanPSMT"/>
              </a:rPr>
              <a:t>Strengthen community partnerships</a:t>
            </a:r>
            <a:r>
              <a:rPr lang="en-US" sz="1300" dirty="0">
                <a:latin typeface="TimesNewRomanPSMT"/>
              </a:rPr>
              <a:t> by collaborating with organizations to provide hands-on training and outreach that supports voters in long-term care facilities, senior living communities, and those who are homebound, ensuring they have the information and assistance needed to participate in the electoral process.</a:t>
            </a:r>
            <a:endParaRPr lang="en-US" sz="1300" b="1" dirty="0">
              <a:latin typeface="TimesNewRomanPSMT"/>
            </a:endParaRPr>
          </a:p>
        </p:txBody>
      </p:sp>
      <p:sp>
        <p:nvSpPr>
          <p:cNvPr id="7" name="TextBox 6">
            <a:extLst>
              <a:ext uri="{FF2B5EF4-FFF2-40B4-BE49-F238E27FC236}">
                <a16:creationId xmlns:a16="http://schemas.microsoft.com/office/drawing/2014/main" id="{25229632-EE43-D90F-91ED-54CD46D266E7}"/>
              </a:ext>
            </a:extLst>
          </p:cNvPr>
          <p:cNvSpPr txBox="1"/>
          <p:nvPr/>
        </p:nvSpPr>
        <p:spPr>
          <a:xfrm>
            <a:off x="553843" y="3460410"/>
            <a:ext cx="10967803" cy="1692771"/>
          </a:xfrm>
          <a:prstGeom prst="rect">
            <a:avLst/>
          </a:prstGeom>
          <a:noFill/>
        </p:spPr>
        <p:txBody>
          <a:bodyPr wrap="square">
            <a:spAutoFit/>
          </a:bodyPr>
          <a:lstStyle/>
          <a:p>
            <a:pPr marL="285750" indent="-285750">
              <a:buFont typeface="Arial" panose="020B0604020202020204" pitchFamily="34" charset="0"/>
              <a:buChar char="•"/>
            </a:pPr>
            <a:r>
              <a:rPr lang="en-US" sz="1300" b="1" dirty="0">
                <a:latin typeface="TimesNewRomanPSMT"/>
              </a:rPr>
              <a:t>Ensure equitable access to the voting process</a:t>
            </a:r>
            <a:r>
              <a:rPr lang="en-US" sz="1300" dirty="0">
                <a:latin typeface="TimesNewRomanPSMT"/>
              </a:rPr>
              <a:t> by upholding the constitutional rights of every eligible voter and providing equal access to the ballot, election resources, knowledgeable staff, and the opportunity to have every legally cast ballot counted as intended.</a:t>
            </a:r>
          </a:p>
          <a:p>
            <a:pPr marL="285750" indent="-285750">
              <a:buFont typeface="Arial" panose="020B0604020202020204" pitchFamily="34" charset="0"/>
              <a:buChar char="•"/>
            </a:pPr>
            <a:r>
              <a:rPr lang="en-US" sz="1300" b="1" dirty="0">
                <a:latin typeface="TimesNewRomanPSMT"/>
              </a:rPr>
              <a:t>Promote voter choice and accessibility</a:t>
            </a:r>
            <a:r>
              <a:rPr lang="en-US" sz="1300" dirty="0">
                <a:latin typeface="TimesNewRomanPSMT"/>
              </a:rPr>
              <a:t> by ensuring all eligible voters have fair and equal access to their preferred voting method, whether voting by mail or in person.</a:t>
            </a:r>
          </a:p>
          <a:p>
            <a:pPr marL="285750" indent="-285750">
              <a:buFont typeface="Arial" panose="020B0604020202020204" pitchFamily="34" charset="0"/>
              <a:buChar char="•"/>
            </a:pPr>
            <a:r>
              <a:rPr lang="en-US" sz="1300" b="1" dirty="0">
                <a:latin typeface="TimesNewRomanPSMT"/>
              </a:rPr>
              <a:t>Expand access to voter registration services</a:t>
            </a:r>
            <a:r>
              <a:rPr lang="en-US" sz="1300" dirty="0">
                <a:latin typeface="TimesNewRomanPSMT"/>
              </a:rPr>
              <a:t> by maintaining convenient registration options, including secure online tools that allow voters to register, verify their registration status, and update their voter information.</a:t>
            </a:r>
          </a:p>
          <a:p>
            <a:pPr marL="285750" indent="-285750">
              <a:buFont typeface="Arial" panose="020B0604020202020204" pitchFamily="34" charset="0"/>
              <a:buChar char="•"/>
            </a:pPr>
            <a:r>
              <a:rPr lang="en-US" sz="1300" b="1" dirty="0">
                <a:latin typeface="TimesNewRomanPSMT"/>
              </a:rPr>
              <a:t>Support continuous improvement of election laws and processes</a:t>
            </a:r>
            <a:r>
              <a:rPr lang="en-US" sz="1300" dirty="0">
                <a:latin typeface="TimesNewRomanPSMT"/>
              </a:rPr>
              <a:t> by advocating for policies and procedures that enhance accessibility, efficiency, transparency, and fairness for all voters.</a:t>
            </a:r>
          </a:p>
        </p:txBody>
      </p:sp>
      <p:sp>
        <p:nvSpPr>
          <p:cNvPr id="11" name="TextBox 10">
            <a:extLst>
              <a:ext uri="{FF2B5EF4-FFF2-40B4-BE49-F238E27FC236}">
                <a16:creationId xmlns:a16="http://schemas.microsoft.com/office/drawing/2014/main" id="{856FA973-29F4-7AAF-D238-CF08F96781E6}"/>
              </a:ext>
            </a:extLst>
          </p:cNvPr>
          <p:cNvSpPr txBox="1"/>
          <p:nvPr/>
        </p:nvSpPr>
        <p:spPr>
          <a:xfrm>
            <a:off x="448983" y="5342895"/>
            <a:ext cx="11072663" cy="1292662"/>
          </a:xfrm>
          <a:prstGeom prst="rect">
            <a:avLst/>
          </a:prstGeom>
          <a:noFill/>
        </p:spPr>
        <p:txBody>
          <a:bodyPr wrap="square">
            <a:spAutoFit/>
          </a:bodyPr>
          <a:lstStyle/>
          <a:p>
            <a:pPr marL="285750" indent="-285750">
              <a:buFont typeface="Arial" panose="020B0604020202020204" pitchFamily="34" charset="0"/>
              <a:buChar char="•"/>
            </a:pPr>
            <a:r>
              <a:rPr lang="en-US" sz="1300" b="1" dirty="0">
                <a:latin typeface="TimesNewRomanPSMT"/>
              </a:rPr>
              <a:t>Advance election modernization</a:t>
            </a:r>
            <a:r>
              <a:rPr lang="en-US" sz="1300" dirty="0">
                <a:latin typeface="TimesNewRomanPSMT"/>
              </a:rPr>
              <a:t> by continuing to partner with the State of Georgia to implement legislatively approved voting technologies that improve the efficiency, accuracy, and accessibility of the election process.</a:t>
            </a:r>
          </a:p>
          <a:p>
            <a:pPr marL="285750" indent="-285750">
              <a:buFont typeface="Arial" panose="020B0604020202020204" pitchFamily="34" charset="0"/>
              <a:buChar char="•"/>
            </a:pPr>
            <a:r>
              <a:rPr lang="en-US" sz="1300" b="1" dirty="0">
                <a:latin typeface="TimesNewRomanPSMT"/>
              </a:rPr>
              <a:t>Strengthen election security</a:t>
            </a:r>
            <a:r>
              <a:rPr lang="en-US" sz="1300" dirty="0">
                <a:latin typeface="TimesNewRomanPSMT"/>
              </a:rPr>
              <a:t> through ongoing collaboration with the Georgia Secretary of State's Office to enhance the protection of election systems, voter data, and technology infrastructure.</a:t>
            </a:r>
          </a:p>
          <a:p>
            <a:pPr marL="285750" indent="-285750">
              <a:buFont typeface="Arial" panose="020B0604020202020204" pitchFamily="34" charset="0"/>
              <a:buChar char="•"/>
            </a:pPr>
            <a:r>
              <a:rPr lang="en-US" sz="1300" b="1" dirty="0">
                <a:latin typeface="TimesNewRomanPSMT"/>
              </a:rPr>
              <a:t>Enhance the EPULSE Electronic Poll Check-In System</a:t>
            </a:r>
            <a:r>
              <a:rPr lang="en-US" sz="1300" dirty="0">
                <a:latin typeface="TimesNewRomanPSMT"/>
              </a:rPr>
              <a:t> by expanding and refining its paperless voter check-in capabilities. The system continues to improve operational efficiency, reduce paper usage, and decrease average voter wait times by approximately three minutes for in-person voters.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9"/>
          <p:cNvSpPr/>
          <p:nvPr/>
        </p:nvSpPr>
        <p:spPr>
          <a:xfrm rot="-5399999">
            <a:off x="10985061" y="5505420"/>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p:cNvSpPr/>
          <p:nvPr/>
        </p:nvSpPr>
        <p:spPr>
          <a:xfrm flipH="1">
            <a:off x="5239" y="5074745"/>
            <a:ext cx="897966" cy="1795932"/>
          </a:xfrm>
          <a:custGeom>
            <a:avLst/>
            <a:gdLst/>
            <a:ahLst/>
            <a:cxnLst/>
            <a:rect l="l" t="t" r="r" b="b"/>
            <a:pathLst>
              <a:path w="1346949" h="2693898">
                <a:moveTo>
                  <a:pt x="1346949" y="0"/>
                </a:moveTo>
                <a:lnTo>
                  <a:pt x="0" y="0"/>
                </a:lnTo>
                <a:lnTo>
                  <a:pt x="0" y="2693898"/>
                </a:lnTo>
                <a:lnTo>
                  <a:pt x="1346949" y="2693898"/>
                </a:lnTo>
                <a:lnTo>
                  <a:pt x="1346949"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2" name="TextBox 5">
            <a:extLst>
              <a:ext uri="{FF2B5EF4-FFF2-40B4-BE49-F238E27FC236}">
                <a16:creationId xmlns:a16="http://schemas.microsoft.com/office/drawing/2014/main" id="{B5CA9346-D68C-30E1-599A-828557B38B89}"/>
              </a:ext>
            </a:extLst>
          </p:cNvPr>
          <p:cNvSpPr txBox="1"/>
          <p:nvPr/>
        </p:nvSpPr>
        <p:spPr>
          <a:xfrm>
            <a:off x="558803" y="542830"/>
            <a:ext cx="10028919"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Operating Budget Summary</a:t>
            </a:r>
            <a:endParaRPr lang="en-US" sz="1200" dirty="0">
              <a:solidFill>
                <a:srgbClr val="000000"/>
              </a:solidFill>
              <a:latin typeface="Calibri"/>
            </a:endParaRPr>
          </a:p>
        </p:txBody>
      </p:sp>
      <p:sp>
        <p:nvSpPr>
          <p:cNvPr id="13" name="TextBox 6">
            <a:extLst>
              <a:ext uri="{FF2B5EF4-FFF2-40B4-BE49-F238E27FC236}">
                <a16:creationId xmlns:a16="http://schemas.microsoft.com/office/drawing/2014/main" id="{9EADF903-8EB9-97C8-B9BE-9A52F3342CBA}"/>
              </a:ext>
            </a:extLst>
          </p:cNvPr>
          <p:cNvSpPr txBox="1"/>
          <p:nvPr/>
        </p:nvSpPr>
        <p:spPr>
          <a:xfrm>
            <a:off x="558802" y="1301923"/>
            <a:ext cx="9310549"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000000"/>
                </a:solidFill>
                <a:latin typeface="Arimo Bold"/>
              </a:rPr>
              <a:t>*Report Provided by Finance </a:t>
            </a:r>
            <a:endParaRPr lang="en-US" sz="1200" dirty="0">
              <a:solidFill>
                <a:srgbClr val="000000"/>
              </a:solidFill>
              <a:latin typeface="Calibri"/>
            </a:endParaRPr>
          </a:p>
        </p:txBody>
      </p:sp>
      <p:graphicFrame>
        <p:nvGraphicFramePr>
          <p:cNvPr id="14" name="Table 9">
            <a:extLst>
              <a:ext uri="{FF2B5EF4-FFF2-40B4-BE49-F238E27FC236}">
                <a16:creationId xmlns:a16="http://schemas.microsoft.com/office/drawing/2014/main" id="{C81F5410-03CD-BD27-46AD-5F337E8B3B18}"/>
              </a:ext>
            </a:extLst>
          </p:cNvPr>
          <p:cNvGraphicFramePr>
            <a:graphicFrameLocks noGrp="1"/>
          </p:cNvGraphicFramePr>
          <p:nvPr>
            <p:extLst>
              <p:ext uri="{D42A27DB-BD31-4B8C-83A1-F6EECF244321}">
                <p14:modId xmlns:p14="http://schemas.microsoft.com/office/powerpoint/2010/main" val="2657249050"/>
              </p:ext>
            </p:extLst>
          </p:nvPr>
        </p:nvGraphicFramePr>
        <p:xfrm>
          <a:off x="558802" y="2328312"/>
          <a:ext cx="10210798" cy="2421481"/>
        </p:xfrm>
        <a:graphic>
          <a:graphicData uri="http://schemas.openxmlformats.org/drawingml/2006/table">
            <a:tbl>
              <a:tblPr>
                <a:effectLst/>
              </a:tblPr>
              <a:tblGrid>
                <a:gridCol w="3918039">
                  <a:extLst>
                    <a:ext uri="{9D8B030D-6E8A-4147-A177-3AD203B41FA5}">
                      <a16:colId xmlns:a16="http://schemas.microsoft.com/office/drawing/2014/main" val="297089926"/>
                    </a:ext>
                  </a:extLst>
                </a:gridCol>
                <a:gridCol w="2193188">
                  <a:extLst>
                    <a:ext uri="{9D8B030D-6E8A-4147-A177-3AD203B41FA5}">
                      <a16:colId xmlns:a16="http://schemas.microsoft.com/office/drawing/2014/main" val="4285716758"/>
                    </a:ext>
                  </a:extLst>
                </a:gridCol>
                <a:gridCol w="2134904">
                  <a:extLst>
                    <a:ext uri="{9D8B030D-6E8A-4147-A177-3AD203B41FA5}">
                      <a16:colId xmlns:a16="http://schemas.microsoft.com/office/drawing/2014/main" val="3641019470"/>
                    </a:ext>
                  </a:extLst>
                </a:gridCol>
                <a:gridCol w="1964667">
                  <a:extLst>
                    <a:ext uri="{9D8B030D-6E8A-4147-A177-3AD203B41FA5}">
                      <a16:colId xmlns:a16="http://schemas.microsoft.com/office/drawing/2014/main" val="3916489044"/>
                    </a:ext>
                  </a:extLst>
                </a:gridCol>
              </a:tblGrid>
              <a:tr h="1054126">
                <a:tc>
                  <a:txBody>
                    <a:bodyPr/>
                    <a:lstStyle/>
                    <a:p>
                      <a:pPr lvl="0" algn="l">
                        <a:lnSpc>
                          <a:spcPct val="144578"/>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tc>
                  <a:txBody>
                    <a:bodyPr/>
                    <a:lstStyle/>
                    <a:p>
                      <a:pPr lvl="0" algn="l">
                        <a:lnSpc>
                          <a:spcPct val="144578"/>
                        </a:lnSpc>
                      </a:pPr>
                      <a:r>
                        <a:rPr lang="en-US" sz="2000" spc="-66" dirty="0">
                          <a:solidFill>
                            <a:srgbClr val="FFFFFF"/>
                          </a:solidFill>
                          <a:latin typeface="Open Sans"/>
                        </a:rPr>
                        <a:t>Budget </a:t>
                      </a:r>
                      <a:endParaRPr lang="en-US" sz="700" dirty="0"/>
                    </a:p>
                    <a:p>
                      <a:pPr lvl="0" algn="l">
                        <a:lnSpc>
                          <a:spcPct val="144578"/>
                        </a:lnSpc>
                      </a:pPr>
                      <a:r>
                        <a:rPr lang="en-US" sz="2000" spc="-66" dirty="0">
                          <a:solidFill>
                            <a:srgbClr val="FFFFFF"/>
                          </a:solidFill>
                          <a:latin typeface="Open Sans Italics"/>
                        </a:rPr>
                        <a:t>FY 2026</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tc>
                  <a:txBody>
                    <a:bodyPr/>
                    <a:lstStyle/>
                    <a:p>
                      <a:pPr lvl="0" algn="l">
                        <a:lnSpc>
                          <a:spcPct val="144578"/>
                        </a:lnSpc>
                      </a:pPr>
                      <a:r>
                        <a:rPr lang="en-US" sz="2000" spc="-66" dirty="0">
                          <a:solidFill>
                            <a:srgbClr val="FFFFFF"/>
                          </a:solidFill>
                          <a:latin typeface="Open Sans"/>
                        </a:rPr>
                        <a:t>Proposed </a:t>
                      </a:r>
                      <a:endParaRPr lang="en-US" sz="700" dirty="0"/>
                    </a:p>
                    <a:p>
                      <a:pPr lvl="0" algn="l">
                        <a:lnSpc>
                          <a:spcPct val="144578"/>
                        </a:lnSpc>
                      </a:pPr>
                      <a:r>
                        <a:rPr lang="en-US" sz="2000" spc="-66" dirty="0">
                          <a:solidFill>
                            <a:srgbClr val="FFFFFF"/>
                          </a:solidFill>
                          <a:latin typeface="Open Sans Italics"/>
                        </a:rPr>
                        <a:t>FY 2027</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tc>
                  <a:txBody>
                    <a:bodyPr/>
                    <a:lstStyle/>
                    <a:p>
                      <a:pPr lvl="0" algn="l">
                        <a:lnSpc>
                          <a:spcPct val="144578"/>
                        </a:lnSpc>
                      </a:pPr>
                      <a:r>
                        <a:rPr lang="en-US" sz="2000" spc="-66">
                          <a:solidFill>
                            <a:srgbClr val="FFFFFF"/>
                          </a:solidFill>
                          <a:latin typeface="Open Sans"/>
                        </a:rPr>
                        <a:t>Change</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extLst>
                  <a:ext uri="{0D108BD9-81ED-4DB2-BD59-A6C34878D82A}">
                    <a16:rowId xmlns:a16="http://schemas.microsoft.com/office/drawing/2014/main" val="2180589971"/>
                  </a:ext>
                </a:extLst>
              </a:tr>
              <a:tr h="439545">
                <a:tc>
                  <a:txBody>
                    <a:bodyPr/>
                    <a:lstStyle/>
                    <a:p>
                      <a:pPr lvl="0" algn="l">
                        <a:lnSpc>
                          <a:spcPct val="144578"/>
                        </a:lnSpc>
                      </a:pPr>
                      <a:r>
                        <a:rPr lang="en-US" sz="1400" spc="-46" dirty="0">
                          <a:solidFill>
                            <a:srgbClr val="000000"/>
                          </a:solidFill>
                          <a:latin typeface="Open Sans"/>
                        </a:rPr>
                        <a:t>Total Operating Expenses</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$883,550</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$485,180</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$-398,370</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3121998349"/>
                  </a:ext>
                </a:extLst>
              </a:tr>
              <a:tr h="439545">
                <a:tc>
                  <a:txBody>
                    <a:bodyPr/>
                    <a:lstStyle/>
                    <a:p>
                      <a:pPr lvl="0" algn="l">
                        <a:lnSpc>
                          <a:spcPct val="144578"/>
                        </a:lnSpc>
                      </a:pPr>
                      <a:r>
                        <a:rPr lang="en-US" sz="1400" spc="-46">
                          <a:solidFill>
                            <a:srgbClr val="000000"/>
                          </a:solidFill>
                          <a:latin typeface="Open Sans"/>
                        </a:rPr>
                        <a:t>Total Personnel Services &amp; Benefits</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$436,038</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$406,201.99</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$-29,836.01</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1466410776"/>
                  </a:ext>
                </a:extLst>
              </a:tr>
              <a:tr h="488265">
                <a:tc>
                  <a:txBody>
                    <a:bodyPr/>
                    <a:lstStyle/>
                    <a:p>
                      <a:pPr lvl="0" algn="l">
                        <a:lnSpc>
                          <a:spcPct val="144528"/>
                        </a:lnSpc>
                      </a:pPr>
                      <a:r>
                        <a:rPr lang="en-US" sz="1600" spc="-52">
                          <a:solidFill>
                            <a:srgbClr val="000000"/>
                          </a:solidFill>
                          <a:latin typeface="Open Sans Bold"/>
                        </a:rPr>
                        <a:t>Total Est. Budget impact</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a:txBody>
                    <a:bodyPr/>
                    <a:lstStyle/>
                    <a:p>
                      <a:pPr lvl="0" algn="l">
                        <a:lnSpc>
                          <a:spcPct val="144578"/>
                        </a:lnSpc>
                      </a:pPr>
                      <a:r>
                        <a:rPr lang="en-US" sz="1400" spc="-46" dirty="0">
                          <a:solidFill>
                            <a:srgbClr val="000000"/>
                          </a:solidFill>
                          <a:latin typeface="Open Sans Bold"/>
                        </a:rPr>
                        <a:t>1,319,588</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a:txBody>
                    <a:bodyPr/>
                    <a:lstStyle/>
                    <a:p>
                      <a:pPr lvl="0" algn="l">
                        <a:lnSpc>
                          <a:spcPct val="144578"/>
                        </a:lnSpc>
                      </a:pPr>
                      <a:r>
                        <a:rPr lang="en-US" sz="1400" spc="-46" dirty="0">
                          <a:solidFill>
                            <a:srgbClr val="000000"/>
                          </a:solidFill>
                          <a:latin typeface="Open Sans Bold"/>
                        </a:rPr>
                        <a:t>$891,381.99</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a:txBody>
                    <a:bodyPr/>
                    <a:lstStyle/>
                    <a:p>
                      <a:pPr lvl="0" algn="l">
                        <a:lnSpc>
                          <a:spcPct val="144578"/>
                        </a:lnSpc>
                      </a:pPr>
                      <a:r>
                        <a:rPr lang="en-US" sz="1400" spc="-46" dirty="0">
                          <a:solidFill>
                            <a:srgbClr val="000000"/>
                          </a:solidFill>
                          <a:latin typeface="Open Sans Bold"/>
                        </a:rPr>
                        <a:t>$-428,206.01</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246810578"/>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9"/>
          <p:cNvSpPr/>
          <p:nvPr/>
        </p:nvSpPr>
        <p:spPr>
          <a:xfrm rot="-5399999">
            <a:off x="10854052" y="5713966"/>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p:cNvSpPr/>
          <p:nvPr/>
        </p:nvSpPr>
        <p:spPr>
          <a:xfrm rot="-5400000">
            <a:off x="10845052" y="-448983"/>
            <a:ext cx="897966" cy="1795932"/>
          </a:xfrm>
          <a:custGeom>
            <a:avLst/>
            <a:gdLst/>
            <a:ahLst/>
            <a:cxnLst/>
            <a:rect l="l" t="t" r="r" b="b"/>
            <a:pathLst>
              <a:path w="1346949" h="2693898">
                <a:moveTo>
                  <a:pt x="0" y="0"/>
                </a:moveTo>
                <a:lnTo>
                  <a:pt x="1346949" y="0"/>
                </a:lnTo>
                <a:lnTo>
                  <a:pt x="1346949" y="2693897"/>
                </a:lnTo>
                <a:lnTo>
                  <a:pt x="0" y="269389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2" name="TextBox 5">
            <a:extLst>
              <a:ext uri="{FF2B5EF4-FFF2-40B4-BE49-F238E27FC236}">
                <a16:creationId xmlns:a16="http://schemas.microsoft.com/office/drawing/2014/main" id="{4489B2AA-35E9-D96C-57BC-1F25C8939856}"/>
              </a:ext>
            </a:extLst>
          </p:cNvPr>
          <p:cNvSpPr txBox="1"/>
          <p:nvPr/>
        </p:nvSpPr>
        <p:spPr>
          <a:xfrm>
            <a:off x="1224595" y="597152"/>
            <a:ext cx="8063227"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Operating Budget Request</a:t>
            </a:r>
            <a:endParaRPr lang="en-US" sz="1200" dirty="0">
              <a:solidFill>
                <a:srgbClr val="000000"/>
              </a:solidFill>
              <a:latin typeface="Calibri"/>
            </a:endParaRPr>
          </a:p>
        </p:txBody>
      </p:sp>
      <p:graphicFrame>
        <p:nvGraphicFramePr>
          <p:cNvPr id="13" name="Table 9">
            <a:extLst>
              <a:ext uri="{FF2B5EF4-FFF2-40B4-BE49-F238E27FC236}">
                <a16:creationId xmlns:a16="http://schemas.microsoft.com/office/drawing/2014/main" id="{FA467EF5-89D6-AEDF-CCFE-C0977379BA05}"/>
              </a:ext>
            </a:extLst>
          </p:cNvPr>
          <p:cNvGraphicFramePr>
            <a:graphicFrameLocks noGrp="1"/>
          </p:cNvGraphicFramePr>
          <p:nvPr>
            <p:extLst>
              <p:ext uri="{D42A27DB-BD31-4B8C-83A1-F6EECF244321}">
                <p14:modId xmlns:p14="http://schemas.microsoft.com/office/powerpoint/2010/main" val="615133879"/>
              </p:ext>
            </p:extLst>
          </p:nvPr>
        </p:nvGraphicFramePr>
        <p:xfrm>
          <a:off x="1233172" y="1849374"/>
          <a:ext cx="9283177" cy="3509010"/>
        </p:xfrm>
        <a:graphic>
          <a:graphicData uri="http://schemas.openxmlformats.org/drawingml/2006/table">
            <a:tbl>
              <a:tblPr>
                <a:effectLst/>
              </a:tblPr>
              <a:tblGrid>
                <a:gridCol w="1596335">
                  <a:extLst>
                    <a:ext uri="{9D8B030D-6E8A-4147-A177-3AD203B41FA5}">
                      <a16:colId xmlns:a16="http://schemas.microsoft.com/office/drawing/2014/main" val="2538557119"/>
                    </a:ext>
                  </a:extLst>
                </a:gridCol>
                <a:gridCol w="4332439">
                  <a:extLst>
                    <a:ext uri="{9D8B030D-6E8A-4147-A177-3AD203B41FA5}">
                      <a16:colId xmlns:a16="http://schemas.microsoft.com/office/drawing/2014/main" val="3612884771"/>
                    </a:ext>
                  </a:extLst>
                </a:gridCol>
                <a:gridCol w="1212433">
                  <a:extLst>
                    <a:ext uri="{9D8B030D-6E8A-4147-A177-3AD203B41FA5}">
                      <a16:colId xmlns:a16="http://schemas.microsoft.com/office/drawing/2014/main" val="1567620093"/>
                    </a:ext>
                  </a:extLst>
                </a:gridCol>
                <a:gridCol w="986979">
                  <a:extLst>
                    <a:ext uri="{9D8B030D-6E8A-4147-A177-3AD203B41FA5}">
                      <a16:colId xmlns:a16="http://schemas.microsoft.com/office/drawing/2014/main" val="1416086661"/>
                    </a:ext>
                  </a:extLst>
                </a:gridCol>
                <a:gridCol w="1154991">
                  <a:extLst>
                    <a:ext uri="{9D8B030D-6E8A-4147-A177-3AD203B41FA5}">
                      <a16:colId xmlns:a16="http://schemas.microsoft.com/office/drawing/2014/main" val="3460426261"/>
                    </a:ext>
                  </a:extLst>
                </a:gridCol>
              </a:tblGrid>
              <a:tr h="957986">
                <a:tc>
                  <a:txBody>
                    <a:bodyPr/>
                    <a:lstStyle/>
                    <a:p>
                      <a:pPr lvl="0" algn="l">
                        <a:lnSpc>
                          <a:spcPct val="144578"/>
                        </a:lnSpc>
                      </a:pP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ctr">
                        <a:lnSpc>
                          <a:spcPct val="144578"/>
                        </a:lnSpc>
                      </a:pPr>
                      <a:r>
                        <a:rPr lang="en-US" sz="2000" spc="-66">
                          <a:solidFill>
                            <a:srgbClr val="FFFFFF"/>
                          </a:solidFill>
                          <a:latin typeface="Open Sans"/>
                        </a:rPr>
                        <a:t>Description</a:t>
                      </a: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l">
                        <a:lnSpc>
                          <a:spcPct val="144578"/>
                        </a:lnSpc>
                      </a:pPr>
                      <a:r>
                        <a:rPr lang="en-US" sz="2000" spc="-66" dirty="0">
                          <a:solidFill>
                            <a:srgbClr val="FFFFFF"/>
                          </a:solidFill>
                          <a:latin typeface="Open Sans"/>
                        </a:rPr>
                        <a:t>FY26 Budget</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l">
                        <a:lnSpc>
                          <a:spcPct val="144578"/>
                        </a:lnSpc>
                      </a:pPr>
                      <a:r>
                        <a:rPr lang="en-US" sz="2000" spc="-66" dirty="0">
                          <a:solidFill>
                            <a:srgbClr val="FFFFFF"/>
                          </a:solidFill>
                          <a:latin typeface="Open Sans"/>
                        </a:rPr>
                        <a:t>FY27</a:t>
                      </a:r>
                      <a:endParaRPr lang="en-US" sz="700" dirty="0"/>
                    </a:p>
                    <a:p>
                      <a:pPr lvl="0" algn="l">
                        <a:lnSpc>
                          <a:spcPct val="144578"/>
                        </a:lnSpc>
                      </a:pPr>
                      <a:r>
                        <a:rPr lang="en-US" sz="2000" spc="-66" dirty="0">
                          <a:solidFill>
                            <a:srgbClr val="FFFFFF"/>
                          </a:solidFill>
                          <a:latin typeface="Open Sans"/>
                        </a:rPr>
                        <a:t>Cost</a:t>
                      </a: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l">
                        <a:lnSpc>
                          <a:spcPct val="144578"/>
                        </a:lnSpc>
                      </a:pPr>
                      <a:r>
                        <a:rPr lang="en-US" sz="2000" spc="-66">
                          <a:solidFill>
                            <a:srgbClr val="FFFFFF"/>
                          </a:solidFill>
                          <a:latin typeface="Open Sans"/>
                        </a:rPr>
                        <a:t>Amount Change</a:t>
                      </a: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extLst>
                  <a:ext uri="{0D108BD9-81ED-4DB2-BD59-A6C34878D82A}">
                    <a16:rowId xmlns:a16="http://schemas.microsoft.com/office/drawing/2014/main" val="2108107914"/>
                  </a:ext>
                </a:extLst>
              </a:tr>
              <a:tr h="681803">
                <a:tc>
                  <a:txBody>
                    <a:bodyPr/>
                    <a:lstStyle/>
                    <a:p>
                      <a:pPr lvl="0" algn="l">
                        <a:lnSpc>
                          <a:spcPct val="276013"/>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276013"/>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3579313266"/>
                  </a:ext>
                </a:extLst>
              </a:tr>
              <a:tr h="681803">
                <a:tc>
                  <a:txBody>
                    <a:bodyPr/>
                    <a:lstStyle/>
                    <a:p>
                      <a:pPr lvl="0" algn="l">
                        <a:lnSpc>
                          <a:spcPct val="276013"/>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276013"/>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2973811255"/>
                  </a:ext>
                </a:extLst>
              </a:tr>
              <a:tr h="395799">
                <a:tc>
                  <a:txBody>
                    <a:bodyPr/>
                    <a:lstStyle/>
                    <a:p>
                      <a:pPr lvl="0" algn="l">
                        <a:lnSpc>
                          <a:spcPct val="144578"/>
                        </a:lnSpc>
                      </a:pP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2833456818"/>
                  </a:ext>
                </a:extLst>
              </a:tr>
              <a:tr h="395799">
                <a:tc>
                  <a:txBody>
                    <a:bodyPr/>
                    <a:lstStyle/>
                    <a:p>
                      <a:pPr lvl="0" algn="l">
                        <a:lnSpc>
                          <a:spcPct val="144578"/>
                        </a:lnSpc>
                      </a:pP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4160610344"/>
                  </a:ext>
                </a:extLst>
              </a:tr>
              <a:tr h="395799">
                <a:tc>
                  <a:txBody>
                    <a:bodyPr/>
                    <a:lstStyle/>
                    <a:p>
                      <a:pPr lvl="0" algn="l">
                        <a:lnSpc>
                          <a:spcPct val="144578"/>
                        </a:lnSpc>
                      </a:pP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1459481446"/>
                  </a:ext>
                </a:extLst>
              </a:tr>
            </a:tbl>
          </a:graphicData>
        </a:graphic>
      </p:graphicFrame>
      <p:sp>
        <p:nvSpPr>
          <p:cNvPr id="14" name="TextBox 13">
            <a:extLst>
              <a:ext uri="{FF2B5EF4-FFF2-40B4-BE49-F238E27FC236}">
                <a16:creationId xmlns:a16="http://schemas.microsoft.com/office/drawing/2014/main" id="{DEBE9078-13EC-05CE-7302-D899E68B10C3}"/>
              </a:ext>
            </a:extLst>
          </p:cNvPr>
          <p:cNvSpPr txBox="1"/>
          <p:nvPr/>
        </p:nvSpPr>
        <p:spPr>
          <a:xfrm>
            <a:off x="6858000" y="1509741"/>
            <a:ext cx="3658349" cy="266676"/>
          </a:xfrm>
          <a:prstGeom prst="rect">
            <a:avLst/>
          </a:prstGeom>
          <a:noFill/>
          <a:ln cap="flat">
            <a:noFill/>
          </a:ln>
        </p:spPr>
        <p:txBody>
          <a:bodyPr vert="horz" wrap="square" lIns="60960" tIns="30480" rIns="60960" bIns="30480" anchor="t" anchorCtr="0" compatLnSpc="1">
            <a:spAutoFit/>
          </a:bodyPr>
          <a:lstStyle/>
          <a:p>
            <a:pPr defTabSz="609630">
              <a:defRPr sz="1800" b="0" i="0" u="none" strike="noStrike" kern="0" cap="none" spc="0" baseline="0">
                <a:solidFill>
                  <a:srgbClr val="000000"/>
                </a:solidFill>
                <a:uFillTx/>
              </a:defRPr>
            </a:pPr>
            <a:r>
              <a:rPr lang="en-US" sz="1333">
                <a:solidFill>
                  <a:srgbClr val="000000"/>
                </a:solidFill>
                <a:latin typeface="Arimo Bold"/>
                <a:ea typeface="Arimo Bold"/>
                <a:cs typeface="Arimo Bold"/>
              </a:rPr>
              <a:t>* Include changes of $5,000 or greater only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A04A54-F419-EE46-30E5-F3EAABFBE53A}"/>
            </a:ext>
          </a:extLst>
        </p:cNvPr>
        <p:cNvGrpSpPr/>
        <p:nvPr/>
      </p:nvGrpSpPr>
      <p:grpSpPr>
        <a:xfrm>
          <a:off x="0" y="0"/>
          <a:ext cx="0" cy="0"/>
          <a:chOff x="0" y="0"/>
          <a:chExt cx="0" cy="0"/>
        </a:xfrm>
      </p:grpSpPr>
      <p:sp>
        <p:nvSpPr>
          <p:cNvPr id="9" name="AutoShape 9">
            <a:extLst>
              <a:ext uri="{FF2B5EF4-FFF2-40B4-BE49-F238E27FC236}">
                <a16:creationId xmlns:a16="http://schemas.microsoft.com/office/drawing/2014/main" id="{18C25189-A90F-F2F2-6206-1656E0F483B8}"/>
              </a:ext>
            </a:extLst>
          </p:cNvPr>
          <p:cNvSpPr/>
          <p:nvPr/>
        </p:nvSpPr>
        <p:spPr>
          <a:xfrm rot="-5399999">
            <a:off x="10951530" y="5393125"/>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a:extLst>
              <a:ext uri="{FF2B5EF4-FFF2-40B4-BE49-F238E27FC236}">
                <a16:creationId xmlns:a16="http://schemas.microsoft.com/office/drawing/2014/main" id="{48A3EE25-961A-485A-3D0B-A424233B8EF7}"/>
              </a:ext>
            </a:extLst>
          </p:cNvPr>
          <p:cNvSpPr/>
          <p:nvPr/>
        </p:nvSpPr>
        <p:spPr>
          <a:xfrm flipH="1" flipV="1">
            <a:off x="0" y="0"/>
            <a:ext cx="897966" cy="1795932"/>
          </a:xfrm>
          <a:custGeom>
            <a:avLst/>
            <a:gdLst/>
            <a:ahLst/>
            <a:cxnLst/>
            <a:rect l="l" t="t" r="r" b="b"/>
            <a:pathLst>
              <a:path w="1346949" h="2693898">
                <a:moveTo>
                  <a:pt x="1346949" y="2693898"/>
                </a:moveTo>
                <a:lnTo>
                  <a:pt x="0" y="2693898"/>
                </a:lnTo>
                <a:lnTo>
                  <a:pt x="0" y="0"/>
                </a:lnTo>
                <a:lnTo>
                  <a:pt x="1346949" y="0"/>
                </a:lnTo>
                <a:lnTo>
                  <a:pt x="1346949"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2" name="TextBox 4">
            <a:extLst>
              <a:ext uri="{FF2B5EF4-FFF2-40B4-BE49-F238E27FC236}">
                <a16:creationId xmlns:a16="http://schemas.microsoft.com/office/drawing/2014/main" id="{D66BEBF6-8036-5B46-6113-80871E4ACA75}"/>
              </a:ext>
            </a:extLst>
          </p:cNvPr>
          <p:cNvSpPr txBox="1"/>
          <p:nvPr/>
        </p:nvSpPr>
        <p:spPr>
          <a:xfrm>
            <a:off x="802877" y="260127"/>
            <a:ext cx="9770905" cy="153580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000" spc="100" dirty="0">
                <a:solidFill>
                  <a:srgbClr val="000000"/>
                </a:solidFill>
                <a:latin typeface="Arimo Bold"/>
              </a:rPr>
              <a:t>Operating Budget Request Justification</a:t>
            </a:r>
          </a:p>
          <a:p>
            <a:pPr defTabSz="609630">
              <a:lnSpc>
                <a:spcPct val="130120"/>
              </a:lnSpc>
              <a:defRPr sz="1800" b="0" i="0" u="none" strike="noStrike" kern="0" cap="none" spc="0" baseline="0">
                <a:solidFill>
                  <a:srgbClr val="000000"/>
                </a:solidFill>
                <a:uFillTx/>
              </a:defRPr>
            </a:pPr>
            <a:r>
              <a:rPr lang="en-US" sz="4000" spc="100" dirty="0">
                <a:solidFill>
                  <a:srgbClr val="000000"/>
                </a:solidFill>
                <a:latin typeface="Arimo Bold"/>
              </a:rPr>
              <a:t> </a:t>
            </a:r>
            <a:endParaRPr lang="en-US" sz="4000" dirty="0">
              <a:solidFill>
                <a:srgbClr val="000000"/>
              </a:solidFill>
              <a:latin typeface="Calibri"/>
            </a:endParaRPr>
          </a:p>
        </p:txBody>
      </p:sp>
      <p:sp>
        <p:nvSpPr>
          <p:cNvPr id="14" name="TextBox 6">
            <a:extLst>
              <a:ext uri="{FF2B5EF4-FFF2-40B4-BE49-F238E27FC236}">
                <a16:creationId xmlns:a16="http://schemas.microsoft.com/office/drawing/2014/main" id="{A48A63A0-5F39-6840-525E-FB3A637E0CD2}"/>
              </a:ext>
            </a:extLst>
          </p:cNvPr>
          <p:cNvSpPr txBox="1"/>
          <p:nvPr/>
        </p:nvSpPr>
        <p:spPr>
          <a:xfrm>
            <a:off x="971550" y="2544226"/>
            <a:ext cx="4716780"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a:solidFill>
                  <a:srgbClr val="00507B"/>
                </a:solidFill>
                <a:latin typeface="Arimo Bold"/>
              </a:rPr>
              <a:t>Requests</a:t>
            </a:r>
            <a:endParaRPr lang="en-US" sz="1200">
              <a:solidFill>
                <a:srgbClr val="000000"/>
              </a:solidFill>
              <a:latin typeface="Calibri"/>
            </a:endParaRPr>
          </a:p>
        </p:txBody>
      </p:sp>
      <p:sp>
        <p:nvSpPr>
          <p:cNvPr id="3" name="TextBox 5">
            <a:extLst>
              <a:ext uri="{FF2B5EF4-FFF2-40B4-BE49-F238E27FC236}">
                <a16:creationId xmlns:a16="http://schemas.microsoft.com/office/drawing/2014/main" id="{5B7BE7A8-1C2E-CBAB-5CC2-674D8D5119FB}"/>
              </a:ext>
            </a:extLst>
          </p:cNvPr>
          <p:cNvSpPr txBox="1"/>
          <p:nvPr/>
        </p:nvSpPr>
        <p:spPr>
          <a:xfrm>
            <a:off x="2629550" y="1296154"/>
            <a:ext cx="8177879" cy="3295774"/>
          </a:xfrm>
          <a:prstGeom prst="rect">
            <a:avLst/>
          </a:prstGeom>
        </p:spPr>
        <p:txBody>
          <a:bodyPr wrap="square" lIns="0" tIns="0" rIns="0" bIns="0" rtlCol="0" anchor="t">
            <a:spAutoFit/>
          </a:bodyPr>
          <a:lstStyle/>
          <a:p>
            <a:pPr>
              <a:lnSpc>
                <a:spcPts val="1800"/>
              </a:lnSpc>
            </a:pPr>
            <a:r>
              <a:rPr lang="en-US" sz="1400" b="1" dirty="0">
                <a:solidFill>
                  <a:srgbClr val="000000"/>
                </a:solidFill>
                <a:latin typeface="TimesNewRomanPSMT"/>
                <a:ea typeface="Open Sans" panose="020B0606030504020204" pitchFamily="34" charset="0"/>
                <a:cs typeface="Open Sans" panose="020B0606030504020204" pitchFamily="34" charset="0"/>
              </a:rPr>
              <a:t>                </a:t>
            </a:r>
            <a:endParaRPr lang="en-US" sz="1400" dirty="0">
              <a:latin typeface="TimesNewRomanPSMT"/>
              <a:ea typeface="Open Sans" panose="020B0606030504020204" pitchFamily="34" charset="0"/>
              <a:cs typeface="Open Sans" panose="020B0606030504020204" pitchFamily="34" charset="0"/>
            </a:endParaRPr>
          </a:p>
          <a:p>
            <a:pPr marL="710566" lvl="2" algn="l">
              <a:lnSpc>
                <a:spcPts val="1800"/>
              </a:lnSpc>
            </a:pPr>
            <a:r>
              <a:rPr lang="en-US" sz="1400" b="1" i="0" u="none" strike="noStrike" dirty="0">
                <a:solidFill>
                  <a:srgbClr val="000000"/>
                </a:solidFill>
                <a:effectLst/>
                <a:latin typeface="TimesNewRomanPSMT"/>
                <a:ea typeface="Open Sans" panose="020B0606030504020204" pitchFamily="34" charset="0"/>
                <a:cs typeface="Open Sans" panose="020B0606030504020204" pitchFamily="34" charset="0"/>
              </a:rPr>
              <a:t>100-1400-522320-02</a:t>
            </a:r>
            <a:r>
              <a:rPr lang="en-US" sz="1400" spc="-46" dirty="0">
                <a:solidFill>
                  <a:srgbClr val="000000"/>
                </a:solidFill>
                <a:latin typeface="TimesNewRomanPSMT"/>
              </a:rPr>
              <a:t>						-$28,000</a:t>
            </a:r>
          </a:p>
          <a:p>
            <a:pPr marL="1065848" lvl="2" indent="-355282" algn="l">
              <a:lnSpc>
                <a:spcPts val="1800"/>
              </a:lnSpc>
              <a:buFont typeface="Arial"/>
              <a:buChar char="⚬"/>
            </a:pPr>
            <a:r>
              <a:rPr lang="en-US" sz="1400" b="0" i="0" u="none" strike="noStrike" dirty="0">
                <a:solidFill>
                  <a:srgbClr val="000000"/>
                </a:solidFill>
                <a:effectLst/>
                <a:latin typeface="TimesNewRomanPSMT"/>
                <a:ea typeface="Open Sans" panose="020B0606030504020204" pitchFamily="34" charset="0"/>
                <a:cs typeface="Open Sans" panose="020B0606030504020204" pitchFamily="34" charset="0"/>
              </a:rPr>
              <a:t>Rental of Trucks to deliver voting equipment</a:t>
            </a:r>
            <a:r>
              <a:rPr lang="en-US" sz="1400" dirty="0">
                <a:latin typeface="TimesNewRomanPSMT"/>
                <a:ea typeface="Open Sans" panose="020B0606030504020204" pitchFamily="34" charset="0"/>
                <a:cs typeface="Open Sans" panose="020B0606030504020204" pitchFamily="34" charset="0"/>
              </a:rPr>
              <a:t> </a:t>
            </a:r>
          </a:p>
          <a:p>
            <a:pPr marL="710566" lvl="2" algn="l">
              <a:lnSpc>
                <a:spcPts val="1800"/>
              </a:lnSpc>
            </a:pPr>
            <a:r>
              <a:rPr lang="en-US" sz="1400" b="1" i="0" u="none" strike="noStrike" dirty="0">
                <a:solidFill>
                  <a:srgbClr val="000000"/>
                </a:solidFill>
                <a:effectLst/>
                <a:latin typeface="TimesNewRomanPSMT"/>
                <a:ea typeface="Open Sans" panose="020B0606030504020204" pitchFamily="34" charset="0"/>
                <a:cs typeface="Open Sans" panose="020B0606030504020204" pitchFamily="34" charset="0"/>
              </a:rPr>
              <a:t>100-1400-523200-02</a:t>
            </a:r>
            <a:r>
              <a:rPr lang="en-US" sz="1400" spc="-46" dirty="0">
                <a:solidFill>
                  <a:srgbClr val="000000"/>
                </a:solidFill>
                <a:latin typeface="TimesNewRomanPSMT"/>
              </a:rPr>
              <a:t>						-$45,200</a:t>
            </a:r>
          </a:p>
          <a:p>
            <a:pPr marL="1065848" lvl="2" indent="-355282" algn="l">
              <a:lnSpc>
                <a:spcPts val="1800"/>
              </a:lnSpc>
              <a:buFont typeface="Arial"/>
              <a:buChar char="⚬"/>
            </a:pPr>
            <a:r>
              <a:rPr lang="en-US" sz="1400" b="0" i="0" u="none" strike="noStrike" dirty="0">
                <a:solidFill>
                  <a:srgbClr val="000000"/>
                </a:solidFill>
                <a:effectLst/>
                <a:latin typeface="TimesNewRomanPSMT"/>
                <a:ea typeface="Open Sans" panose="020B0606030504020204" pitchFamily="34" charset="0"/>
                <a:cs typeface="Open Sans" panose="020B0606030504020204" pitchFamily="34" charset="0"/>
              </a:rPr>
              <a:t>Postage for Mailing Ballots and other mailings</a:t>
            </a:r>
            <a:endParaRPr lang="en-US" sz="1400" dirty="0">
              <a:latin typeface="TimesNewRomanPSMT"/>
              <a:ea typeface="Open Sans" panose="020B0606030504020204" pitchFamily="34" charset="0"/>
              <a:cs typeface="Open Sans" panose="020B0606030504020204" pitchFamily="34" charset="0"/>
            </a:endParaRPr>
          </a:p>
          <a:p>
            <a:pPr marL="710566" lvl="2" algn="l">
              <a:lnSpc>
                <a:spcPts val="1800"/>
              </a:lnSpc>
            </a:pPr>
            <a:r>
              <a:rPr lang="en-US" sz="1400" b="1" i="0" u="none" strike="noStrike" dirty="0">
                <a:solidFill>
                  <a:srgbClr val="000000"/>
                </a:solidFill>
                <a:effectLst/>
                <a:latin typeface="TimesNewRomanPSMT"/>
                <a:ea typeface="Open Sans" panose="020B0606030504020204" pitchFamily="34" charset="0"/>
                <a:cs typeface="Open Sans" panose="020B0606030504020204" pitchFamily="34" charset="0"/>
              </a:rPr>
              <a:t>100-1400-523300-02	</a:t>
            </a:r>
            <a:r>
              <a:rPr lang="en-US" sz="1400" spc="-46" dirty="0">
                <a:solidFill>
                  <a:srgbClr val="000000"/>
                </a:solidFill>
                <a:latin typeface="TimesNewRomanPSMT"/>
              </a:rPr>
              <a:t>					-$1,700</a:t>
            </a:r>
          </a:p>
          <a:p>
            <a:pPr marL="1065848" lvl="2" indent="-355282" algn="l">
              <a:lnSpc>
                <a:spcPts val="1800"/>
              </a:lnSpc>
              <a:buFont typeface="Arial"/>
              <a:buChar char="⚬"/>
            </a:pPr>
            <a:r>
              <a:rPr lang="en-US" sz="1400" b="0" i="0" u="none" strike="noStrike" dirty="0">
                <a:solidFill>
                  <a:srgbClr val="000000"/>
                </a:solidFill>
                <a:effectLst/>
                <a:latin typeface="TimesNewRomanPSMT"/>
                <a:ea typeface="Open Sans" panose="020B0606030504020204" pitchFamily="34" charset="0"/>
                <a:cs typeface="Open Sans" panose="020B0606030504020204" pitchFamily="34" charset="0"/>
              </a:rPr>
              <a:t>Advertising of mandated notices, etc., in the County Legal Organ</a:t>
            </a:r>
            <a:endParaRPr lang="en-US" sz="1400" dirty="0">
              <a:latin typeface="TimesNewRomanPSMT"/>
              <a:ea typeface="Open Sans" panose="020B0606030504020204" pitchFamily="34" charset="0"/>
              <a:cs typeface="Open Sans" panose="020B0606030504020204" pitchFamily="34" charset="0"/>
            </a:endParaRPr>
          </a:p>
          <a:p>
            <a:pPr marL="710566" lvl="2" algn="l">
              <a:lnSpc>
                <a:spcPts val="1800"/>
              </a:lnSpc>
            </a:pPr>
            <a:r>
              <a:rPr lang="en-US" sz="1400" b="1" i="0" u="none" strike="noStrike" dirty="0">
                <a:solidFill>
                  <a:srgbClr val="000000"/>
                </a:solidFill>
                <a:effectLst/>
                <a:latin typeface="TimesNewRomanPSMT"/>
                <a:ea typeface="Open Sans" panose="020B0606030504020204" pitchFamily="34" charset="0"/>
                <a:cs typeface="Open Sans" panose="020B0606030504020204" pitchFamily="34" charset="0"/>
              </a:rPr>
              <a:t>100-1400-523400-02</a:t>
            </a:r>
            <a:r>
              <a:rPr lang="en-US" sz="1400" spc="-46" dirty="0">
                <a:solidFill>
                  <a:srgbClr val="000000"/>
                </a:solidFill>
                <a:latin typeface="TimesNewRomanPSMT"/>
              </a:rPr>
              <a:t>						-$43,250</a:t>
            </a:r>
          </a:p>
          <a:p>
            <a:pPr marL="1065848" lvl="2" indent="-355282" algn="l">
              <a:lnSpc>
                <a:spcPts val="1800"/>
              </a:lnSpc>
              <a:buFont typeface="Arial"/>
              <a:buChar char="⚬"/>
            </a:pPr>
            <a:r>
              <a:rPr lang="en-US" sz="1400" b="0" i="0" u="none" strike="noStrike" dirty="0">
                <a:solidFill>
                  <a:srgbClr val="000000"/>
                </a:solidFill>
                <a:effectLst/>
                <a:latin typeface="TimesNewRomanPSMT"/>
                <a:ea typeface="Open Sans" panose="020B0606030504020204" pitchFamily="34" charset="0"/>
                <a:cs typeface="Open Sans" panose="020B0606030504020204" pitchFamily="34" charset="0"/>
              </a:rPr>
              <a:t>Printing of Ballots and Election Materials</a:t>
            </a:r>
            <a:r>
              <a:rPr lang="en-US" sz="1400" dirty="0">
                <a:latin typeface="TimesNewRomanPSMT"/>
                <a:ea typeface="Open Sans" panose="020B0606030504020204" pitchFamily="34" charset="0"/>
                <a:cs typeface="Open Sans" panose="020B0606030504020204" pitchFamily="34" charset="0"/>
              </a:rPr>
              <a:t> </a:t>
            </a:r>
          </a:p>
          <a:p>
            <a:pPr marL="710566" lvl="2" algn="l">
              <a:lnSpc>
                <a:spcPts val="1800"/>
              </a:lnSpc>
            </a:pPr>
            <a:r>
              <a:rPr lang="en-US" sz="1400" b="1" i="0" u="none" strike="noStrike" dirty="0">
                <a:solidFill>
                  <a:srgbClr val="000000"/>
                </a:solidFill>
                <a:effectLst/>
                <a:latin typeface="TimesNewRomanPSMT"/>
                <a:ea typeface="Open Sans" panose="020B0606030504020204" pitchFamily="34" charset="0"/>
                <a:cs typeface="Open Sans" panose="020B0606030504020204" pitchFamily="34" charset="0"/>
              </a:rPr>
              <a:t>100-1400-523850-02</a:t>
            </a:r>
            <a:r>
              <a:rPr lang="en-US" sz="1400" spc="-46" dirty="0">
                <a:solidFill>
                  <a:srgbClr val="000000"/>
                </a:solidFill>
                <a:latin typeface="TimesNewRomanPSMT"/>
              </a:rPr>
              <a:t>						-$258,220</a:t>
            </a:r>
          </a:p>
          <a:p>
            <a:pPr marL="1065848" lvl="2" indent="-355282" algn="l">
              <a:lnSpc>
                <a:spcPts val="1800"/>
              </a:lnSpc>
              <a:buFont typeface="Arial"/>
              <a:buChar char="⚬"/>
            </a:pPr>
            <a:r>
              <a:rPr lang="en-US" sz="1400" b="0" i="0" u="none" strike="noStrike" dirty="0">
                <a:solidFill>
                  <a:srgbClr val="000000"/>
                </a:solidFill>
                <a:effectLst/>
                <a:latin typeface="TimesNewRomanPSMT"/>
                <a:ea typeface="Open Sans" panose="020B0606030504020204" pitchFamily="34" charset="0"/>
                <a:cs typeface="Open Sans" panose="020B0606030504020204" pitchFamily="34" charset="0"/>
              </a:rPr>
              <a:t>Poll Worker and Election Worker Pay for six elections</a:t>
            </a:r>
            <a:endParaRPr lang="en-US" sz="1400" dirty="0">
              <a:latin typeface="TimesNewRomanPSMT"/>
              <a:ea typeface="Open Sans" panose="020B0606030504020204" pitchFamily="34" charset="0"/>
              <a:cs typeface="Open Sans" panose="020B0606030504020204" pitchFamily="34" charset="0"/>
            </a:endParaRPr>
          </a:p>
          <a:p>
            <a:pPr marL="710566" lvl="2" algn="l">
              <a:lnSpc>
                <a:spcPts val="1800"/>
              </a:lnSpc>
            </a:pPr>
            <a:r>
              <a:rPr lang="en-US" sz="1400" b="1" i="0" u="none" strike="noStrike" dirty="0">
                <a:solidFill>
                  <a:srgbClr val="000000"/>
                </a:solidFill>
                <a:effectLst/>
                <a:latin typeface="TimesNewRomanPSMT"/>
                <a:ea typeface="Open Sans" panose="020B0606030504020204" pitchFamily="34" charset="0"/>
                <a:cs typeface="Open Sans" panose="020B0606030504020204" pitchFamily="34" charset="0"/>
              </a:rPr>
              <a:t>100-1400-531100-02</a:t>
            </a:r>
            <a:r>
              <a:rPr lang="en-US" sz="1400" spc="-46" dirty="0">
                <a:solidFill>
                  <a:srgbClr val="000000"/>
                </a:solidFill>
                <a:latin typeface="TimesNewRomanPSMT"/>
              </a:rPr>
              <a:t>						-$22,000</a:t>
            </a:r>
          </a:p>
          <a:p>
            <a:pPr marL="1065848" lvl="2" indent="-355282" algn="l">
              <a:lnSpc>
                <a:spcPts val="1800"/>
              </a:lnSpc>
              <a:buFont typeface="Arial"/>
              <a:buChar char="⚬"/>
            </a:pPr>
            <a:r>
              <a:rPr lang="en-US" sz="1400" b="0" i="0" u="none" strike="noStrike" dirty="0">
                <a:solidFill>
                  <a:srgbClr val="000000"/>
                </a:solidFill>
                <a:effectLst/>
                <a:latin typeface="TimesNewRomanPSMT"/>
                <a:ea typeface="Open Sans" panose="020B0606030504020204" pitchFamily="34" charset="0"/>
                <a:cs typeface="Open Sans" panose="020B0606030504020204" pitchFamily="34" charset="0"/>
              </a:rPr>
              <a:t>Supplies to conduct </a:t>
            </a:r>
            <a:r>
              <a:rPr lang="en-US" sz="1400" dirty="0">
                <a:solidFill>
                  <a:srgbClr val="000000"/>
                </a:solidFill>
                <a:latin typeface="TimesNewRomanPSMT"/>
                <a:ea typeface="Open Sans" panose="020B0606030504020204" pitchFamily="34" charset="0"/>
                <a:cs typeface="Open Sans" panose="020B0606030504020204" pitchFamily="34" charset="0"/>
              </a:rPr>
              <a:t>two</a:t>
            </a:r>
            <a:r>
              <a:rPr lang="en-US" sz="1400" b="0" i="0" u="none" strike="noStrike" dirty="0">
                <a:solidFill>
                  <a:srgbClr val="000000"/>
                </a:solidFill>
                <a:effectLst/>
                <a:latin typeface="TimesNewRomanPSMT"/>
                <a:ea typeface="Open Sans" panose="020B0606030504020204" pitchFamily="34" charset="0"/>
                <a:cs typeface="Open Sans" panose="020B0606030504020204" pitchFamily="34" charset="0"/>
              </a:rPr>
              <a:t> elections</a:t>
            </a:r>
            <a:r>
              <a:rPr lang="en-US" sz="1400" dirty="0">
                <a:latin typeface="TimesNewRomanPSMT"/>
                <a:ea typeface="Open Sans" panose="020B0606030504020204" pitchFamily="34" charset="0"/>
                <a:cs typeface="Open Sans" panose="020B0606030504020204" pitchFamily="34" charset="0"/>
              </a:rPr>
              <a:t> </a:t>
            </a:r>
            <a:endParaRPr lang="en-US" sz="1400" spc="-46" dirty="0">
              <a:solidFill>
                <a:srgbClr val="000000"/>
              </a:solidFill>
              <a:latin typeface="TimesNewRomanPSMT"/>
              <a:ea typeface="Open Sans" panose="020B0606030504020204" pitchFamily="34" charset="0"/>
              <a:cs typeface="Open Sans" panose="020B0606030504020204" pitchFamily="34" charset="0"/>
            </a:endParaRPr>
          </a:p>
          <a:p>
            <a:pPr marL="1065848" lvl="2" indent="-355282" algn="l">
              <a:lnSpc>
                <a:spcPts val="2268"/>
              </a:lnSpc>
            </a:pPr>
            <a:endParaRPr lang="en-US" sz="2100" spc="-46" dirty="0">
              <a:solidFill>
                <a:srgbClr val="000000"/>
              </a:solidFill>
              <a:latin typeface="Open Sans"/>
            </a:endParaRPr>
          </a:p>
        </p:txBody>
      </p:sp>
    </p:spTree>
    <p:extLst>
      <p:ext uri="{BB962C8B-B14F-4D97-AF65-F5344CB8AC3E}">
        <p14:creationId xmlns:p14="http://schemas.microsoft.com/office/powerpoint/2010/main" val="36002480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F706C4-A109-3CF9-AB6A-5FD9E5EDA5BC}"/>
            </a:ext>
          </a:extLst>
        </p:cNvPr>
        <p:cNvGrpSpPr/>
        <p:nvPr/>
      </p:nvGrpSpPr>
      <p:grpSpPr>
        <a:xfrm>
          <a:off x="0" y="0"/>
          <a:ext cx="0" cy="0"/>
          <a:chOff x="0" y="0"/>
          <a:chExt cx="0" cy="0"/>
        </a:xfrm>
      </p:grpSpPr>
      <p:sp>
        <p:nvSpPr>
          <p:cNvPr id="9" name="AutoShape 9">
            <a:extLst>
              <a:ext uri="{FF2B5EF4-FFF2-40B4-BE49-F238E27FC236}">
                <a16:creationId xmlns:a16="http://schemas.microsoft.com/office/drawing/2014/main" id="{B768FFC1-9743-C0C3-69F4-7D70B0D194DB}"/>
              </a:ext>
            </a:extLst>
          </p:cNvPr>
          <p:cNvSpPr/>
          <p:nvPr/>
        </p:nvSpPr>
        <p:spPr>
          <a:xfrm rot="-5399999">
            <a:off x="10886137" y="5681536"/>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1" name="Freeform 11">
            <a:extLst>
              <a:ext uri="{FF2B5EF4-FFF2-40B4-BE49-F238E27FC236}">
                <a16:creationId xmlns:a16="http://schemas.microsoft.com/office/drawing/2014/main" id="{FAECF5CC-12DC-AC3F-6C3F-BF0DBD6CFE31}"/>
              </a:ext>
            </a:extLst>
          </p:cNvPr>
          <p:cNvSpPr/>
          <p:nvPr/>
        </p:nvSpPr>
        <p:spPr>
          <a:xfrm flipV="1">
            <a:off x="11294034" y="0"/>
            <a:ext cx="897966" cy="1795932"/>
          </a:xfrm>
          <a:custGeom>
            <a:avLst/>
            <a:gdLst/>
            <a:ahLst/>
            <a:cxnLst/>
            <a:rect l="l" t="t" r="r" b="b"/>
            <a:pathLst>
              <a:path w="1346949" h="2693898">
                <a:moveTo>
                  <a:pt x="0" y="2693898"/>
                </a:moveTo>
                <a:lnTo>
                  <a:pt x="1346949" y="2693898"/>
                </a:lnTo>
                <a:lnTo>
                  <a:pt x="1346949" y="0"/>
                </a:lnTo>
                <a:lnTo>
                  <a:pt x="0" y="0"/>
                </a:lnTo>
                <a:lnTo>
                  <a:pt x="0"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3" name="AutoShape 3">
            <a:extLst>
              <a:ext uri="{FF2B5EF4-FFF2-40B4-BE49-F238E27FC236}">
                <a16:creationId xmlns:a16="http://schemas.microsoft.com/office/drawing/2014/main" id="{8F6CEC6D-817C-237A-E843-2D30318114A5}"/>
              </a:ext>
            </a:extLst>
          </p:cNvPr>
          <p:cNvSpPr>
            <a:spLocks noMove="1" noResize="1"/>
          </p:cNvSpPr>
          <p:nvPr/>
        </p:nvSpPr>
        <p:spPr>
          <a:xfrm rot="156142">
            <a:off x="900544" y="1913705"/>
            <a:ext cx="2237506"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76196" cap="rnd">
            <a:solidFill>
              <a:srgbClr val="FFFFFF"/>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21" name="TextBox 5">
            <a:extLst>
              <a:ext uri="{FF2B5EF4-FFF2-40B4-BE49-F238E27FC236}">
                <a16:creationId xmlns:a16="http://schemas.microsoft.com/office/drawing/2014/main" id="{A01242AA-2086-24C8-D052-B054EE0173F7}"/>
              </a:ext>
            </a:extLst>
          </p:cNvPr>
          <p:cNvSpPr txBox="1"/>
          <p:nvPr/>
        </p:nvSpPr>
        <p:spPr>
          <a:xfrm>
            <a:off x="870253" y="803721"/>
            <a:ext cx="7161263" cy="677108"/>
          </a:xfrm>
          <a:prstGeom prst="rect">
            <a:avLst/>
          </a:prstGeom>
          <a:noFill/>
          <a:ln cap="flat">
            <a:noFill/>
          </a:ln>
        </p:spPr>
        <p:txBody>
          <a:bodyPr vert="horz" wrap="square" lIns="0" tIns="0" rIns="0" bIns="0" anchor="t" anchorCtr="0" compatLnSpc="1">
            <a:spAutoFit/>
          </a:bodyPr>
          <a:lstStyle/>
          <a:p>
            <a:pPr defTabSz="609630">
              <a:defRPr sz="1800" b="0" i="0" u="none" strike="noStrike" kern="0" cap="none" spc="0" baseline="0">
                <a:solidFill>
                  <a:srgbClr val="000000"/>
                </a:solidFill>
                <a:uFillTx/>
              </a:defRPr>
            </a:pPr>
            <a:r>
              <a:rPr lang="en-US" sz="4400" spc="100">
                <a:solidFill>
                  <a:srgbClr val="000000"/>
                </a:solidFill>
                <a:latin typeface="Arimo Bold"/>
              </a:rPr>
              <a:t>Current Organization Chart</a:t>
            </a:r>
            <a:endParaRPr lang="en-US" sz="1200">
              <a:solidFill>
                <a:srgbClr val="000000"/>
              </a:solidFill>
              <a:latin typeface="Calibri"/>
            </a:endParaRPr>
          </a:p>
        </p:txBody>
      </p:sp>
      <p:sp>
        <p:nvSpPr>
          <p:cNvPr id="22" name="TextBox 8">
            <a:extLst>
              <a:ext uri="{FF2B5EF4-FFF2-40B4-BE49-F238E27FC236}">
                <a16:creationId xmlns:a16="http://schemas.microsoft.com/office/drawing/2014/main" id="{ADCCEBB2-1630-B5A5-03D6-D9E1949D3EB9}"/>
              </a:ext>
            </a:extLst>
          </p:cNvPr>
          <p:cNvSpPr txBox="1"/>
          <p:nvPr/>
        </p:nvSpPr>
        <p:spPr>
          <a:xfrm>
            <a:off x="7247286" y="2120575"/>
            <a:ext cx="2742572" cy="691087"/>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00507B"/>
                </a:solidFill>
                <a:latin typeface="Arimo Bold"/>
              </a:rPr>
              <a:t>Vacancies - None</a:t>
            </a:r>
            <a:endParaRPr lang="en-US" sz="1200" dirty="0">
              <a:solidFill>
                <a:srgbClr val="000000"/>
              </a:solidFill>
              <a:latin typeface="Calibri"/>
            </a:endParaRPr>
          </a:p>
          <a:p>
            <a:pPr defTabSz="609630">
              <a:lnSpc>
                <a:spcPct val="130120"/>
              </a:lnSpc>
              <a:defRPr sz="1800" b="0" i="0" u="none" strike="noStrike" kern="0" cap="none" spc="0" baseline="0">
                <a:solidFill>
                  <a:srgbClr val="000000"/>
                </a:solidFill>
                <a:uFillTx/>
              </a:defRPr>
            </a:pPr>
            <a:endParaRPr lang="en-US" dirty="0">
              <a:solidFill>
                <a:srgbClr val="00507B"/>
              </a:solidFill>
              <a:latin typeface="Arimo Bold"/>
              <a:ea typeface="Arimo Bold"/>
              <a:cs typeface="Arimo Bold"/>
            </a:endParaRPr>
          </a:p>
        </p:txBody>
      </p:sp>
      <p:sp>
        <p:nvSpPr>
          <p:cNvPr id="23" name="TextBox 9">
            <a:extLst>
              <a:ext uri="{FF2B5EF4-FFF2-40B4-BE49-F238E27FC236}">
                <a16:creationId xmlns:a16="http://schemas.microsoft.com/office/drawing/2014/main" id="{D91D14F3-11B6-ACAF-2D41-BF022DDB5251}"/>
              </a:ext>
            </a:extLst>
          </p:cNvPr>
          <p:cNvSpPr txBox="1"/>
          <p:nvPr/>
        </p:nvSpPr>
        <p:spPr>
          <a:xfrm>
            <a:off x="871159" y="1675407"/>
            <a:ext cx="4705258" cy="51488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dirty="0">
                <a:solidFill>
                  <a:srgbClr val="5E132A"/>
                </a:solidFill>
                <a:latin typeface="Arimo Bold"/>
              </a:rPr>
              <a:t>Fiscal Year 2026</a:t>
            </a:r>
            <a:endParaRPr lang="en-US" sz="1200" dirty="0">
              <a:solidFill>
                <a:srgbClr val="000000"/>
              </a:solidFill>
              <a:latin typeface="Calibri"/>
            </a:endParaRPr>
          </a:p>
        </p:txBody>
      </p:sp>
      <p:pic>
        <p:nvPicPr>
          <p:cNvPr id="24" name="Picture 10">
            <a:extLst>
              <a:ext uri="{FF2B5EF4-FFF2-40B4-BE49-F238E27FC236}">
                <a16:creationId xmlns:a16="http://schemas.microsoft.com/office/drawing/2014/main" id="{600E170C-5399-5BB1-03CC-C12D1B2013EE}"/>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6297204" y="4179113"/>
            <a:ext cx="713031" cy="345991"/>
          </a:xfrm>
          <a:prstGeom prst="rect">
            <a:avLst/>
          </a:prstGeom>
          <a:noFill/>
          <a:ln cap="flat">
            <a:noFill/>
          </a:ln>
        </p:spPr>
      </p:pic>
      <p:pic>
        <p:nvPicPr>
          <p:cNvPr id="25" name="Picture 11">
            <a:extLst>
              <a:ext uri="{FF2B5EF4-FFF2-40B4-BE49-F238E27FC236}">
                <a16:creationId xmlns:a16="http://schemas.microsoft.com/office/drawing/2014/main" id="{54B11CBB-DE37-447E-6F43-08BB40193F56}"/>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5596871" y="4179113"/>
            <a:ext cx="713031" cy="345991"/>
          </a:xfrm>
          <a:prstGeom prst="rect">
            <a:avLst/>
          </a:prstGeom>
          <a:noFill/>
          <a:ln cap="flat">
            <a:noFill/>
          </a:ln>
        </p:spPr>
      </p:pic>
      <p:pic>
        <p:nvPicPr>
          <p:cNvPr id="26" name="Picture 12">
            <a:extLst>
              <a:ext uri="{FF2B5EF4-FFF2-40B4-BE49-F238E27FC236}">
                <a16:creationId xmlns:a16="http://schemas.microsoft.com/office/drawing/2014/main" id="{A116822B-0714-B1E5-37BA-2CC3FAB08042}"/>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a:off x="4896545" y="3118116"/>
            <a:ext cx="1413357" cy="345991"/>
          </a:xfrm>
          <a:prstGeom prst="rect">
            <a:avLst/>
          </a:prstGeom>
          <a:noFill/>
          <a:ln cap="flat">
            <a:noFill/>
          </a:ln>
        </p:spPr>
      </p:pic>
      <p:pic>
        <p:nvPicPr>
          <p:cNvPr id="27" name="Picture 13">
            <a:extLst>
              <a:ext uri="{FF2B5EF4-FFF2-40B4-BE49-F238E27FC236}">
                <a16:creationId xmlns:a16="http://schemas.microsoft.com/office/drawing/2014/main" id="{348B4684-9BAF-1160-BFD2-D157B3826E92}"/>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3495885" y="4179113"/>
            <a:ext cx="713031" cy="345991"/>
          </a:xfrm>
          <a:prstGeom prst="rect">
            <a:avLst/>
          </a:prstGeom>
          <a:noFill/>
          <a:ln cap="flat">
            <a:noFill/>
          </a:ln>
        </p:spPr>
      </p:pic>
      <p:pic>
        <p:nvPicPr>
          <p:cNvPr id="28" name="Picture 14">
            <a:extLst>
              <a:ext uri="{FF2B5EF4-FFF2-40B4-BE49-F238E27FC236}">
                <a16:creationId xmlns:a16="http://schemas.microsoft.com/office/drawing/2014/main" id="{7C20EADD-8E4B-52FF-EBE8-192EC77E62D4}"/>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2795558" y="4179113"/>
            <a:ext cx="713031" cy="345991"/>
          </a:xfrm>
          <a:prstGeom prst="rect">
            <a:avLst/>
          </a:prstGeom>
          <a:noFill/>
          <a:ln cap="flat">
            <a:noFill/>
          </a:ln>
        </p:spPr>
      </p:pic>
      <p:pic>
        <p:nvPicPr>
          <p:cNvPr id="29" name="Picture 15">
            <a:extLst>
              <a:ext uri="{FF2B5EF4-FFF2-40B4-BE49-F238E27FC236}">
                <a16:creationId xmlns:a16="http://schemas.microsoft.com/office/drawing/2014/main" id="{BDFDDB34-7865-FC5C-1203-17DDF96AD4D4}"/>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rot="21526414">
            <a:off x="3495727" y="3165909"/>
            <a:ext cx="1413357" cy="345991"/>
          </a:xfrm>
          <a:prstGeom prst="rect">
            <a:avLst/>
          </a:prstGeom>
          <a:noFill/>
          <a:ln cap="flat">
            <a:noFill/>
          </a:ln>
        </p:spPr>
      </p:pic>
      <p:grpSp>
        <p:nvGrpSpPr>
          <p:cNvPr id="30" name="Group 16">
            <a:extLst>
              <a:ext uri="{FF2B5EF4-FFF2-40B4-BE49-F238E27FC236}">
                <a16:creationId xmlns:a16="http://schemas.microsoft.com/office/drawing/2014/main" id="{72C7BFE8-A0F1-0A88-0862-61D12CCE6B3D}"/>
              </a:ext>
            </a:extLst>
          </p:cNvPr>
          <p:cNvGrpSpPr/>
          <p:nvPr/>
        </p:nvGrpSpPr>
        <p:grpSpPr>
          <a:xfrm>
            <a:off x="4323552" y="2390413"/>
            <a:ext cx="1158685" cy="740407"/>
            <a:chOff x="6485327" y="3585618"/>
            <a:chExt cx="1738027" cy="1110611"/>
          </a:xfrm>
        </p:grpSpPr>
        <p:sp>
          <p:nvSpPr>
            <p:cNvPr id="31" name="Freeform 17">
              <a:extLst>
                <a:ext uri="{FF2B5EF4-FFF2-40B4-BE49-F238E27FC236}">
                  <a16:creationId xmlns:a16="http://schemas.microsoft.com/office/drawing/2014/main" id="{F90FFBBF-7BCD-A11C-D152-67EA4E36D9D5}"/>
                </a:ext>
              </a:extLst>
            </p:cNvPr>
            <p:cNvSpPr>
              <a:spLocks noMove="1" noResize="1"/>
            </p:cNvSpPr>
            <p:nvPr/>
          </p:nvSpPr>
          <p:spPr>
            <a:xfrm>
              <a:off x="6494846" y="3595137"/>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dirty="0">
                <a:solidFill>
                  <a:srgbClr val="000000"/>
                </a:solidFill>
                <a:latin typeface="Calibri"/>
              </a:endParaRPr>
            </a:p>
          </p:txBody>
        </p:sp>
        <p:sp>
          <p:nvSpPr>
            <p:cNvPr id="32" name="Freeform 18">
              <a:extLst>
                <a:ext uri="{FF2B5EF4-FFF2-40B4-BE49-F238E27FC236}">
                  <a16:creationId xmlns:a16="http://schemas.microsoft.com/office/drawing/2014/main" id="{C91DD2DC-6477-E1DD-1AC2-E0C596B81FE8}"/>
                </a:ext>
              </a:extLst>
            </p:cNvPr>
            <p:cNvSpPr>
              <a:spLocks noMove="1" noResize="1"/>
            </p:cNvSpPr>
            <p:nvPr/>
          </p:nvSpPr>
          <p:spPr>
            <a:xfrm>
              <a:off x="6485327" y="3585618"/>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33" name="Group 19">
            <a:extLst>
              <a:ext uri="{FF2B5EF4-FFF2-40B4-BE49-F238E27FC236}">
                <a16:creationId xmlns:a16="http://schemas.microsoft.com/office/drawing/2014/main" id="{57CA356D-1BA5-CEE8-CE57-12B5DCA2CEEE}"/>
              </a:ext>
            </a:extLst>
          </p:cNvPr>
          <p:cNvGrpSpPr/>
          <p:nvPr/>
        </p:nvGrpSpPr>
        <p:grpSpPr>
          <a:xfrm>
            <a:off x="4450885" y="2511375"/>
            <a:ext cx="1158685" cy="740407"/>
            <a:chOff x="6676327" y="3767062"/>
            <a:chExt cx="1738027" cy="1110611"/>
          </a:xfrm>
        </p:grpSpPr>
        <p:sp>
          <p:nvSpPr>
            <p:cNvPr id="34" name="Freeform 20">
              <a:extLst>
                <a:ext uri="{FF2B5EF4-FFF2-40B4-BE49-F238E27FC236}">
                  <a16:creationId xmlns:a16="http://schemas.microsoft.com/office/drawing/2014/main" id="{A1D4A837-D3C6-80A7-F6DB-36B320045597}"/>
                </a:ext>
              </a:extLst>
            </p:cNvPr>
            <p:cNvSpPr>
              <a:spLocks noMove="1" noResize="1"/>
            </p:cNvSpPr>
            <p:nvPr/>
          </p:nvSpPr>
          <p:spPr>
            <a:xfrm>
              <a:off x="6685845" y="3776590"/>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solidFill>
              <a:srgbClr val="FFFFFF">
                <a:alpha val="89804"/>
              </a:srgbClr>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35" name="Freeform 21">
              <a:extLst>
                <a:ext uri="{FF2B5EF4-FFF2-40B4-BE49-F238E27FC236}">
                  <a16:creationId xmlns:a16="http://schemas.microsoft.com/office/drawing/2014/main" id="{F5D686E1-E25B-5BCB-55EF-D393C98F34A0}"/>
                </a:ext>
              </a:extLst>
            </p:cNvPr>
            <p:cNvSpPr>
              <a:spLocks noMove="1" noResize="1"/>
            </p:cNvSpPr>
            <p:nvPr/>
          </p:nvSpPr>
          <p:spPr>
            <a:xfrm>
              <a:off x="6676327" y="3767062"/>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solidFill>
              <a:srgbClr val="5E132A"/>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36" name="Group 22">
            <a:extLst>
              <a:ext uri="{FF2B5EF4-FFF2-40B4-BE49-F238E27FC236}">
                <a16:creationId xmlns:a16="http://schemas.microsoft.com/office/drawing/2014/main" id="{9FFE6775-5E21-9A47-AB5B-66A7FF304C2A}"/>
              </a:ext>
            </a:extLst>
          </p:cNvPr>
          <p:cNvGrpSpPr/>
          <p:nvPr/>
        </p:nvGrpSpPr>
        <p:grpSpPr>
          <a:xfrm>
            <a:off x="2922892" y="3451409"/>
            <a:ext cx="1158685" cy="740407"/>
            <a:chOff x="4384337" y="5177113"/>
            <a:chExt cx="1738027" cy="1110611"/>
          </a:xfrm>
        </p:grpSpPr>
        <p:sp>
          <p:nvSpPr>
            <p:cNvPr id="37" name="Freeform 23">
              <a:extLst>
                <a:ext uri="{FF2B5EF4-FFF2-40B4-BE49-F238E27FC236}">
                  <a16:creationId xmlns:a16="http://schemas.microsoft.com/office/drawing/2014/main" id="{95A9B40F-86BB-5837-F1CD-D24961AD22EB}"/>
                </a:ext>
              </a:extLst>
            </p:cNvPr>
            <p:cNvSpPr/>
            <p:nvPr/>
          </p:nvSpPr>
          <p:spPr>
            <a:xfrm>
              <a:off x="4393856" y="5186641"/>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38" name="Freeform 24">
              <a:extLst>
                <a:ext uri="{FF2B5EF4-FFF2-40B4-BE49-F238E27FC236}">
                  <a16:creationId xmlns:a16="http://schemas.microsoft.com/office/drawing/2014/main" id="{406D8006-7AD7-FC94-AE7F-B9A030EECD74}"/>
                </a:ext>
              </a:extLst>
            </p:cNvPr>
            <p:cNvSpPr/>
            <p:nvPr/>
          </p:nvSpPr>
          <p:spPr>
            <a:xfrm>
              <a:off x="4384337" y="5177113"/>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39" name="Group 25">
            <a:extLst>
              <a:ext uri="{FF2B5EF4-FFF2-40B4-BE49-F238E27FC236}">
                <a16:creationId xmlns:a16="http://schemas.microsoft.com/office/drawing/2014/main" id="{73D214E6-5F8D-AF4B-D22F-3E0B990D2EF9}"/>
              </a:ext>
            </a:extLst>
          </p:cNvPr>
          <p:cNvGrpSpPr/>
          <p:nvPr/>
        </p:nvGrpSpPr>
        <p:grpSpPr>
          <a:xfrm>
            <a:off x="3050225" y="3572372"/>
            <a:ext cx="1158685" cy="740407"/>
            <a:chOff x="4575337" y="5358557"/>
            <a:chExt cx="1738027" cy="1110611"/>
          </a:xfrm>
        </p:grpSpPr>
        <p:sp>
          <p:nvSpPr>
            <p:cNvPr id="40" name="Freeform 26">
              <a:extLst>
                <a:ext uri="{FF2B5EF4-FFF2-40B4-BE49-F238E27FC236}">
                  <a16:creationId xmlns:a16="http://schemas.microsoft.com/office/drawing/2014/main" id="{CCB8E2D9-9776-F807-CBCB-51E74D654073}"/>
                </a:ext>
              </a:extLst>
            </p:cNvPr>
            <p:cNvSpPr>
              <a:spLocks noMove="1" noResize="1"/>
            </p:cNvSpPr>
            <p:nvPr/>
          </p:nvSpPr>
          <p:spPr>
            <a:xfrm>
              <a:off x="4584856" y="5368085"/>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solidFill>
              <a:srgbClr val="FFFFFF">
                <a:alpha val="89804"/>
              </a:srgbClr>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41" name="Freeform 27">
              <a:extLst>
                <a:ext uri="{FF2B5EF4-FFF2-40B4-BE49-F238E27FC236}">
                  <a16:creationId xmlns:a16="http://schemas.microsoft.com/office/drawing/2014/main" id="{E4FF9522-1F28-C0EF-15F1-0F723532F587}"/>
                </a:ext>
              </a:extLst>
            </p:cNvPr>
            <p:cNvSpPr>
              <a:spLocks noMove="1" noResize="1"/>
            </p:cNvSpPr>
            <p:nvPr/>
          </p:nvSpPr>
          <p:spPr>
            <a:xfrm>
              <a:off x="4575337" y="5358557"/>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solidFill>
              <a:srgbClr val="5E132A"/>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42" name="Group 28">
            <a:extLst>
              <a:ext uri="{FF2B5EF4-FFF2-40B4-BE49-F238E27FC236}">
                <a16:creationId xmlns:a16="http://schemas.microsoft.com/office/drawing/2014/main" id="{350806EE-0698-4E4E-E771-5FB14672D31F}"/>
              </a:ext>
            </a:extLst>
          </p:cNvPr>
          <p:cNvGrpSpPr/>
          <p:nvPr/>
        </p:nvGrpSpPr>
        <p:grpSpPr>
          <a:xfrm>
            <a:off x="2222565" y="4512406"/>
            <a:ext cx="1158685" cy="740407"/>
            <a:chOff x="3333847" y="6768608"/>
            <a:chExt cx="1738027" cy="1110611"/>
          </a:xfrm>
        </p:grpSpPr>
        <p:sp>
          <p:nvSpPr>
            <p:cNvPr id="43" name="Freeform 29">
              <a:extLst>
                <a:ext uri="{FF2B5EF4-FFF2-40B4-BE49-F238E27FC236}">
                  <a16:creationId xmlns:a16="http://schemas.microsoft.com/office/drawing/2014/main" id="{229C9715-741C-426A-417F-B33C1EE94454}"/>
                </a:ext>
              </a:extLst>
            </p:cNvPr>
            <p:cNvSpPr>
              <a:spLocks noMove="1" noResize="1"/>
            </p:cNvSpPr>
            <p:nvPr/>
          </p:nvSpPr>
          <p:spPr>
            <a:xfrm>
              <a:off x="3343366" y="6778136"/>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44" name="Freeform 30">
              <a:extLst>
                <a:ext uri="{FF2B5EF4-FFF2-40B4-BE49-F238E27FC236}">
                  <a16:creationId xmlns:a16="http://schemas.microsoft.com/office/drawing/2014/main" id="{91E3A8F3-E169-8706-A651-5DA011F0E004}"/>
                </a:ext>
              </a:extLst>
            </p:cNvPr>
            <p:cNvSpPr>
              <a:spLocks noMove="1" noResize="1"/>
            </p:cNvSpPr>
            <p:nvPr/>
          </p:nvSpPr>
          <p:spPr>
            <a:xfrm>
              <a:off x="3333847" y="6768608"/>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45" name="Group 31">
            <a:extLst>
              <a:ext uri="{FF2B5EF4-FFF2-40B4-BE49-F238E27FC236}">
                <a16:creationId xmlns:a16="http://schemas.microsoft.com/office/drawing/2014/main" id="{08545DAF-7C8A-9BDB-C19E-AA1C8A793771}"/>
              </a:ext>
            </a:extLst>
          </p:cNvPr>
          <p:cNvGrpSpPr/>
          <p:nvPr/>
        </p:nvGrpSpPr>
        <p:grpSpPr>
          <a:xfrm>
            <a:off x="2349898" y="4633375"/>
            <a:ext cx="1158685" cy="740407"/>
            <a:chOff x="3524847" y="6950061"/>
            <a:chExt cx="1738027" cy="1110611"/>
          </a:xfrm>
        </p:grpSpPr>
        <p:sp>
          <p:nvSpPr>
            <p:cNvPr id="46" name="Freeform 32">
              <a:extLst>
                <a:ext uri="{FF2B5EF4-FFF2-40B4-BE49-F238E27FC236}">
                  <a16:creationId xmlns:a16="http://schemas.microsoft.com/office/drawing/2014/main" id="{2EE13C79-B1A8-B8C7-6576-F3C5F5C1DF35}"/>
                </a:ext>
              </a:extLst>
            </p:cNvPr>
            <p:cNvSpPr>
              <a:spLocks noMove="1" noResize="1"/>
            </p:cNvSpPr>
            <p:nvPr/>
          </p:nvSpPr>
          <p:spPr>
            <a:xfrm>
              <a:off x="3534366" y="6959580"/>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solidFill>
              <a:srgbClr val="FFFFFF">
                <a:alpha val="89804"/>
              </a:srgbClr>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47" name="Freeform 33">
              <a:extLst>
                <a:ext uri="{FF2B5EF4-FFF2-40B4-BE49-F238E27FC236}">
                  <a16:creationId xmlns:a16="http://schemas.microsoft.com/office/drawing/2014/main" id="{5C9582B0-1F8D-A2C8-7ED2-A7A3870962C6}"/>
                </a:ext>
              </a:extLst>
            </p:cNvPr>
            <p:cNvSpPr>
              <a:spLocks noMove="1" noResize="1"/>
            </p:cNvSpPr>
            <p:nvPr/>
          </p:nvSpPr>
          <p:spPr>
            <a:xfrm>
              <a:off x="3524847" y="6950061"/>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solidFill>
              <a:srgbClr val="5E132A"/>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48" name="Group 34">
            <a:extLst>
              <a:ext uri="{FF2B5EF4-FFF2-40B4-BE49-F238E27FC236}">
                <a16:creationId xmlns:a16="http://schemas.microsoft.com/office/drawing/2014/main" id="{B11E5F5F-40D1-B88F-CFF3-906712273726}"/>
              </a:ext>
            </a:extLst>
          </p:cNvPr>
          <p:cNvGrpSpPr/>
          <p:nvPr/>
        </p:nvGrpSpPr>
        <p:grpSpPr>
          <a:xfrm>
            <a:off x="3623218" y="4512406"/>
            <a:ext cx="1158685" cy="740407"/>
            <a:chOff x="5434827" y="6768608"/>
            <a:chExt cx="1738027" cy="1110611"/>
          </a:xfrm>
        </p:grpSpPr>
        <p:sp>
          <p:nvSpPr>
            <p:cNvPr id="49" name="Freeform 35">
              <a:extLst>
                <a:ext uri="{FF2B5EF4-FFF2-40B4-BE49-F238E27FC236}">
                  <a16:creationId xmlns:a16="http://schemas.microsoft.com/office/drawing/2014/main" id="{BCFD47DB-298B-A182-1BC2-B98F24A48EDF}"/>
                </a:ext>
              </a:extLst>
            </p:cNvPr>
            <p:cNvSpPr>
              <a:spLocks noMove="1" noResize="1"/>
            </p:cNvSpPr>
            <p:nvPr/>
          </p:nvSpPr>
          <p:spPr>
            <a:xfrm>
              <a:off x="5444355" y="6778136"/>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50" name="Freeform 36">
              <a:extLst>
                <a:ext uri="{FF2B5EF4-FFF2-40B4-BE49-F238E27FC236}">
                  <a16:creationId xmlns:a16="http://schemas.microsoft.com/office/drawing/2014/main" id="{03232AB6-F6DC-C403-EB76-FBD973B98773}"/>
                </a:ext>
              </a:extLst>
            </p:cNvPr>
            <p:cNvSpPr>
              <a:spLocks noMove="1" noResize="1"/>
            </p:cNvSpPr>
            <p:nvPr/>
          </p:nvSpPr>
          <p:spPr>
            <a:xfrm>
              <a:off x="5434827" y="6768608"/>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51" name="Group 37">
            <a:extLst>
              <a:ext uri="{FF2B5EF4-FFF2-40B4-BE49-F238E27FC236}">
                <a16:creationId xmlns:a16="http://schemas.microsoft.com/office/drawing/2014/main" id="{73607BBA-4656-998A-8F7C-1A91B7FC417D}"/>
              </a:ext>
            </a:extLst>
          </p:cNvPr>
          <p:cNvGrpSpPr/>
          <p:nvPr/>
        </p:nvGrpSpPr>
        <p:grpSpPr>
          <a:xfrm>
            <a:off x="3750552" y="4633375"/>
            <a:ext cx="1158685" cy="740407"/>
            <a:chOff x="5625827" y="6950061"/>
            <a:chExt cx="1738027" cy="1110611"/>
          </a:xfrm>
        </p:grpSpPr>
        <p:sp>
          <p:nvSpPr>
            <p:cNvPr id="52" name="Freeform 38">
              <a:extLst>
                <a:ext uri="{FF2B5EF4-FFF2-40B4-BE49-F238E27FC236}">
                  <a16:creationId xmlns:a16="http://schemas.microsoft.com/office/drawing/2014/main" id="{040A1FC6-6074-71B5-A0D2-25F3AC269699}"/>
                </a:ext>
              </a:extLst>
            </p:cNvPr>
            <p:cNvSpPr>
              <a:spLocks noMove="1" noResize="1"/>
            </p:cNvSpPr>
            <p:nvPr/>
          </p:nvSpPr>
          <p:spPr>
            <a:xfrm>
              <a:off x="5635355" y="6959580"/>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solidFill>
              <a:srgbClr val="FFFFFF">
                <a:alpha val="89804"/>
              </a:srgbClr>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53" name="Freeform 39">
              <a:extLst>
                <a:ext uri="{FF2B5EF4-FFF2-40B4-BE49-F238E27FC236}">
                  <a16:creationId xmlns:a16="http://schemas.microsoft.com/office/drawing/2014/main" id="{92F97FDD-B3E0-255A-5DC7-54ED3AF4E779}"/>
                </a:ext>
              </a:extLst>
            </p:cNvPr>
            <p:cNvSpPr>
              <a:spLocks noMove="1" noResize="1"/>
            </p:cNvSpPr>
            <p:nvPr/>
          </p:nvSpPr>
          <p:spPr>
            <a:xfrm>
              <a:off x="5625827" y="6950061"/>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solidFill>
              <a:srgbClr val="5E132A"/>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54" name="Group 40">
            <a:extLst>
              <a:ext uri="{FF2B5EF4-FFF2-40B4-BE49-F238E27FC236}">
                <a16:creationId xmlns:a16="http://schemas.microsoft.com/office/drawing/2014/main" id="{A8474010-2005-A7C3-D582-E13015F0547B}"/>
              </a:ext>
            </a:extLst>
          </p:cNvPr>
          <p:cNvGrpSpPr/>
          <p:nvPr/>
        </p:nvGrpSpPr>
        <p:grpSpPr>
          <a:xfrm>
            <a:off x="5724205" y="3451409"/>
            <a:ext cx="1158685" cy="740407"/>
            <a:chOff x="8586307" y="5177113"/>
            <a:chExt cx="1738027" cy="1110611"/>
          </a:xfrm>
        </p:grpSpPr>
        <p:sp>
          <p:nvSpPr>
            <p:cNvPr id="55" name="Freeform 41">
              <a:extLst>
                <a:ext uri="{FF2B5EF4-FFF2-40B4-BE49-F238E27FC236}">
                  <a16:creationId xmlns:a16="http://schemas.microsoft.com/office/drawing/2014/main" id="{8E9518A8-831A-8526-865E-B37FF87DF9FB}"/>
                </a:ext>
              </a:extLst>
            </p:cNvPr>
            <p:cNvSpPr>
              <a:spLocks noMove="1" noResize="1"/>
            </p:cNvSpPr>
            <p:nvPr/>
          </p:nvSpPr>
          <p:spPr>
            <a:xfrm>
              <a:off x="8595835" y="5186641"/>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56" name="Freeform 42">
              <a:extLst>
                <a:ext uri="{FF2B5EF4-FFF2-40B4-BE49-F238E27FC236}">
                  <a16:creationId xmlns:a16="http://schemas.microsoft.com/office/drawing/2014/main" id="{D4ED1AEF-958B-0ADC-905B-864811941659}"/>
                </a:ext>
              </a:extLst>
            </p:cNvPr>
            <p:cNvSpPr>
              <a:spLocks noMove="1" noResize="1"/>
            </p:cNvSpPr>
            <p:nvPr/>
          </p:nvSpPr>
          <p:spPr>
            <a:xfrm>
              <a:off x="8586307" y="5177113"/>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57" name="Group 43">
            <a:extLst>
              <a:ext uri="{FF2B5EF4-FFF2-40B4-BE49-F238E27FC236}">
                <a16:creationId xmlns:a16="http://schemas.microsoft.com/office/drawing/2014/main" id="{1FBA9837-9037-40D5-20B8-6C902CBD6C1B}"/>
              </a:ext>
            </a:extLst>
          </p:cNvPr>
          <p:cNvGrpSpPr/>
          <p:nvPr/>
        </p:nvGrpSpPr>
        <p:grpSpPr>
          <a:xfrm>
            <a:off x="5851538" y="3572372"/>
            <a:ext cx="1158685" cy="740407"/>
            <a:chOff x="8777307" y="5358557"/>
            <a:chExt cx="1738027" cy="1110611"/>
          </a:xfrm>
        </p:grpSpPr>
        <p:sp>
          <p:nvSpPr>
            <p:cNvPr id="58" name="Freeform 44">
              <a:extLst>
                <a:ext uri="{FF2B5EF4-FFF2-40B4-BE49-F238E27FC236}">
                  <a16:creationId xmlns:a16="http://schemas.microsoft.com/office/drawing/2014/main" id="{2E0D5B49-44EB-C0EC-4D46-B55995D728C4}"/>
                </a:ext>
              </a:extLst>
            </p:cNvPr>
            <p:cNvSpPr>
              <a:spLocks noMove="1" noResize="1"/>
            </p:cNvSpPr>
            <p:nvPr/>
          </p:nvSpPr>
          <p:spPr>
            <a:xfrm>
              <a:off x="8786835" y="5368085"/>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solidFill>
              <a:srgbClr val="FFFFFF">
                <a:alpha val="89804"/>
              </a:srgbClr>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59" name="Freeform 45">
              <a:extLst>
                <a:ext uri="{FF2B5EF4-FFF2-40B4-BE49-F238E27FC236}">
                  <a16:creationId xmlns:a16="http://schemas.microsoft.com/office/drawing/2014/main" id="{EE23A8A9-0E75-229C-37B0-0A93DF4FC5E7}"/>
                </a:ext>
              </a:extLst>
            </p:cNvPr>
            <p:cNvSpPr>
              <a:spLocks noMove="1" noResize="1"/>
            </p:cNvSpPr>
            <p:nvPr/>
          </p:nvSpPr>
          <p:spPr>
            <a:xfrm>
              <a:off x="8777307" y="5358557"/>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solidFill>
              <a:srgbClr val="5E132A"/>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60" name="Group 46">
            <a:extLst>
              <a:ext uri="{FF2B5EF4-FFF2-40B4-BE49-F238E27FC236}">
                <a16:creationId xmlns:a16="http://schemas.microsoft.com/office/drawing/2014/main" id="{73D95DB0-4BFA-46D3-E84F-AB30233607A2}"/>
              </a:ext>
            </a:extLst>
          </p:cNvPr>
          <p:cNvGrpSpPr/>
          <p:nvPr/>
        </p:nvGrpSpPr>
        <p:grpSpPr>
          <a:xfrm>
            <a:off x="5023878" y="4512406"/>
            <a:ext cx="1158685" cy="740407"/>
            <a:chOff x="7535817" y="6768608"/>
            <a:chExt cx="1738027" cy="1110611"/>
          </a:xfrm>
        </p:grpSpPr>
        <p:sp>
          <p:nvSpPr>
            <p:cNvPr id="61" name="Freeform 47">
              <a:extLst>
                <a:ext uri="{FF2B5EF4-FFF2-40B4-BE49-F238E27FC236}">
                  <a16:creationId xmlns:a16="http://schemas.microsoft.com/office/drawing/2014/main" id="{816D8E2E-5F09-5C5C-0E8F-70D46160F787}"/>
                </a:ext>
              </a:extLst>
            </p:cNvPr>
            <p:cNvSpPr>
              <a:spLocks noMove="1" noResize="1"/>
            </p:cNvSpPr>
            <p:nvPr/>
          </p:nvSpPr>
          <p:spPr>
            <a:xfrm>
              <a:off x="7545345" y="6778136"/>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62" name="Freeform 48">
              <a:extLst>
                <a:ext uri="{FF2B5EF4-FFF2-40B4-BE49-F238E27FC236}">
                  <a16:creationId xmlns:a16="http://schemas.microsoft.com/office/drawing/2014/main" id="{A20C3AC3-1A94-54CE-FD17-A586695C0545}"/>
                </a:ext>
              </a:extLst>
            </p:cNvPr>
            <p:cNvSpPr>
              <a:spLocks noMove="1" noResize="1"/>
            </p:cNvSpPr>
            <p:nvPr/>
          </p:nvSpPr>
          <p:spPr>
            <a:xfrm>
              <a:off x="7535817" y="6768608"/>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63" name="Group 49">
            <a:extLst>
              <a:ext uri="{FF2B5EF4-FFF2-40B4-BE49-F238E27FC236}">
                <a16:creationId xmlns:a16="http://schemas.microsoft.com/office/drawing/2014/main" id="{F4D01D5B-8BE2-93B2-B031-840FDA8A977D}"/>
              </a:ext>
            </a:extLst>
          </p:cNvPr>
          <p:cNvGrpSpPr/>
          <p:nvPr/>
        </p:nvGrpSpPr>
        <p:grpSpPr>
          <a:xfrm>
            <a:off x="5151212" y="4633375"/>
            <a:ext cx="1158685" cy="740407"/>
            <a:chOff x="7726817" y="6950061"/>
            <a:chExt cx="1738027" cy="1110611"/>
          </a:xfrm>
        </p:grpSpPr>
        <p:sp>
          <p:nvSpPr>
            <p:cNvPr id="64" name="Freeform 50">
              <a:extLst>
                <a:ext uri="{FF2B5EF4-FFF2-40B4-BE49-F238E27FC236}">
                  <a16:creationId xmlns:a16="http://schemas.microsoft.com/office/drawing/2014/main" id="{A1A69AFF-6E88-1C6F-337B-E00E6ABB8EA1}"/>
                </a:ext>
              </a:extLst>
            </p:cNvPr>
            <p:cNvSpPr>
              <a:spLocks noMove="1" noResize="1"/>
            </p:cNvSpPr>
            <p:nvPr/>
          </p:nvSpPr>
          <p:spPr>
            <a:xfrm>
              <a:off x="7736345" y="6959580"/>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solidFill>
              <a:srgbClr val="FFFFFF">
                <a:alpha val="89804"/>
              </a:srgbClr>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65" name="Freeform 51">
              <a:extLst>
                <a:ext uri="{FF2B5EF4-FFF2-40B4-BE49-F238E27FC236}">
                  <a16:creationId xmlns:a16="http://schemas.microsoft.com/office/drawing/2014/main" id="{64FB4B2C-C306-398E-6729-DA91E18624A7}"/>
                </a:ext>
              </a:extLst>
            </p:cNvPr>
            <p:cNvSpPr>
              <a:spLocks noMove="1" noResize="1"/>
            </p:cNvSpPr>
            <p:nvPr/>
          </p:nvSpPr>
          <p:spPr>
            <a:xfrm>
              <a:off x="7726817" y="6950061"/>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solidFill>
              <a:srgbClr val="5E132A"/>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66" name="Group 52">
            <a:extLst>
              <a:ext uri="{FF2B5EF4-FFF2-40B4-BE49-F238E27FC236}">
                <a16:creationId xmlns:a16="http://schemas.microsoft.com/office/drawing/2014/main" id="{7B06C2CA-CCD2-F068-4C79-FD50009CFFBD}"/>
              </a:ext>
            </a:extLst>
          </p:cNvPr>
          <p:cNvGrpSpPr/>
          <p:nvPr/>
        </p:nvGrpSpPr>
        <p:grpSpPr>
          <a:xfrm>
            <a:off x="6424538" y="4512406"/>
            <a:ext cx="1158685" cy="740407"/>
            <a:chOff x="9636806" y="6768608"/>
            <a:chExt cx="1738027" cy="1110611"/>
          </a:xfrm>
        </p:grpSpPr>
        <p:sp>
          <p:nvSpPr>
            <p:cNvPr id="67" name="Freeform 53">
              <a:extLst>
                <a:ext uri="{FF2B5EF4-FFF2-40B4-BE49-F238E27FC236}">
                  <a16:creationId xmlns:a16="http://schemas.microsoft.com/office/drawing/2014/main" id="{FD5B5F44-3D83-2D3C-E645-E9057CE0359F}"/>
                </a:ext>
              </a:extLst>
            </p:cNvPr>
            <p:cNvSpPr>
              <a:spLocks noMove="1" noResize="1"/>
            </p:cNvSpPr>
            <p:nvPr/>
          </p:nvSpPr>
          <p:spPr>
            <a:xfrm>
              <a:off x="9646325" y="6778136"/>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68" name="Freeform 54">
              <a:extLst>
                <a:ext uri="{FF2B5EF4-FFF2-40B4-BE49-F238E27FC236}">
                  <a16:creationId xmlns:a16="http://schemas.microsoft.com/office/drawing/2014/main" id="{C39D6033-6350-A90E-EDB4-D2231E587BAB}"/>
                </a:ext>
              </a:extLst>
            </p:cNvPr>
            <p:cNvSpPr>
              <a:spLocks noMove="1" noResize="1"/>
            </p:cNvSpPr>
            <p:nvPr/>
          </p:nvSpPr>
          <p:spPr>
            <a:xfrm>
              <a:off x="9636806" y="6768608"/>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69" name="Group 55">
            <a:extLst>
              <a:ext uri="{FF2B5EF4-FFF2-40B4-BE49-F238E27FC236}">
                <a16:creationId xmlns:a16="http://schemas.microsoft.com/office/drawing/2014/main" id="{6D5A7BB2-338A-FE2D-909D-CA071BDDFE34}"/>
              </a:ext>
            </a:extLst>
          </p:cNvPr>
          <p:cNvGrpSpPr/>
          <p:nvPr/>
        </p:nvGrpSpPr>
        <p:grpSpPr>
          <a:xfrm>
            <a:off x="6551871" y="4633375"/>
            <a:ext cx="1158685" cy="740407"/>
            <a:chOff x="9827806" y="6950061"/>
            <a:chExt cx="1738027" cy="1110611"/>
          </a:xfrm>
        </p:grpSpPr>
        <p:sp>
          <p:nvSpPr>
            <p:cNvPr id="70" name="Freeform 56">
              <a:extLst>
                <a:ext uri="{FF2B5EF4-FFF2-40B4-BE49-F238E27FC236}">
                  <a16:creationId xmlns:a16="http://schemas.microsoft.com/office/drawing/2014/main" id="{C8A46B6C-DBA1-7218-5766-885EB95BBE40}"/>
                </a:ext>
              </a:extLst>
            </p:cNvPr>
            <p:cNvSpPr>
              <a:spLocks noMove="1" noResize="1"/>
            </p:cNvSpPr>
            <p:nvPr/>
          </p:nvSpPr>
          <p:spPr>
            <a:xfrm>
              <a:off x="9837325" y="6959580"/>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solidFill>
              <a:srgbClr val="FFFFFF">
                <a:alpha val="89804"/>
              </a:srgbClr>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71" name="Freeform 57">
              <a:extLst>
                <a:ext uri="{FF2B5EF4-FFF2-40B4-BE49-F238E27FC236}">
                  <a16:creationId xmlns:a16="http://schemas.microsoft.com/office/drawing/2014/main" id="{C0639BF7-D0C9-CA78-3062-56645C83F575}"/>
                </a:ext>
              </a:extLst>
            </p:cNvPr>
            <p:cNvSpPr>
              <a:spLocks noMove="1" noResize="1"/>
            </p:cNvSpPr>
            <p:nvPr/>
          </p:nvSpPr>
          <p:spPr>
            <a:xfrm>
              <a:off x="9827806" y="6950061"/>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solidFill>
              <a:srgbClr val="5E132A"/>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sp>
        <p:nvSpPr>
          <p:cNvPr id="78" name="TextBox 64">
            <a:extLst>
              <a:ext uri="{FF2B5EF4-FFF2-40B4-BE49-F238E27FC236}">
                <a16:creationId xmlns:a16="http://schemas.microsoft.com/office/drawing/2014/main" id="{BC792C91-452A-02EB-DAA1-84E01B849FA1}"/>
              </a:ext>
            </a:extLst>
          </p:cNvPr>
          <p:cNvSpPr txBox="1"/>
          <p:nvPr/>
        </p:nvSpPr>
        <p:spPr>
          <a:xfrm>
            <a:off x="3251819" y="2475156"/>
            <a:ext cx="3609844" cy="499111"/>
          </a:xfrm>
          <a:prstGeom prst="rect">
            <a:avLst/>
          </a:prstGeom>
          <a:noFill/>
          <a:ln cap="flat">
            <a:noFill/>
          </a:ln>
        </p:spPr>
        <p:txBody>
          <a:bodyPr vert="horz" wrap="square" lIns="0" tIns="0" rIns="0" bIns="0" anchor="t" anchorCtr="1" compatLnSpc="1">
            <a:spAutoFit/>
          </a:bodyPr>
          <a:lstStyle/>
          <a:p>
            <a:pPr algn="ctr">
              <a:lnSpc>
                <a:spcPct val="130120"/>
              </a:lnSpc>
              <a:defRPr sz="1800" b="0" i="0" u="none" strike="noStrike" kern="0" cap="none" spc="0" baseline="0">
                <a:solidFill>
                  <a:srgbClr val="000000"/>
                </a:solidFill>
                <a:uFillTx/>
              </a:defRPr>
            </a:pPr>
            <a:r>
              <a:rPr lang="en-US" sz="1300" b="1" i="1" spc="-99" dirty="0">
                <a:solidFill>
                  <a:srgbClr val="000000"/>
                </a:solidFill>
                <a:latin typeface="Public Sans"/>
              </a:rPr>
              <a:t>Board of </a:t>
            </a:r>
          </a:p>
          <a:p>
            <a:pPr algn="ctr">
              <a:lnSpc>
                <a:spcPct val="130120"/>
              </a:lnSpc>
              <a:defRPr sz="1800" b="0" i="0" u="none" strike="noStrike" kern="0" cap="none" spc="0" baseline="0">
                <a:solidFill>
                  <a:srgbClr val="000000"/>
                </a:solidFill>
                <a:uFillTx/>
              </a:defRPr>
            </a:pPr>
            <a:r>
              <a:rPr lang="en-US" sz="1300" b="1" i="1" spc="-99" dirty="0">
                <a:solidFill>
                  <a:srgbClr val="000000"/>
                </a:solidFill>
                <a:latin typeface="Public Sans"/>
              </a:rPr>
              <a:t>Elections</a:t>
            </a:r>
          </a:p>
        </p:txBody>
      </p:sp>
      <p:sp>
        <p:nvSpPr>
          <p:cNvPr id="79" name="AutoShape 65">
            <a:extLst>
              <a:ext uri="{FF2B5EF4-FFF2-40B4-BE49-F238E27FC236}">
                <a16:creationId xmlns:a16="http://schemas.microsoft.com/office/drawing/2014/main" id="{8FFB59A0-1BF4-97A0-7598-35E20664A8E1}"/>
              </a:ext>
            </a:extLst>
          </p:cNvPr>
          <p:cNvSpPr>
            <a:spLocks noMove="1" noResize="1"/>
          </p:cNvSpPr>
          <p:nvPr/>
        </p:nvSpPr>
        <p:spPr>
          <a:xfrm flipV="1">
            <a:off x="5030230" y="3245437"/>
            <a:ext cx="0" cy="108594"/>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38103" cap="flat">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80" name="AutoShape 66">
            <a:extLst>
              <a:ext uri="{FF2B5EF4-FFF2-40B4-BE49-F238E27FC236}">
                <a16:creationId xmlns:a16="http://schemas.microsoft.com/office/drawing/2014/main" id="{89AE40E6-A6FC-2A9A-C8C9-7D73FD28314B}"/>
              </a:ext>
            </a:extLst>
          </p:cNvPr>
          <p:cNvSpPr>
            <a:spLocks noMove="1" noResize="1"/>
          </p:cNvSpPr>
          <p:nvPr/>
        </p:nvSpPr>
        <p:spPr>
          <a:xfrm>
            <a:off x="3495885" y="3354025"/>
            <a:ext cx="2940003"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38103" cap="flat">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81" name="AutoShape 67">
            <a:extLst>
              <a:ext uri="{FF2B5EF4-FFF2-40B4-BE49-F238E27FC236}">
                <a16:creationId xmlns:a16="http://schemas.microsoft.com/office/drawing/2014/main" id="{8E77D097-E0DC-79E4-203B-7F7D79FA0911}"/>
              </a:ext>
            </a:extLst>
          </p:cNvPr>
          <p:cNvSpPr>
            <a:spLocks noMove="1" noResize="1"/>
          </p:cNvSpPr>
          <p:nvPr/>
        </p:nvSpPr>
        <p:spPr>
          <a:xfrm flipV="1">
            <a:off x="3495885" y="3341327"/>
            <a:ext cx="0" cy="108594"/>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38103" cap="flat">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82" name="AutoShape 68">
            <a:extLst>
              <a:ext uri="{FF2B5EF4-FFF2-40B4-BE49-F238E27FC236}">
                <a16:creationId xmlns:a16="http://schemas.microsoft.com/office/drawing/2014/main" id="{6A7D2126-0679-8BA3-F890-40714B7B8CF6}"/>
              </a:ext>
            </a:extLst>
          </p:cNvPr>
          <p:cNvSpPr>
            <a:spLocks noMove="1" noResize="1"/>
          </p:cNvSpPr>
          <p:nvPr/>
        </p:nvSpPr>
        <p:spPr>
          <a:xfrm flipV="1">
            <a:off x="6448592" y="3338907"/>
            <a:ext cx="0" cy="108594"/>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38103" cap="flat">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83" name="AutoShape 69">
            <a:extLst>
              <a:ext uri="{FF2B5EF4-FFF2-40B4-BE49-F238E27FC236}">
                <a16:creationId xmlns:a16="http://schemas.microsoft.com/office/drawing/2014/main" id="{3000F1DF-19D3-255F-A088-589E0E622527}"/>
              </a:ext>
            </a:extLst>
          </p:cNvPr>
          <p:cNvSpPr>
            <a:spLocks noMove="1" noResize="1"/>
          </p:cNvSpPr>
          <p:nvPr/>
        </p:nvSpPr>
        <p:spPr>
          <a:xfrm flipH="1" flipV="1">
            <a:off x="3616872" y="4312353"/>
            <a:ext cx="0" cy="94481"/>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38103" cap="flat">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84" name="AutoShape 70">
            <a:extLst>
              <a:ext uri="{FF2B5EF4-FFF2-40B4-BE49-F238E27FC236}">
                <a16:creationId xmlns:a16="http://schemas.microsoft.com/office/drawing/2014/main" id="{51FA5532-FC6F-5C0A-6C5D-EC6B4880C198}"/>
              </a:ext>
            </a:extLst>
          </p:cNvPr>
          <p:cNvSpPr>
            <a:spLocks noMove="1" noResize="1"/>
          </p:cNvSpPr>
          <p:nvPr/>
        </p:nvSpPr>
        <p:spPr>
          <a:xfrm flipV="1">
            <a:off x="2801910" y="4393704"/>
            <a:ext cx="0" cy="118701"/>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38103" cap="flat">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85" name="AutoShape 71">
            <a:extLst>
              <a:ext uri="{FF2B5EF4-FFF2-40B4-BE49-F238E27FC236}">
                <a16:creationId xmlns:a16="http://schemas.microsoft.com/office/drawing/2014/main" id="{235D9425-80F3-F08B-0A53-DD7A8BFA8E3A}"/>
              </a:ext>
            </a:extLst>
          </p:cNvPr>
          <p:cNvSpPr>
            <a:spLocks noMove="1" noResize="1"/>
          </p:cNvSpPr>
          <p:nvPr/>
        </p:nvSpPr>
        <p:spPr>
          <a:xfrm>
            <a:off x="2795558" y="4406408"/>
            <a:ext cx="1534339" cy="427"/>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38103" cap="flat">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86" name="AutoShape 72">
            <a:extLst>
              <a:ext uri="{FF2B5EF4-FFF2-40B4-BE49-F238E27FC236}">
                <a16:creationId xmlns:a16="http://schemas.microsoft.com/office/drawing/2014/main" id="{B0AF7736-2E19-E116-DD23-54DF595F1A04}"/>
              </a:ext>
            </a:extLst>
          </p:cNvPr>
          <p:cNvSpPr>
            <a:spLocks noMove="1" noResize="1"/>
          </p:cNvSpPr>
          <p:nvPr/>
        </p:nvSpPr>
        <p:spPr>
          <a:xfrm flipH="1" flipV="1">
            <a:off x="3616872" y="4312353"/>
            <a:ext cx="0" cy="94481"/>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38103" cap="flat">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87" name="AutoShape 73">
            <a:extLst>
              <a:ext uri="{FF2B5EF4-FFF2-40B4-BE49-F238E27FC236}">
                <a16:creationId xmlns:a16="http://schemas.microsoft.com/office/drawing/2014/main" id="{5FC5B155-2C9B-CEDC-8C43-BD4192F92F9F}"/>
              </a:ext>
            </a:extLst>
          </p:cNvPr>
          <p:cNvSpPr>
            <a:spLocks noMove="1" noResize="1"/>
          </p:cNvSpPr>
          <p:nvPr/>
        </p:nvSpPr>
        <p:spPr>
          <a:xfrm flipV="1">
            <a:off x="4342601" y="4393704"/>
            <a:ext cx="0" cy="118701"/>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38103" cap="flat">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88" name="AutoShape 74">
            <a:extLst>
              <a:ext uri="{FF2B5EF4-FFF2-40B4-BE49-F238E27FC236}">
                <a16:creationId xmlns:a16="http://schemas.microsoft.com/office/drawing/2014/main" id="{CBF28BE9-82C6-1C0E-8B4C-D9555CEE4290}"/>
              </a:ext>
            </a:extLst>
          </p:cNvPr>
          <p:cNvSpPr>
            <a:spLocks noMove="1" noResize="1"/>
          </p:cNvSpPr>
          <p:nvPr/>
        </p:nvSpPr>
        <p:spPr>
          <a:xfrm flipV="1">
            <a:off x="5622273" y="4394137"/>
            <a:ext cx="0" cy="118701"/>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38103" cap="flat">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89" name="AutoShape 75">
            <a:extLst>
              <a:ext uri="{FF2B5EF4-FFF2-40B4-BE49-F238E27FC236}">
                <a16:creationId xmlns:a16="http://schemas.microsoft.com/office/drawing/2014/main" id="{6843E3FA-50DF-84E8-CFD8-D1579305E764}"/>
              </a:ext>
            </a:extLst>
          </p:cNvPr>
          <p:cNvSpPr>
            <a:spLocks noMove="1" noResize="1"/>
          </p:cNvSpPr>
          <p:nvPr/>
        </p:nvSpPr>
        <p:spPr>
          <a:xfrm>
            <a:off x="5615921" y="4406835"/>
            <a:ext cx="1534339" cy="427"/>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38103" cap="flat">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90" name="AutoShape 76">
            <a:extLst>
              <a:ext uri="{FF2B5EF4-FFF2-40B4-BE49-F238E27FC236}">
                <a16:creationId xmlns:a16="http://schemas.microsoft.com/office/drawing/2014/main" id="{EEC986E7-3646-F834-0CEB-BB25F938172C}"/>
              </a:ext>
            </a:extLst>
          </p:cNvPr>
          <p:cNvSpPr>
            <a:spLocks noMove="1" noResize="1"/>
          </p:cNvSpPr>
          <p:nvPr/>
        </p:nvSpPr>
        <p:spPr>
          <a:xfrm flipH="1" flipV="1">
            <a:off x="6437235" y="4312780"/>
            <a:ext cx="0" cy="94481"/>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38103" cap="flat">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91" name="AutoShape 77">
            <a:extLst>
              <a:ext uri="{FF2B5EF4-FFF2-40B4-BE49-F238E27FC236}">
                <a16:creationId xmlns:a16="http://schemas.microsoft.com/office/drawing/2014/main" id="{5173D7DD-DF3F-DD9F-02EB-D8E55E69C7AF}"/>
              </a:ext>
            </a:extLst>
          </p:cNvPr>
          <p:cNvSpPr>
            <a:spLocks noMove="1" noResize="1"/>
          </p:cNvSpPr>
          <p:nvPr/>
        </p:nvSpPr>
        <p:spPr>
          <a:xfrm flipV="1">
            <a:off x="7162964" y="4394137"/>
            <a:ext cx="0" cy="118701"/>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38103" cap="flat">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3" name="TextBox 63">
            <a:extLst>
              <a:ext uri="{FF2B5EF4-FFF2-40B4-BE49-F238E27FC236}">
                <a16:creationId xmlns:a16="http://schemas.microsoft.com/office/drawing/2014/main" id="{0532D01D-036E-F206-DE63-3395AEA19FB4}"/>
              </a:ext>
            </a:extLst>
          </p:cNvPr>
          <p:cNvSpPr txBox="1"/>
          <p:nvPr/>
        </p:nvSpPr>
        <p:spPr>
          <a:xfrm>
            <a:off x="3000798" y="3578172"/>
            <a:ext cx="1325464" cy="600164"/>
          </a:xfrm>
          <a:prstGeom prst="rect">
            <a:avLst/>
          </a:prstGeom>
        </p:spPr>
        <p:txBody>
          <a:bodyPr wrap="square" lIns="0" tIns="0" rIns="0" bIns="0" rtlCol="0" anchor="t">
            <a:spAutoFit/>
          </a:bodyPr>
          <a:lstStyle/>
          <a:p>
            <a:pPr algn="ctr"/>
            <a:r>
              <a:rPr lang="en-US" sz="1300" b="1" i="1" spc="-99" dirty="0">
                <a:solidFill>
                  <a:srgbClr val="000000"/>
                </a:solidFill>
                <a:latin typeface="Public Sans"/>
              </a:rPr>
              <a:t>Cynthia </a:t>
            </a:r>
          </a:p>
          <a:p>
            <a:pPr algn="ctr"/>
            <a:r>
              <a:rPr lang="en-US" sz="1300" b="1" i="1" spc="-99" dirty="0">
                <a:solidFill>
                  <a:srgbClr val="000000"/>
                </a:solidFill>
                <a:latin typeface="Public Sans"/>
              </a:rPr>
              <a:t>Willingham</a:t>
            </a:r>
            <a:endParaRPr lang="en-US" sz="1300" b="1" i="1" dirty="0">
              <a:latin typeface="Public Sans"/>
              <a:cs typeface="Calibri"/>
            </a:endParaRPr>
          </a:p>
          <a:p>
            <a:pPr algn="ctr"/>
            <a:r>
              <a:rPr lang="en-US" sz="1300" b="1" i="1" spc="-99" dirty="0">
                <a:latin typeface="Public Sans"/>
                <a:ea typeface="Open Sans"/>
                <a:cs typeface="Open Sans"/>
              </a:rPr>
              <a:t>Elections Supervisor</a:t>
            </a:r>
            <a:endParaRPr lang="en-US" sz="1300" b="1" i="1" spc="-99" dirty="0">
              <a:latin typeface="Open Sans"/>
              <a:ea typeface="Open Sans"/>
              <a:cs typeface="Open Sans"/>
            </a:endParaRPr>
          </a:p>
        </p:txBody>
      </p:sp>
      <p:sp>
        <p:nvSpPr>
          <p:cNvPr id="5" name="TextBox 63">
            <a:extLst>
              <a:ext uri="{FF2B5EF4-FFF2-40B4-BE49-F238E27FC236}">
                <a16:creationId xmlns:a16="http://schemas.microsoft.com/office/drawing/2014/main" id="{0F63DA10-3C3C-9A66-8BC6-4B31A915DBCD}"/>
              </a:ext>
            </a:extLst>
          </p:cNvPr>
          <p:cNvSpPr txBox="1"/>
          <p:nvPr/>
        </p:nvSpPr>
        <p:spPr>
          <a:xfrm>
            <a:off x="5672399" y="3555114"/>
            <a:ext cx="1574887" cy="800219"/>
          </a:xfrm>
          <a:prstGeom prst="rect">
            <a:avLst/>
          </a:prstGeom>
        </p:spPr>
        <p:txBody>
          <a:bodyPr wrap="square" lIns="0" tIns="0" rIns="0" bIns="0" rtlCol="0" anchor="t">
            <a:spAutoFit/>
          </a:bodyPr>
          <a:lstStyle/>
          <a:p>
            <a:pPr algn="ctr"/>
            <a:r>
              <a:rPr lang="en-US" sz="1300" b="1" i="1" spc="-99" dirty="0">
                <a:solidFill>
                  <a:srgbClr val="000000"/>
                </a:solidFill>
                <a:latin typeface="Public Sans"/>
              </a:rPr>
              <a:t>Valerie</a:t>
            </a:r>
          </a:p>
          <a:p>
            <a:pPr algn="ctr"/>
            <a:r>
              <a:rPr lang="en-US" sz="1300" b="1" i="1" spc="-99" dirty="0">
                <a:solidFill>
                  <a:srgbClr val="000000"/>
                </a:solidFill>
                <a:latin typeface="Public Sans"/>
              </a:rPr>
              <a:t>Lindsey</a:t>
            </a:r>
          </a:p>
          <a:p>
            <a:pPr algn="ctr"/>
            <a:r>
              <a:rPr lang="en-US" sz="1300" b="1" i="1" spc="-99" dirty="0">
                <a:solidFill>
                  <a:srgbClr val="000000"/>
                </a:solidFill>
                <a:latin typeface="Public Sans"/>
                <a:cs typeface="Calibri"/>
              </a:rPr>
              <a:t>Asst. </a:t>
            </a:r>
            <a:r>
              <a:rPr lang="en-US" sz="1300" b="1" i="1" spc="-99" dirty="0">
                <a:latin typeface="Public Sans"/>
                <a:ea typeface="Open Sans"/>
                <a:cs typeface="Open Sans"/>
              </a:rPr>
              <a:t>Elections </a:t>
            </a:r>
          </a:p>
          <a:p>
            <a:pPr algn="ctr"/>
            <a:r>
              <a:rPr lang="en-US" sz="1300" b="1" i="1" spc="-99" dirty="0">
                <a:latin typeface="Public Sans"/>
                <a:ea typeface="Open Sans"/>
                <a:cs typeface="Open Sans"/>
              </a:rPr>
              <a:t>Supervisor</a:t>
            </a:r>
            <a:endParaRPr lang="en-US" sz="1300" b="1" i="1" spc="-99" dirty="0">
              <a:latin typeface="Open Sans"/>
              <a:ea typeface="Open Sans"/>
              <a:cs typeface="Open Sans"/>
            </a:endParaRPr>
          </a:p>
        </p:txBody>
      </p:sp>
      <p:sp>
        <p:nvSpPr>
          <p:cNvPr id="7" name="TextBox 63">
            <a:extLst>
              <a:ext uri="{FF2B5EF4-FFF2-40B4-BE49-F238E27FC236}">
                <a16:creationId xmlns:a16="http://schemas.microsoft.com/office/drawing/2014/main" id="{7D2883CB-9134-3AD8-110A-C373B7D7B838}"/>
              </a:ext>
            </a:extLst>
          </p:cNvPr>
          <p:cNvSpPr txBox="1"/>
          <p:nvPr/>
        </p:nvSpPr>
        <p:spPr>
          <a:xfrm>
            <a:off x="2267933" y="4615143"/>
            <a:ext cx="1325464" cy="800219"/>
          </a:xfrm>
          <a:prstGeom prst="rect">
            <a:avLst/>
          </a:prstGeom>
        </p:spPr>
        <p:txBody>
          <a:bodyPr wrap="square" lIns="0" tIns="0" rIns="0" bIns="0" rtlCol="0" anchor="t">
            <a:spAutoFit/>
          </a:bodyPr>
          <a:lstStyle/>
          <a:p>
            <a:pPr algn="ctr"/>
            <a:r>
              <a:rPr lang="en-US" sz="1300" b="1" i="1" spc="-99" dirty="0">
                <a:solidFill>
                  <a:srgbClr val="000000"/>
                </a:solidFill>
                <a:latin typeface="Public Sans"/>
              </a:rPr>
              <a:t>Charles</a:t>
            </a:r>
          </a:p>
          <a:p>
            <a:pPr algn="ctr"/>
            <a:r>
              <a:rPr lang="en-US" sz="1300" b="1" i="1" spc="-99" dirty="0">
                <a:solidFill>
                  <a:srgbClr val="000000"/>
                </a:solidFill>
                <a:latin typeface="Public Sans"/>
              </a:rPr>
              <a:t>Treadaway</a:t>
            </a:r>
            <a:endParaRPr lang="en-US" sz="1300" b="1" i="1" dirty="0">
              <a:latin typeface="Public Sans"/>
              <a:cs typeface="Calibri"/>
            </a:endParaRPr>
          </a:p>
          <a:p>
            <a:pPr algn="ctr"/>
            <a:r>
              <a:rPr lang="en-US" sz="1300" b="1" i="1" spc="-99" dirty="0">
                <a:latin typeface="Public Sans"/>
                <a:ea typeface="Open Sans"/>
                <a:cs typeface="Open Sans"/>
              </a:rPr>
              <a:t>Election Systems Coord.</a:t>
            </a:r>
            <a:endParaRPr lang="en-US" sz="1300" b="1" i="1" spc="-99" dirty="0">
              <a:latin typeface="Open Sans"/>
              <a:ea typeface="Open Sans"/>
              <a:cs typeface="Open Sans"/>
            </a:endParaRPr>
          </a:p>
        </p:txBody>
      </p:sp>
      <p:sp>
        <p:nvSpPr>
          <p:cNvPr id="10" name="TextBox 63">
            <a:extLst>
              <a:ext uri="{FF2B5EF4-FFF2-40B4-BE49-F238E27FC236}">
                <a16:creationId xmlns:a16="http://schemas.microsoft.com/office/drawing/2014/main" id="{387F51F1-7AB5-BF54-7252-520867937C5A}"/>
              </a:ext>
            </a:extLst>
          </p:cNvPr>
          <p:cNvSpPr txBox="1"/>
          <p:nvPr/>
        </p:nvSpPr>
        <p:spPr>
          <a:xfrm>
            <a:off x="3629570" y="4633370"/>
            <a:ext cx="1325464" cy="600164"/>
          </a:xfrm>
          <a:prstGeom prst="rect">
            <a:avLst/>
          </a:prstGeom>
        </p:spPr>
        <p:txBody>
          <a:bodyPr wrap="square" lIns="0" tIns="0" rIns="0" bIns="0" rtlCol="0" anchor="t">
            <a:spAutoFit/>
          </a:bodyPr>
          <a:lstStyle/>
          <a:p>
            <a:pPr algn="ctr"/>
            <a:r>
              <a:rPr lang="en-US" sz="1300" b="1" i="1" spc="-99" dirty="0">
                <a:solidFill>
                  <a:srgbClr val="000000"/>
                </a:solidFill>
                <a:latin typeface="Public Sans"/>
              </a:rPr>
              <a:t>Alexius</a:t>
            </a:r>
          </a:p>
          <a:p>
            <a:pPr algn="ctr"/>
            <a:r>
              <a:rPr lang="en-US" sz="1300" b="1" i="1" spc="-99" dirty="0">
                <a:solidFill>
                  <a:srgbClr val="000000"/>
                </a:solidFill>
                <a:latin typeface="Public Sans"/>
              </a:rPr>
              <a:t>Thomas</a:t>
            </a:r>
            <a:endParaRPr lang="en-US" sz="1300" b="1" i="1" dirty="0">
              <a:latin typeface="Public Sans"/>
              <a:cs typeface="Calibri"/>
            </a:endParaRPr>
          </a:p>
          <a:p>
            <a:pPr algn="ctr"/>
            <a:r>
              <a:rPr lang="en-US" sz="1300" b="1" i="1" spc="-99" dirty="0">
                <a:latin typeface="Public Sans"/>
                <a:ea typeface="Open Sans"/>
                <a:cs typeface="Open Sans"/>
              </a:rPr>
              <a:t>Elections Specialist</a:t>
            </a:r>
            <a:endParaRPr lang="en-US" sz="1300" b="1" i="1" spc="-99" dirty="0">
              <a:latin typeface="Open Sans"/>
              <a:ea typeface="Open Sans"/>
              <a:cs typeface="Open Sans"/>
            </a:endParaRPr>
          </a:p>
        </p:txBody>
      </p:sp>
      <p:sp>
        <p:nvSpPr>
          <p:cNvPr id="14" name="TextBox 63">
            <a:extLst>
              <a:ext uri="{FF2B5EF4-FFF2-40B4-BE49-F238E27FC236}">
                <a16:creationId xmlns:a16="http://schemas.microsoft.com/office/drawing/2014/main" id="{857F7747-04FE-904D-89B5-47C02A2469F1}"/>
              </a:ext>
            </a:extLst>
          </p:cNvPr>
          <p:cNvSpPr txBox="1"/>
          <p:nvPr/>
        </p:nvSpPr>
        <p:spPr>
          <a:xfrm>
            <a:off x="5030227" y="4646072"/>
            <a:ext cx="1325464" cy="569387"/>
          </a:xfrm>
          <a:prstGeom prst="rect">
            <a:avLst/>
          </a:prstGeom>
        </p:spPr>
        <p:txBody>
          <a:bodyPr wrap="square" lIns="0" tIns="0" rIns="0" bIns="0" rtlCol="0" anchor="t">
            <a:spAutoFit/>
          </a:bodyPr>
          <a:lstStyle/>
          <a:p>
            <a:pPr algn="ctr"/>
            <a:r>
              <a:rPr lang="en-US" sz="1300" b="1" i="1" spc="-99" dirty="0">
                <a:solidFill>
                  <a:srgbClr val="000000"/>
                </a:solidFill>
                <a:latin typeface="Public Sans"/>
              </a:rPr>
              <a:t>Kameke</a:t>
            </a:r>
          </a:p>
          <a:p>
            <a:pPr algn="ctr"/>
            <a:r>
              <a:rPr lang="en-US" sz="1100" b="1" i="1" spc="-99" dirty="0">
                <a:solidFill>
                  <a:srgbClr val="000000"/>
                </a:solidFill>
                <a:latin typeface="Public Sans"/>
              </a:rPr>
              <a:t>Graham-Wedderburn</a:t>
            </a:r>
            <a:endParaRPr lang="en-US" sz="1100" b="1" i="1" dirty="0">
              <a:latin typeface="Public Sans"/>
              <a:cs typeface="Calibri"/>
            </a:endParaRPr>
          </a:p>
          <a:p>
            <a:pPr algn="ctr"/>
            <a:r>
              <a:rPr lang="en-US" sz="1300" b="1" i="1" spc="-99" dirty="0">
                <a:latin typeface="Public Sans"/>
                <a:ea typeface="Open Sans"/>
                <a:cs typeface="Open Sans"/>
              </a:rPr>
              <a:t>Elections Clerk FT</a:t>
            </a:r>
            <a:endParaRPr lang="en-US" sz="1300" b="1" i="1" spc="-99" dirty="0">
              <a:latin typeface="Open Sans"/>
              <a:ea typeface="Open Sans"/>
              <a:cs typeface="Open Sans"/>
            </a:endParaRPr>
          </a:p>
        </p:txBody>
      </p:sp>
      <p:sp>
        <p:nvSpPr>
          <p:cNvPr id="16" name="TextBox 63">
            <a:extLst>
              <a:ext uri="{FF2B5EF4-FFF2-40B4-BE49-F238E27FC236}">
                <a16:creationId xmlns:a16="http://schemas.microsoft.com/office/drawing/2014/main" id="{6BB08D49-A918-4E48-581B-88A6E5E03E2A}"/>
              </a:ext>
            </a:extLst>
          </p:cNvPr>
          <p:cNvSpPr txBox="1"/>
          <p:nvPr/>
        </p:nvSpPr>
        <p:spPr>
          <a:xfrm>
            <a:off x="6378740" y="4627455"/>
            <a:ext cx="1325464" cy="600164"/>
          </a:xfrm>
          <a:prstGeom prst="rect">
            <a:avLst/>
          </a:prstGeom>
        </p:spPr>
        <p:txBody>
          <a:bodyPr wrap="square" lIns="0" tIns="0" rIns="0" bIns="0" rtlCol="0" anchor="t">
            <a:spAutoFit/>
          </a:bodyPr>
          <a:lstStyle/>
          <a:p>
            <a:pPr algn="ctr"/>
            <a:r>
              <a:rPr lang="en-US" sz="1300" b="1" i="1" spc="-99" dirty="0">
                <a:solidFill>
                  <a:srgbClr val="000000"/>
                </a:solidFill>
                <a:latin typeface="Public Sans"/>
              </a:rPr>
              <a:t>JosephineAnn</a:t>
            </a:r>
          </a:p>
          <a:p>
            <a:pPr algn="ctr"/>
            <a:r>
              <a:rPr lang="en-US" sz="1300" b="1" i="1" spc="-99" dirty="0">
                <a:solidFill>
                  <a:srgbClr val="000000"/>
                </a:solidFill>
                <a:latin typeface="Public Sans"/>
              </a:rPr>
              <a:t>Newton</a:t>
            </a:r>
            <a:endParaRPr lang="en-US" sz="1300" b="1" i="1" dirty="0">
              <a:latin typeface="Public Sans"/>
              <a:cs typeface="Calibri"/>
            </a:endParaRPr>
          </a:p>
          <a:p>
            <a:pPr algn="ctr"/>
            <a:r>
              <a:rPr lang="en-US" sz="1300" b="1" i="1" spc="-99" dirty="0">
                <a:latin typeface="Public Sans"/>
                <a:ea typeface="Open Sans"/>
                <a:cs typeface="Open Sans"/>
              </a:rPr>
              <a:t>Elections Clerk PT</a:t>
            </a:r>
            <a:endParaRPr lang="en-US" sz="1300" b="1" i="1" spc="-99" dirty="0">
              <a:latin typeface="Open Sans"/>
              <a:ea typeface="Open Sans"/>
              <a:cs typeface="Open Sans"/>
            </a:endParaRPr>
          </a:p>
        </p:txBody>
      </p:sp>
    </p:spTree>
    <p:extLst>
      <p:ext uri="{BB962C8B-B14F-4D97-AF65-F5344CB8AC3E}">
        <p14:creationId xmlns:p14="http://schemas.microsoft.com/office/powerpoint/2010/main" val="41197694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99298-B451-78A2-4ADC-31162A62D29B}"/>
            </a:ext>
          </a:extLst>
        </p:cNvPr>
        <p:cNvGrpSpPr/>
        <p:nvPr/>
      </p:nvGrpSpPr>
      <p:grpSpPr>
        <a:xfrm>
          <a:off x="0" y="0"/>
          <a:ext cx="0" cy="0"/>
          <a:chOff x="0" y="0"/>
          <a:chExt cx="0" cy="0"/>
        </a:xfrm>
      </p:grpSpPr>
      <p:sp>
        <p:nvSpPr>
          <p:cNvPr id="9" name="AutoShape 9">
            <a:extLst>
              <a:ext uri="{FF2B5EF4-FFF2-40B4-BE49-F238E27FC236}">
                <a16:creationId xmlns:a16="http://schemas.microsoft.com/office/drawing/2014/main" id="{14BA1231-5287-8149-2C84-8632342B804B}"/>
              </a:ext>
            </a:extLst>
          </p:cNvPr>
          <p:cNvSpPr/>
          <p:nvPr/>
        </p:nvSpPr>
        <p:spPr>
          <a:xfrm rot="-5399999">
            <a:off x="10694023" y="5478673"/>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1" name="Freeform 11">
            <a:extLst>
              <a:ext uri="{FF2B5EF4-FFF2-40B4-BE49-F238E27FC236}">
                <a16:creationId xmlns:a16="http://schemas.microsoft.com/office/drawing/2014/main" id="{50EDC15B-39A4-30E8-862E-48217268B14D}"/>
              </a:ext>
            </a:extLst>
          </p:cNvPr>
          <p:cNvSpPr/>
          <p:nvPr/>
        </p:nvSpPr>
        <p:spPr>
          <a:xfrm flipV="1">
            <a:off x="11294034" y="0"/>
            <a:ext cx="897966" cy="1795932"/>
          </a:xfrm>
          <a:custGeom>
            <a:avLst/>
            <a:gdLst/>
            <a:ahLst/>
            <a:cxnLst/>
            <a:rect l="l" t="t" r="r" b="b"/>
            <a:pathLst>
              <a:path w="1346949" h="2693898">
                <a:moveTo>
                  <a:pt x="0" y="2693898"/>
                </a:moveTo>
                <a:lnTo>
                  <a:pt x="1346949" y="2693898"/>
                </a:lnTo>
                <a:lnTo>
                  <a:pt x="1346949" y="0"/>
                </a:lnTo>
                <a:lnTo>
                  <a:pt x="0" y="0"/>
                </a:lnTo>
                <a:lnTo>
                  <a:pt x="0"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4" name="TextBox 5">
            <a:extLst>
              <a:ext uri="{FF2B5EF4-FFF2-40B4-BE49-F238E27FC236}">
                <a16:creationId xmlns:a16="http://schemas.microsoft.com/office/drawing/2014/main" id="{F59971B7-B740-1CBD-1FEC-C85D80AD77E8}"/>
              </a:ext>
            </a:extLst>
          </p:cNvPr>
          <p:cNvSpPr txBox="1">
            <a:spLocks noMove="1" noResize="1"/>
          </p:cNvSpPr>
          <p:nvPr/>
        </p:nvSpPr>
        <p:spPr>
          <a:xfrm>
            <a:off x="964022" y="898112"/>
            <a:ext cx="7532278" cy="677108"/>
          </a:xfrm>
          <a:prstGeom prst="rect">
            <a:avLst/>
          </a:prstGeom>
          <a:noFill/>
          <a:ln cap="flat">
            <a:noFill/>
          </a:ln>
        </p:spPr>
        <p:txBody>
          <a:bodyPr vert="horz" wrap="square" lIns="0" tIns="0" rIns="0" bIns="0" anchor="t" anchorCtr="0" compatLnSpc="1">
            <a:spAutoFit/>
          </a:bodyPr>
          <a:lstStyle/>
          <a:p>
            <a:pPr defTabSz="609630">
              <a:defRPr sz="1800" b="0" i="0" u="none" strike="noStrike" kern="0" cap="none" spc="0" baseline="0">
                <a:solidFill>
                  <a:srgbClr val="000000"/>
                </a:solidFill>
                <a:uFillTx/>
              </a:defRPr>
            </a:pPr>
            <a:r>
              <a:rPr lang="en-US" sz="4400" spc="100">
                <a:solidFill>
                  <a:srgbClr val="000000"/>
                </a:solidFill>
                <a:latin typeface="Arimo Bold"/>
              </a:rPr>
              <a:t>Proposed Organization Chart</a:t>
            </a:r>
            <a:endParaRPr lang="en-US" sz="4400">
              <a:solidFill>
                <a:srgbClr val="000000"/>
              </a:solidFill>
              <a:latin typeface="Calibri"/>
            </a:endParaRPr>
          </a:p>
        </p:txBody>
      </p:sp>
      <p:sp>
        <p:nvSpPr>
          <p:cNvPr id="15" name="TextBox 8">
            <a:extLst>
              <a:ext uri="{FF2B5EF4-FFF2-40B4-BE49-F238E27FC236}">
                <a16:creationId xmlns:a16="http://schemas.microsoft.com/office/drawing/2014/main" id="{273551D8-B455-2330-23AD-C46958917CE5}"/>
              </a:ext>
            </a:extLst>
          </p:cNvPr>
          <p:cNvSpPr txBox="1">
            <a:spLocks noMove="1" noResize="1"/>
          </p:cNvSpPr>
          <p:nvPr/>
        </p:nvSpPr>
        <p:spPr>
          <a:xfrm>
            <a:off x="8756501" y="3465832"/>
            <a:ext cx="2742572" cy="116288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000000"/>
                </a:solidFill>
                <a:latin typeface="Arimo Bold"/>
              </a:rPr>
              <a:t>Personnel Changes</a:t>
            </a:r>
          </a:p>
          <a:p>
            <a:pPr defTabSz="609630">
              <a:lnSpc>
                <a:spcPct val="130120"/>
              </a:lnSpc>
              <a:defRPr sz="1800" b="0" i="0" u="none" strike="noStrike" kern="0" cap="none" spc="0" baseline="0">
                <a:solidFill>
                  <a:srgbClr val="000000"/>
                </a:solidFill>
                <a:uFillTx/>
              </a:defRPr>
            </a:pPr>
            <a:r>
              <a:rPr lang="en-US" sz="1200" dirty="0">
                <a:solidFill>
                  <a:srgbClr val="000000"/>
                </a:solidFill>
                <a:latin typeface="Arimo Bold"/>
              </a:rPr>
              <a:t>New Position</a:t>
            </a:r>
          </a:p>
          <a:p>
            <a:pPr defTabSz="609630">
              <a:lnSpc>
                <a:spcPct val="130120"/>
              </a:lnSpc>
              <a:defRPr sz="1800" b="0" i="0" u="none" strike="noStrike" kern="0" cap="none" spc="0" baseline="0">
                <a:solidFill>
                  <a:srgbClr val="000000"/>
                </a:solidFill>
                <a:uFillTx/>
              </a:defRPr>
            </a:pPr>
            <a:r>
              <a:rPr lang="en-US" sz="1200" b="1" dirty="0">
                <a:solidFill>
                  <a:srgbClr val="FF0000"/>
                </a:solidFill>
                <a:latin typeface="Arimo Bold"/>
              </a:rPr>
              <a:t>Elections Administrative Coordinator</a:t>
            </a:r>
            <a:endParaRPr lang="en-US" sz="1200" b="1" dirty="0">
              <a:solidFill>
                <a:srgbClr val="FF0000"/>
              </a:solidFill>
              <a:latin typeface="Calibri"/>
            </a:endParaRPr>
          </a:p>
          <a:p>
            <a:pPr defTabSz="609630">
              <a:lnSpc>
                <a:spcPct val="130120"/>
              </a:lnSpc>
              <a:defRPr sz="1800" b="0" i="0" u="none" strike="noStrike" kern="0" cap="none" spc="0" baseline="0">
                <a:solidFill>
                  <a:srgbClr val="000000"/>
                </a:solidFill>
                <a:uFillTx/>
              </a:defRPr>
            </a:pPr>
            <a:endParaRPr lang="en-US" dirty="0">
              <a:solidFill>
                <a:srgbClr val="000000"/>
              </a:solidFill>
              <a:latin typeface="Arimo Bold"/>
              <a:ea typeface="Arimo Bold"/>
              <a:cs typeface="Arimo Bold"/>
            </a:endParaRPr>
          </a:p>
        </p:txBody>
      </p:sp>
      <p:sp>
        <p:nvSpPr>
          <p:cNvPr id="16" name="TextBox 9">
            <a:extLst>
              <a:ext uri="{FF2B5EF4-FFF2-40B4-BE49-F238E27FC236}">
                <a16:creationId xmlns:a16="http://schemas.microsoft.com/office/drawing/2014/main" id="{AFD9FB5F-7464-A375-DF94-6BED09CF47E9}"/>
              </a:ext>
            </a:extLst>
          </p:cNvPr>
          <p:cNvSpPr txBox="1">
            <a:spLocks noMove="1" noResize="1"/>
          </p:cNvSpPr>
          <p:nvPr/>
        </p:nvSpPr>
        <p:spPr>
          <a:xfrm>
            <a:off x="785427" y="2285939"/>
            <a:ext cx="4705258" cy="51488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dirty="0">
                <a:solidFill>
                  <a:srgbClr val="5E132A"/>
                </a:solidFill>
                <a:latin typeface="Arimo Bold"/>
              </a:rPr>
              <a:t>Fiscal Year 2027</a:t>
            </a:r>
            <a:endParaRPr lang="en-US" sz="1200" dirty="0">
              <a:solidFill>
                <a:srgbClr val="FF0000"/>
              </a:solidFill>
              <a:latin typeface="Calibri"/>
            </a:endParaRPr>
          </a:p>
        </p:txBody>
      </p:sp>
      <p:pic>
        <p:nvPicPr>
          <p:cNvPr id="17" name="Picture 10">
            <a:extLst>
              <a:ext uri="{FF2B5EF4-FFF2-40B4-BE49-F238E27FC236}">
                <a16:creationId xmlns:a16="http://schemas.microsoft.com/office/drawing/2014/main" id="{5A331A73-B367-6AAF-EE5C-1E109098365B}"/>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4990509" y="3037302"/>
            <a:ext cx="1956499" cy="321058"/>
          </a:xfrm>
          <a:prstGeom prst="rect">
            <a:avLst/>
          </a:prstGeom>
          <a:noFill/>
          <a:ln cap="flat">
            <a:noFill/>
          </a:ln>
        </p:spPr>
      </p:pic>
      <p:pic>
        <p:nvPicPr>
          <p:cNvPr id="18" name="Picture 11">
            <a:extLst>
              <a:ext uri="{FF2B5EF4-FFF2-40B4-BE49-F238E27FC236}">
                <a16:creationId xmlns:a16="http://schemas.microsoft.com/office/drawing/2014/main" id="{D269B8F3-7A19-346C-7EAF-D1DC7B19CE8F}"/>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a:off x="5638446" y="5000536"/>
            <a:ext cx="660629" cy="321058"/>
          </a:xfrm>
          <a:prstGeom prst="rect">
            <a:avLst/>
          </a:prstGeom>
          <a:noFill/>
          <a:ln cap="flat">
            <a:noFill/>
          </a:ln>
        </p:spPr>
      </p:pic>
      <p:pic>
        <p:nvPicPr>
          <p:cNvPr id="19" name="Picture 12">
            <a:extLst>
              <a:ext uri="{FF2B5EF4-FFF2-40B4-BE49-F238E27FC236}">
                <a16:creationId xmlns:a16="http://schemas.microsoft.com/office/drawing/2014/main" id="{428F0F97-4B64-0272-69B6-F6D04BE0F228}"/>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a:off x="4990509" y="5000536"/>
            <a:ext cx="660629" cy="321058"/>
          </a:xfrm>
          <a:prstGeom prst="rect">
            <a:avLst/>
          </a:prstGeom>
          <a:noFill/>
          <a:ln cap="flat">
            <a:noFill/>
          </a:ln>
        </p:spPr>
      </p:pic>
      <p:pic>
        <p:nvPicPr>
          <p:cNvPr id="20" name="Picture 13">
            <a:extLst>
              <a:ext uri="{FF2B5EF4-FFF2-40B4-BE49-F238E27FC236}">
                <a16:creationId xmlns:a16="http://schemas.microsoft.com/office/drawing/2014/main" id="{93B7176A-1C36-072B-C733-E1F1F7E36E11}"/>
              </a:ext>
            </a:extLst>
          </p:cNvPr>
          <p:cNvPicPr>
            <a:picLocks noMove="1" noResize="1"/>
          </p:cNvPicPr>
          <p:nvPr/>
        </p:nvPicPr>
        <p:blipFill>
          <a:blip>
            <a:extLst>
              <a:ext uri="{96DAC541-7B7A-43D3-8B79-37D633B846F1}">
                <asvg:svgBlip xmlns:asvg="http://schemas.microsoft.com/office/drawing/2016/SVG/main" r:embed="rId5"/>
              </a:ext>
            </a:extLst>
          </a:blip>
          <a:srcRect/>
          <a:stretch>
            <a:fillRect/>
          </a:stretch>
        </p:blipFill>
        <p:spPr>
          <a:xfrm>
            <a:off x="5592726" y="4018922"/>
            <a:ext cx="104137" cy="321058"/>
          </a:xfrm>
          <a:prstGeom prst="rect">
            <a:avLst/>
          </a:prstGeom>
          <a:noFill/>
          <a:ln cap="flat">
            <a:noFill/>
          </a:ln>
        </p:spPr>
      </p:pic>
      <p:pic>
        <p:nvPicPr>
          <p:cNvPr id="92" name="Picture 14">
            <a:extLst>
              <a:ext uri="{FF2B5EF4-FFF2-40B4-BE49-F238E27FC236}">
                <a16:creationId xmlns:a16="http://schemas.microsoft.com/office/drawing/2014/main" id="{BA82212B-2373-EE85-1344-E62DCF39CF58}"/>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a:off x="4990509" y="3037302"/>
            <a:ext cx="660629" cy="321058"/>
          </a:xfrm>
          <a:prstGeom prst="rect">
            <a:avLst/>
          </a:prstGeom>
          <a:noFill/>
          <a:ln cap="flat">
            <a:noFill/>
          </a:ln>
        </p:spPr>
      </p:pic>
      <p:pic>
        <p:nvPicPr>
          <p:cNvPr id="93" name="Picture 15">
            <a:extLst>
              <a:ext uri="{FF2B5EF4-FFF2-40B4-BE49-F238E27FC236}">
                <a16:creationId xmlns:a16="http://schemas.microsoft.com/office/drawing/2014/main" id="{3AA84A29-0528-A03E-5392-3727B6C1B4C2}"/>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a:off x="4342577" y="3037302"/>
            <a:ext cx="660629" cy="321058"/>
          </a:xfrm>
          <a:prstGeom prst="rect">
            <a:avLst/>
          </a:prstGeom>
          <a:noFill/>
          <a:ln cap="flat">
            <a:noFill/>
          </a:ln>
        </p:spPr>
      </p:pic>
      <p:pic>
        <p:nvPicPr>
          <p:cNvPr id="94" name="Picture 16">
            <a:extLst>
              <a:ext uri="{FF2B5EF4-FFF2-40B4-BE49-F238E27FC236}">
                <a16:creationId xmlns:a16="http://schemas.microsoft.com/office/drawing/2014/main" id="{D9A52B06-62B5-B327-5558-45433896A4D5}"/>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a:off x="3046714" y="4018922"/>
            <a:ext cx="660629" cy="321058"/>
          </a:xfrm>
          <a:prstGeom prst="rect">
            <a:avLst/>
          </a:prstGeom>
          <a:noFill/>
          <a:ln cap="flat">
            <a:noFill/>
          </a:ln>
        </p:spPr>
      </p:pic>
      <p:pic>
        <p:nvPicPr>
          <p:cNvPr id="95" name="Picture 17">
            <a:extLst>
              <a:ext uri="{FF2B5EF4-FFF2-40B4-BE49-F238E27FC236}">
                <a16:creationId xmlns:a16="http://schemas.microsoft.com/office/drawing/2014/main" id="{6C171E9D-072F-3A52-5C3C-D4A04533A4EF}"/>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a:off x="2398782" y="4018922"/>
            <a:ext cx="660629" cy="321058"/>
          </a:xfrm>
          <a:prstGeom prst="rect">
            <a:avLst/>
          </a:prstGeom>
          <a:noFill/>
          <a:ln cap="flat">
            <a:noFill/>
          </a:ln>
        </p:spPr>
      </p:pic>
      <p:pic>
        <p:nvPicPr>
          <p:cNvPr id="96" name="Picture 18">
            <a:extLst>
              <a:ext uri="{FF2B5EF4-FFF2-40B4-BE49-F238E27FC236}">
                <a16:creationId xmlns:a16="http://schemas.microsoft.com/office/drawing/2014/main" id="{AE656C82-72D1-375E-34DA-EC9EEEFF49A4}"/>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rot="136238">
            <a:off x="3048981" y="3107095"/>
            <a:ext cx="1956499" cy="321058"/>
          </a:xfrm>
          <a:prstGeom prst="rect">
            <a:avLst/>
          </a:prstGeom>
          <a:noFill/>
          <a:ln cap="flat">
            <a:noFill/>
          </a:ln>
        </p:spPr>
      </p:pic>
      <p:grpSp>
        <p:nvGrpSpPr>
          <p:cNvPr id="97" name="Group 19">
            <a:extLst>
              <a:ext uri="{FF2B5EF4-FFF2-40B4-BE49-F238E27FC236}">
                <a16:creationId xmlns:a16="http://schemas.microsoft.com/office/drawing/2014/main" id="{06C0A7A1-06FD-2CBF-39BD-B635E219401E}"/>
              </a:ext>
            </a:extLst>
          </p:cNvPr>
          <p:cNvGrpSpPr/>
          <p:nvPr/>
        </p:nvGrpSpPr>
        <p:grpSpPr>
          <a:xfrm>
            <a:off x="4460382" y="2364041"/>
            <a:ext cx="1072896" cy="685989"/>
            <a:chOff x="6690573" y="3546061"/>
            <a:chExt cx="1609344" cy="1028983"/>
          </a:xfrm>
        </p:grpSpPr>
        <p:sp>
          <p:nvSpPr>
            <p:cNvPr id="98" name="Freeform 20">
              <a:extLst>
                <a:ext uri="{FF2B5EF4-FFF2-40B4-BE49-F238E27FC236}">
                  <a16:creationId xmlns:a16="http://schemas.microsoft.com/office/drawing/2014/main" id="{AF6DA70C-B199-1561-C027-C0F6334DFFC9}"/>
                </a:ext>
              </a:extLst>
            </p:cNvPr>
            <p:cNvSpPr>
              <a:spLocks noMove="1" noResize="1"/>
            </p:cNvSpPr>
            <p:nvPr/>
          </p:nvSpPr>
          <p:spPr>
            <a:xfrm>
              <a:off x="6700101" y="3555589"/>
              <a:ext cx="1590297" cy="1009936"/>
            </a:xfrm>
            <a:custGeom>
              <a:avLst/>
              <a:gdLst>
                <a:gd name="f0" fmla="val w"/>
                <a:gd name="f1" fmla="val h"/>
                <a:gd name="f2" fmla="val 0"/>
                <a:gd name="f3" fmla="val 2120392"/>
                <a:gd name="f4" fmla="val 1346581"/>
                <a:gd name="f5" fmla="val 134620"/>
                <a:gd name="f6" fmla="val 60325"/>
                <a:gd name="f7" fmla="val 60706"/>
                <a:gd name="f8" fmla="val 135509"/>
                <a:gd name="f9" fmla="val 1984883"/>
                <a:gd name="f10" fmla="val 2059813"/>
                <a:gd name="f11" fmla="val 1211834"/>
                <a:gd name="f12" fmla="val 1286256"/>
                <a:gd name="f13" fmla="val 2059686"/>
                <a:gd name="f14" fmla="val 1346454"/>
                <a:gd name="f15" fmla="*/ f0 1 2120392"/>
                <a:gd name="f16" fmla="*/ f1 1 1346581"/>
                <a:gd name="f17" fmla="+- f4 0 f2"/>
                <a:gd name="f18" fmla="+- f3 0 f2"/>
                <a:gd name="f19" fmla="*/ f18 1 2120392"/>
                <a:gd name="f20" fmla="*/ f17 1 1346581"/>
                <a:gd name="f21" fmla="*/ f2 1 f19"/>
                <a:gd name="f22" fmla="*/ f3 1 f19"/>
                <a:gd name="f23" fmla="*/ f2 1 f20"/>
                <a:gd name="f24" fmla="*/ f4 1 f20"/>
                <a:gd name="f25" fmla="*/ f21 f15 1"/>
                <a:gd name="f26" fmla="*/ f22 f15 1"/>
                <a:gd name="f27" fmla="*/ f24 f16 1"/>
                <a:gd name="f28" fmla="*/ f23 f16 1"/>
              </a:gdLst>
              <a:ahLst/>
              <a:cxnLst>
                <a:cxn ang="3cd4">
                  <a:pos x="hc" y="t"/>
                </a:cxn>
                <a:cxn ang="0">
                  <a:pos x="r" y="vc"/>
                </a:cxn>
                <a:cxn ang="cd4">
                  <a:pos x="hc" y="b"/>
                </a:cxn>
                <a:cxn ang="cd2">
                  <a:pos x="l" y="vc"/>
                </a:cxn>
              </a:cxnLst>
              <a:rect l="f25" t="f28" r="f26" b="f27"/>
              <a:pathLst>
                <a:path w="2120392" h="1346581">
                  <a:moveTo>
                    <a:pt x="f2" y="f5"/>
                  </a:moveTo>
                  <a:cubicBezTo>
                    <a:pt x="f2" y="f6"/>
                    <a:pt x="f7" y="f2"/>
                    <a:pt x="f8" y="f2"/>
                  </a:cubicBezTo>
                  <a:lnTo>
                    <a:pt x="f9" y="f2"/>
                  </a:lnTo>
                  <a:cubicBezTo>
                    <a:pt x="f10" y="f2"/>
                    <a:pt x="f3" y="f6"/>
                    <a:pt x="f3" y="f5"/>
                  </a:cubicBezTo>
                  <a:lnTo>
                    <a:pt x="f3" y="f11"/>
                  </a:lnTo>
                  <a:cubicBezTo>
                    <a:pt x="f3" y="f12"/>
                    <a:pt x="f13" y="f14"/>
                    <a:pt x="f9" y="f14"/>
                  </a:cubicBezTo>
                  <a:lnTo>
                    <a:pt x="f8" y="f14"/>
                  </a:lnTo>
                  <a:cubicBezTo>
                    <a:pt x="f7" y="f4"/>
                    <a:pt x="f2" y="f12"/>
                    <a:pt x="f2" y="f11"/>
                  </a:cubicBezTo>
                  <a:close/>
                </a:path>
              </a:pathLst>
            </a:custGeom>
            <a:solidFill>
              <a:srgbClr val="9B7F57"/>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99" name="Freeform 21">
              <a:extLst>
                <a:ext uri="{FF2B5EF4-FFF2-40B4-BE49-F238E27FC236}">
                  <a16:creationId xmlns:a16="http://schemas.microsoft.com/office/drawing/2014/main" id="{07569A3C-9836-2DC1-6491-70D2944C7B91}"/>
                </a:ext>
              </a:extLst>
            </p:cNvPr>
            <p:cNvSpPr>
              <a:spLocks noMove="1" noResize="1"/>
            </p:cNvSpPr>
            <p:nvPr/>
          </p:nvSpPr>
          <p:spPr>
            <a:xfrm>
              <a:off x="6690573" y="3546061"/>
              <a:ext cx="1609344" cy="1028983"/>
            </a:xfrm>
            <a:custGeom>
              <a:avLst/>
              <a:gdLst>
                <a:gd name="f0" fmla="val w"/>
                <a:gd name="f1" fmla="val h"/>
                <a:gd name="f2" fmla="val 0"/>
                <a:gd name="f3" fmla="val 2145792"/>
                <a:gd name="f4" fmla="val 1371981"/>
                <a:gd name="f5" fmla="val 147320"/>
                <a:gd name="f6" fmla="val 65913"/>
                <a:gd name="f7" fmla="val 66421"/>
                <a:gd name="f8" fmla="val 148209"/>
                <a:gd name="f9" fmla="val 1997583"/>
                <a:gd name="f10" fmla="val 12700"/>
                <a:gd name="f11" fmla="val 2079371"/>
                <a:gd name="f12" fmla="val 2133092"/>
                <a:gd name="f13" fmla="val 1224534"/>
                <a:gd name="f14" fmla="val 1305941"/>
                <a:gd name="f15" fmla="val 1371854"/>
                <a:gd name="f16" fmla="val 1359154"/>
                <a:gd name="f17" fmla="val 1306068"/>
                <a:gd name="f18" fmla="val 25400"/>
                <a:gd name="f19" fmla="val 1291844"/>
                <a:gd name="f20" fmla="val 80391"/>
                <a:gd name="f21" fmla="val 1346454"/>
                <a:gd name="f22" fmla="val 2065528"/>
                <a:gd name="f23" fmla="val 2120392"/>
                <a:gd name="f24" fmla="val 1291717"/>
                <a:gd name="f25" fmla="val 80010"/>
                <a:gd name="f26" fmla="val 2065401"/>
                <a:gd name="f27" fmla="val 80137"/>
                <a:gd name="f28" fmla="*/ f0 1 2145792"/>
                <a:gd name="f29" fmla="*/ f1 1 1371981"/>
                <a:gd name="f30" fmla="+- f4 0 f2"/>
                <a:gd name="f31" fmla="+- f3 0 f2"/>
                <a:gd name="f32" fmla="*/ f31 1 2145792"/>
                <a:gd name="f33" fmla="*/ f30 1 1371981"/>
                <a:gd name="f34" fmla="*/ f2 1 f32"/>
                <a:gd name="f35" fmla="*/ f3 1 f32"/>
                <a:gd name="f36" fmla="*/ f2 1 f33"/>
                <a:gd name="f37" fmla="*/ f4 1 f33"/>
                <a:gd name="f38" fmla="*/ f34 f28 1"/>
                <a:gd name="f39" fmla="*/ f35 f28 1"/>
                <a:gd name="f40" fmla="*/ f37 f29 1"/>
                <a:gd name="f41" fmla="*/ f36 f29 1"/>
              </a:gdLst>
              <a:ahLst/>
              <a:cxnLst>
                <a:cxn ang="3cd4">
                  <a:pos x="hc" y="t"/>
                </a:cxn>
                <a:cxn ang="0">
                  <a:pos x="r" y="vc"/>
                </a:cxn>
                <a:cxn ang="cd4">
                  <a:pos x="hc" y="b"/>
                </a:cxn>
                <a:cxn ang="cd2">
                  <a:pos x="l" y="vc"/>
                </a:cxn>
              </a:cxnLst>
              <a:rect l="f38" t="f41" r="f39" b="f40"/>
              <a:pathLst>
                <a:path w="2145792" h="1371981">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1" y="f15"/>
                    <a:pt x="f9" y="f15"/>
                  </a:cubicBezTo>
                  <a:lnTo>
                    <a:pt x="f9" y="f16"/>
                  </a:lnTo>
                  <a:lnTo>
                    <a:pt x="f9" y="f15"/>
                  </a:lnTo>
                  <a:lnTo>
                    <a:pt x="f8" y="f15"/>
                  </a:lnTo>
                  <a:lnTo>
                    <a:pt x="f8" y="f16"/>
                  </a:lnTo>
                  <a:lnTo>
                    <a:pt x="f8" y="f15"/>
                  </a:lnTo>
                  <a:cubicBezTo>
                    <a:pt x="f7" y="f4"/>
                    <a:pt x="f2" y="f17"/>
                    <a:pt x="f2" y="f13"/>
                  </a:cubicBezTo>
                  <a:lnTo>
                    <a:pt x="f2" y="f5"/>
                  </a:lnTo>
                  <a:lnTo>
                    <a:pt x="f10" y="f5"/>
                  </a:lnTo>
                  <a:lnTo>
                    <a:pt x="f2" y="f5"/>
                  </a:lnTo>
                  <a:moveTo>
                    <a:pt x="f18" y="f5"/>
                  </a:moveTo>
                  <a:lnTo>
                    <a:pt x="f18" y="f13"/>
                  </a:lnTo>
                  <a:lnTo>
                    <a:pt x="f10" y="f13"/>
                  </a:lnTo>
                  <a:lnTo>
                    <a:pt x="f18" y="f13"/>
                  </a:lnTo>
                  <a:cubicBezTo>
                    <a:pt x="f18" y="f19"/>
                    <a:pt x="f20" y="f21"/>
                    <a:pt x="f8" y="f21"/>
                  </a:cubicBezTo>
                  <a:lnTo>
                    <a:pt x="f9" y="f21"/>
                  </a:lnTo>
                  <a:cubicBezTo>
                    <a:pt x="f22" y="f21"/>
                    <a:pt x="f23" y="f24"/>
                    <a:pt x="f23" y="f13"/>
                  </a:cubicBezTo>
                  <a:lnTo>
                    <a:pt x="f23" y="f5"/>
                  </a:lnTo>
                  <a:cubicBezTo>
                    <a:pt x="f23" y="f25"/>
                    <a:pt x="f26" y="f18"/>
                    <a:pt x="f9" y="f18"/>
                  </a:cubicBezTo>
                  <a:lnTo>
                    <a:pt x="f8" y="f18"/>
                  </a:lnTo>
                  <a:lnTo>
                    <a:pt x="f8" y="f10"/>
                  </a:lnTo>
                  <a:lnTo>
                    <a:pt x="f8" y="f18"/>
                  </a:lnTo>
                  <a:cubicBezTo>
                    <a:pt x="f20" y="f18"/>
                    <a:pt x="f18" y="f27"/>
                    <a:pt x="f18" y="f5"/>
                  </a:cubicBezTo>
                  <a:close/>
                </a:path>
              </a:pathLst>
            </a:custGeom>
            <a:solidFill>
              <a:srgbClr val="9B7F57"/>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100" name="Group 22">
            <a:extLst>
              <a:ext uri="{FF2B5EF4-FFF2-40B4-BE49-F238E27FC236}">
                <a16:creationId xmlns:a16="http://schemas.microsoft.com/office/drawing/2014/main" id="{A9B9C149-0233-BE31-B8B8-8B7D47D682D5}"/>
              </a:ext>
            </a:extLst>
          </p:cNvPr>
          <p:cNvGrpSpPr/>
          <p:nvPr/>
        </p:nvGrpSpPr>
        <p:grpSpPr>
          <a:xfrm>
            <a:off x="4578187" y="2475958"/>
            <a:ext cx="1072896" cy="685989"/>
            <a:chOff x="6867281" y="3713936"/>
            <a:chExt cx="1609344" cy="1028983"/>
          </a:xfrm>
        </p:grpSpPr>
        <p:sp>
          <p:nvSpPr>
            <p:cNvPr id="101" name="Freeform 23">
              <a:extLst>
                <a:ext uri="{FF2B5EF4-FFF2-40B4-BE49-F238E27FC236}">
                  <a16:creationId xmlns:a16="http://schemas.microsoft.com/office/drawing/2014/main" id="{1ABFF417-A693-7E3C-48AB-F05F10E4D4A0}"/>
                </a:ext>
              </a:extLst>
            </p:cNvPr>
            <p:cNvSpPr>
              <a:spLocks noMove="1" noResize="1"/>
            </p:cNvSpPr>
            <p:nvPr/>
          </p:nvSpPr>
          <p:spPr>
            <a:xfrm>
              <a:off x="6876809" y="3723455"/>
              <a:ext cx="1590297" cy="1009936"/>
            </a:xfrm>
            <a:custGeom>
              <a:avLst/>
              <a:gdLst>
                <a:gd name="f0" fmla="val w"/>
                <a:gd name="f1" fmla="val h"/>
                <a:gd name="f2" fmla="val 0"/>
                <a:gd name="f3" fmla="val 2120392"/>
                <a:gd name="f4" fmla="val 1346581"/>
                <a:gd name="f5" fmla="val 134620"/>
                <a:gd name="f6" fmla="val 60325"/>
                <a:gd name="f7" fmla="val 60706"/>
                <a:gd name="f8" fmla="val 135509"/>
                <a:gd name="f9" fmla="val 1984883"/>
                <a:gd name="f10" fmla="val 2059813"/>
                <a:gd name="f11" fmla="val 1211834"/>
                <a:gd name="f12" fmla="val 1286256"/>
                <a:gd name="f13" fmla="val 2059686"/>
                <a:gd name="f14" fmla="val 1346454"/>
                <a:gd name="f15" fmla="*/ f0 1 2120392"/>
                <a:gd name="f16" fmla="*/ f1 1 1346581"/>
                <a:gd name="f17" fmla="+- f4 0 f2"/>
                <a:gd name="f18" fmla="+- f3 0 f2"/>
                <a:gd name="f19" fmla="*/ f18 1 2120392"/>
                <a:gd name="f20" fmla="*/ f17 1 1346581"/>
                <a:gd name="f21" fmla="*/ f2 1 f19"/>
                <a:gd name="f22" fmla="*/ f3 1 f19"/>
                <a:gd name="f23" fmla="*/ f2 1 f20"/>
                <a:gd name="f24" fmla="*/ f4 1 f20"/>
                <a:gd name="f25" fmla="*/ f21 f15 1"/>
                <a:gd name="f26" fmla="*/ f22 f15 1"/>
                <a:gd name="f27" fmla="*/ f24 f16 1"/>
                <a:gd name="f28" fmla="*/ f23 f16 1"/>
              </a:gdLst>
              <a:ahLst/>
              <a:cxnLst>
                <a:cxn ang="3cd4">
                  <a:pos x="hc" y="t"/>
                </a:cxn>
                <a:cxn ang="0">
                  <a:pos x="r" y="vc"/>
                </a:cxn>
                <a:cxn ang="cd4">
                  <a:pos x="hc" y="b"/>
                </a:cxn>
                <a:cxn ang="cd2">
                  <a:pos x="l" y="vc"/>
                </a:cxn>
              </a:cxnLst>
              <a:rect l="f25" t="f28" r="f26" b="f27"/>
              <a:pathLst>
                <a:path w="2120392" h="1346581">
                  <a:moveTo>
                    <a:pt x="f2" y="f5"/>
                  </a:moveTo>
                  <a:cubicBezTo>
                    <a:pt x="f2" y="f6"/>
                    <a:pt x="f7" y="f2"/>
                    <a:pt x="f8" y="f2"/>
                  </a:cubicBezTo>
                  <a:lnTo>
                    <a:pt x="f9" y="f2"/>
                  </a:lnTo>
                  <a:cubicBezTo>
                    <a:pt x="f10" y="f2"/>
                    <a:pt x="f3" y="f6"/>
                    <a:pt x="f3" y="f5"/>
                  </a:cubicBezTo>
                  <a:lnTo>
                    <a:pt x="f3" y="f11"/>
                  </a:lnTo>
                  <a:cubicBezTo>
                    <a:pt x="f3" y="f12"/>
                    <a:pt x="f13" y="f14"/>
                    <a:pt x="f9" y="f14"/>
                  </a:cubicBezTo>
                  <a:lnTo>
                    <a:pt x="f8" y="f14"/>
                  </a:lnTo>
                  <a:cubicBezTo>
                    <a:pt x="f7" y="f4"/>
                    <a:pt x="f2" y="f12"/>
                    <a:pt x="f2" y="f11"/>
                  </a:cubicBezTo>
                  <a:close/>
                </a:path>
              </a:pathLst>
            </a:custGeom>
            <a:solidFill>
              <a:srgbClr val="FFFFFF">
                <a:alpha val="89804"/>
              </a:srgbClr>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02" name="Freeform 24">
              <a:extLst>
                <a:ext uri="{FF2B5EF4-FFF2-40B4-BE49-F238E27FC236}">
                  <a16:creationId xmlns:a16="http://schemas.microsoft.com/office/drawing/2014/main" id="{9C0C37A6-FF67-D501-9D0F-3E0A35EBB794}"/>
                </a:ext>
              </a:extLst>
            </p:cNvPr>
            <p:cNvSpPr>
              <a:spLocks noMove="1" noResize="1"/>
            </p:cNvSpPr>
            <p:nvPr/>
          </p:nvSpPr>
          <p:spPr>
            <a:xfrm>
              <a:off x="6867281" y="3713936"/>
              <a:ext cx="1609344" cy="1028983"/>
            </a:xfrm>
            <a:custGeom>
              <a:avLst/>
              <a:gdLst>
                <a:gd name="f0" fmla="val w"/>
                <a:gd name="f1" fmla="val h"/>
                <a:gd name="f2" fmla="val 0"/>
                <a:gd name="f3" fmla="val 2145792"/>
                <a:gd name="f4" fmla="val 1371981"/>
                <a:gd name="f5" fmla="val 147320"/>
                <a:gd name="f6" fmla="val 65913"/>
                <a:gd name="f7" fmla="val 66421"/>
                <a:gd name="f8" fmla="val 148209"/>
                <a:gd name="f9" fmla="val 1997583"/>
                <a:gd name="f10" fmla="val 12700"/>
                <a:gd name="f11" fmla="val 2079371"/>
                <a:gd name="f12" fmla="val 2133092"/>
                <a:gd name="f13" fmla="val 1224534"/>
                <a:gd name="f14" fmla="val 1305941"/>
                <a:gd name="f15" fmla="val 1371854"/>
                <a:gd name="f16" fmla="val 1359154"/>
                <a:gd name="f17" fmla="val 1306068"/>
                <a:gd name="f18" fmla="val 25400"/>
                <a:gd name="f19" fmla="val 1291844"/>
                <a:gd name="f20" fmla="val 80391"/>
                <a:gd name="f21" fmla="val 1346454"/>
                <a:gd name="f22" fmla="val 2065528"/>
                <a:gd name="f23" fmla="val 2120392"/>
                <a:gd name="f24" fmla="val 1291717"/>
                <a:gd name="f25" fmla="val 80010"/>
                <a:gd name="f26" fmla="val 2065401"/>
                <a:gd name="f27" fmla="val 80137"/>
                <a:gd name="f28" fmla="*/ f0 1 2145792"/>
                <a:gd name="f29" fmla="*/ f1 1 1371981"/>
                <a:gd name="f30" fmla="+- f4 0 f2"/>
                <a:gd name="f31" fmla="+- f3 0 f2"/>
                <a:gd name="f32" fmla="*/ f31 1 2145792"/>
                <a:gd name="f33" fmla="*/ f30 1 1371981"/>
                <a:gd name="f34" fmla="*/ f2 1 f32"/>
                <a:gd name="f35" fmla="*/ f3 1 f32"/>
                <a:gd name="f36" fmla="*/ f2 1 f33"/>
                <a:gd name="f37" fmla="*/ f4 1 f33"/>
                <a:gd name="f38" fmla="*/ f34 f28 1"/>
                <a:gd name="f39" fmla="*/ f35 f28 1"/>
                <a:gd name="f40" fmla="*/ f37 f29 1"/>
                <a:gd name="f41" fmla="*/ f36 f29 1"/>
              </a:gdLst>
              <a:ahLst/>
              <a:cxnLst>
                <a:cxn ang="3cd4">
                  <a:pos x="hc" y="t"/>
                </a:cxn>
                <a:cxn ang="0">
                  <a:pos x="r" y="vc"/>
                </a:cxn>
                <a:cxn ang="cd4">
                  <a:pos x="hc" y="b"/>
                </a:cxn>
                <a:cxn ang="cd2">
                  <a:pos x="l" y="vc"/>
                </a:cxn>
              </a:cxnLst>
              <a:rect l="f38" t="f41" r="f39" b="f40"/>
              <a:pathLst>
                <a:path w="2145792" h="1371981">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1" y="f15"/>
                    <a:pt x="f9" y="f15"/>
                  </a:cubicBezTo>
                  <a:lnTo>
                    <a:pt x="f9" y="f16"/>
                  </a:lnTo>
                  <a:lnTo>
                    <a:pt x="f9" y="f15"/>
                  </a:lnTo>
                  <a:lnTo>
                    <a:pt x="f8" y="f15"/>
                  </a:lnTo>
                  <a:lnTo>
                    <a:pt x="f8" y="f16"/>
                  </a:lnTo>
                  <a:lnTo>
                    <a:pt x="f8" y="f15"/>
                  </a:lnTo>
                  <a:cubicBezTo>
                    <a:pt x="f7" y="f4"/>
                    <a:pt x="f2" y="f17"/>
                    <a:pt x="f2" y="f13"/>
                  </a:cubicBezTo>
                  <a:lnTo>
                    <a:pt x="f2" y="f5"/>
                  </a:lnTo>
                  <a:lnTo>
                    <a:pt x="f10" y="f5"/>
                  </a:lnTo>
                  <a:lnTo>
                    <a:pt x="f2" y="f5"/>
                  </a:lnTo>
                  <a:moveTo>
                    <a:pt x="f18" y="f5"/>
                  </a:moveTo>
                  <a:lnTo>
                    <a:pt x="f18" y="f13"/>
                  </a:lnTo>
                  <a:lnTo>
                    <a:pt x="f10" y="f13"/>
                  </a:lnTo>
                  <a:lnTo>
                    <a:pt x="f18" y="f13"/>
                  </a:lnTo>
                  <a:cubicBezTo>
                    <a:pt x="f18" y="f19"/>
                    <a:pt x="f20" y="f21"/>
                    <a:pt x="f8" y="f21"/>
                  </a:cubicBezTo>
                  <a:lnTo>
                    <a:pt x="f9" y="f21"/>
                  </a:lnTo>
                  <a:cubicBezTo>
                    <a:pt x="f22" y="f21"/>
                    <a:pt x="f23" y="f24"/>
                    <a:pt x="f23" y="f13"/>
                  </a:cubicBezTo>
                  <a:lnTo>
                    <a:pt x="f23" y="f5"/>
                  </a:lnTo>
                  <a:cubicBezTo>
                    <a:pt x="f23" y="f25"/>
                    <a:pt x="f26" y="f18"/>
                    <a:pt x="f9" y="f18"/>
                  </a:cubicBezTo>
                  <a:lnTo>
                    <a:pt x="f8" y="f18"/>
                  </a:lnTo>
                  <a:lnTo>
                    <a:pt x="f8" y="f10"/>
                  </a:lnTo>
                  <a:lnTo>
                    <a:pt x="f8" y="f18"/>
                  </a:lnTo>
                  <a:cubicBezTo>
                    <a:pt x="f20" y="f18"/>
                    <a:pt x="f18" y="f27"/>
                    <a:pt x="f18" y="f5"/>
                  </a:cubicBezTo>
                  <a:close/>
                </a:path>
              </a:pathLst>
            </a:custGeom>
            <a:solidFill>
              <a:srgbClr val="5E132A"/>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103" name="Group 25">
            <a:extLst>
              <a:ext uri="{FF2B5EF4-FFF2-40B4-BE49-F238E27FC236}">
                <a16:creationId xmlns:a16="http://schemas.microsoft.com/office/drawing/2014/main" id="{ADC02E09-7C65-8536-CBFF-952157AE69E6}"/>
              </a:ext>
            </a:extLst>
          </p:cNvPr>
          <p:cNvGrpSpPr/>
          <p:nvPr/>
        </p:nvGrpSpPr>
        <p:grpSpPr>
          <a:xfrm>
            <a:off x="2516587" y="3345662"/>
            <a:ext cx="1072896" cy="685989"/>
            <a:chOff x="3774880" y="5018492"/>
            <a:chExt cx="1609344" cy="1028983"/>
          </a:xfrm>
        </p:grpSpPr>
        <p:sp>
          <p:nvSpPr>
            <p:cNvPr id="104" name="Freeform 26">
              <a:extLst>
                <a:ext uri="{FF2B5EF4-FFF2-40B4-BE49-F238E27FC236}">
                  <a16:creationId xmlns:a16="http://schemas.microsoft.com/office/drawing/2014/main" id="{FC43C6C7-9BA6-DCCE-AA7A-174ED90A830C}"/>
                </a:ext>
              </a:extLst>
            </p:cNvPr>
            <p:cNvSpPr>
              <a:spLocks noMove="1" noResize="1"/>
            </p:cNvSpPr>
            <p:nvPr/>
          </p:nvSpPr>
          <p:spPr>
            <a:xfrm>
              <a:off x="3784399" y="5028011"/>
              <a:ext cx="1590297" cy="1009936"/>
            </a:xfrm>
            <a:custGeom>
              <a:avLst/>
              <a:gdLst>
                <a:gd name="f0" fmla="val w"/>
                <a:gd name="f1" fmla="val h"/>
                <a:gd name="f2" fmla="val 0"/>
                <a:gd name="f3" fmla="val 2120392"/>
                <a:gd name="f4" fmla="val 1346581"/>
                <a:gd name="f5" fmla="val 134620"/>
                <a:gd name="f6" fmla="val 60325"/>
                <a:gd name="f7" fmla="val 60706"/>
                <a:gd name="f8" fmla="val 135509"/>
                <a:gd name="f9" fmla="val 1984883"/>
                <a:gd name="f10" fmla="val 2059813"/>
                <a:gd name="f11" fmla="val 1211834"/>
                <a:gd name="f12" fmla="val 1286256"/>
                <a:gd name="f13" fmla="val 2059686"/>
                <a:gd name="f14" fmla="val 1346454"/>
                <a:gd name="f15" fmla="*/ f0 1 2120392"/>
                <a:gd name="f16" fmla="*/ f1 1 1346581"/>
                <a:gd name="f17" fmla="+- f4 0 f2"/>
                <a:gd name="f18" fmla="+- f3 0 f2"/>
                <a:gd name="f19" fmla="*/ f18 1 2120392"/>
                <a:gd name="f20" fmla="*/ f17 1 1346581"/>
                <a:gd name="f21" fmla="*/ f2 1 f19"/>
                <a:gd name="f22" fmla="*/ f3 1 f19"/>
                <a:gd name="f23" fmla="*/ f2 1 f20"/>
                <a:gd name="f24" fmla="*/ f4 1 f20"/>
                <a:gd name="f25" fmla="*/ f21 f15 1"/>
                <a:gd name="f26" fmla="*/ f22 f15 1"/>
                <a:gd name="f27" fmla="*/ f24 f16 1"/>
                <a:gd name="f28" fmla="*/ f23 f16 1"/>
              </a:gdLst>
              <a:ahLst/>
              <a:cxnLst>
                <a:cxn ang="3cd4">
                  <a:pos x="hc" y="t"/>
                </a:cxn>
                <a:cxn ang="0">
                  <a:pos x="r" y="vc"/>
                </a:cxn>
                <a:cxn ang="cd4">
                  <a:pos x="hc" y="b"/>
                </a:cxn>
                <a:cxn ang="cd2">
                  <a:pos x="l" y="vc"/>
                </a:cxn>
              </a:cxnLst>
              <a:rect l="f25" t="f28" r="f26" b="f27"/>
              <a:pathLst>
                <a:path w="2120392" h="1346581">
                  <a:moveTo>
                    <a:pt x="f2" y="f5"/>
                  </a:moveTo>
                  <a:cubicBezTo>
                    <a:pt x="f2" y="f6"/>
                    <a:pt x="f7" y="f2"/>
                    <a:pt x="f8" y="f2"/>
                  </a:cubicBezTo>
                  <a:lnTo>
                    <a:pt x="f9" y="f2"/>
                  </a:lnTo>
                  <a:cubicBezTo>
                    <a:pt x="f10" y="f2"/>
                    <a:pt x="f3" y="f6"/>
                    <a:pt x="f3" y="f5"/>
                  </a:cubicBezTo>
                  <a:lnTo>
                    <a:pt x="f3" y="f11"/>
                  </a:lnTo>
                  <a:cubicBezTo>
                    <a:pt x="f3" y="f12"/>
                    <a:pt x="f13" y="f14"/>
                    <a:pt x="f9" y="f14"/>
                  </a:cubicBezTo>
                  <a:lnTo>
                    <a:pt x="f8" y="f14"/>
                  </a:lnTo>
                  <a:cubicBezTo>
                    <a:pt x="f7" y="f4"/>
                    <a:pt x="f2" y="f12"/>
                    <a:pt x="f2" y="f11"/>
                  </a:cubicBezTo>
                  <a:close/>
                </a:path>
              </a:pathLst>
            </a:custGeom>
            <a:solidFill>
              <a:srgbClr val="9B7F57"/>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05" name="Freeform 27">
              <a:extLst>
                <a:ext uri="{FF2B5EF4-FFF2-40B4-BE49-F238E27FC236}">
                  <a16:creationId xmlns:a16="http://schemas.microsoft.com/office/drawing/2014/main" id="{A4477518-FE04-26F5-8ACE-CEA344DEB043}"/>
                </a:ext>
              </a:extLst>
            </p:cNvPr>
            <p:cNvSpPr>
              <a:spLocks noMove="1" noResize="1"/>
            </p:cNvSpPr>
            <p:nvPr/>
          </p:nvSpPr>
          <p:spPr>
            <a:xfrm>
              <a:off x="3774880" y="5018492"/>
              <a:ext cx="1609344" cy="1028983"/>
            </a:xfrm>
            <a:custGeom>
              <a:avLst/>
              <a:gdLst>
                <a:gd name="f0" fmla="val w"/>
                <a:gd name="f1" fmla="val h"/>
                <a:gd name="f2" fmla="val 0"/>
                <a:gd name="f3" fmla="val 2145792"/>
                <a:gd name="f4" fmla="val 1371981"/>
                <a:gd name="f5" fmla="val 147320"/>
                <a:gd name="f6" fmla="val 65913"/>
                <a:gd name="f7" fmla="val 66421"/>
                <a:gd name="f8" fmla="val 148209"/>
                <a:gd name="f9" fmla="val 1997583"/>
                <a:gd name="f10" fmla="val 12700"/>
                <a:gd name="f11" fmla="val 2079371"/>
                <a:gd name="f12" fmla="val 2133092"/>
                <a:gd name="f13" fmla="val 1224534"/>
                <a:gd name="f14" fmla="val 1305941"/>
                <a:gd name="f15" fmla="val 1371854"/>
                <a:gd name="f16" fmla="val 1359154"/>
                <a:gd name="f17" fmla="val 1306068"/>
                <a:gd name="f18" fmla="val 25400"/>
                <a:gd name="f19" fmla="val 1291844"/>
                <a:gd name="f20" fmla="val 80391"/>
                <a:gd name="f21" fmla="val 1346454"/>
                <a:gd name="f22" fmla="val 2065528"/>
                <a:gd name="f23" fmla="val 2120392"/>
                <a:gd name="f24" fmla="val 1291717"/>
                <a:gd name="f25" fmla="val 80010"/>
                <a:gd name="f26" fmla="val 2065401"/>
                <a:gd name="f27" fmla="val 80137"/>
                <a:gd name="f28" fmla="*/ f0 1 2145792"/>
                <a:gd name="f29" fmla="*/ f1 1 1371981"/>
                <a:gd name="f30" fmla="+- f4 0 f2"/>
                <a:gd name="f31" fmla="+- f3 0 f2"/>
                <a:gd name="f32" fmla="*/ f31 1 2145792"/>
                <a:gd name="f33" fmla="*/ f30 1 1371981"/>
                <a:gd name="f34" fmla="*/ f2 1 f32"/>
                <a:gd name="f35" fmla="*/ f3 1 f32"/>
                <a:gd name="f36" fmla="*/ f2 1 f33"/>
                <a:gd name="f37" fmla="*/ f4 1 f33"/>
                <a:gd name="f38" fmla="*/ f34 f28 1"/>
                <a:gd name="f39" fmla="*/ f35 f28 1"/>
                <a:gd name="f40" fmla="*/ f37 f29 1"/>
                <a:gd name="f41" fmla="*/ f36 f29 1"/>
              </a:gdLst>
              <a:ahLst/>
              <a:cxnLst>
                <a:cxn ang="3cd4">
                  <a:pos x="hc" y="t"/>
                </a:cxn>
                <a:cxn ang="0">
                  <a:pos x="r" y="vc"/>
                </a:cxn>
                <a:cxn ang="cd4">
                  <a:pos x="hc" y="b"/>
                </a:cxn>
                <a:cxn ang="cd2">
                  <a:pos x="l" y="vc"/>
                </a:cxn>
              </a:cxnLst>
              <a:rect l="f38" t="f41" r="f39" b="f40"/>
              <a:pathLst>
                <a:path w="2145792" h="1371981">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1" y="f15"/>
                    <a:pt x="f9" y="f15"/>
                  </a:cubicBezTo>
                  <a:lnTo>
                    <a:pt x="f9" y="f16"/>
                  </a:lnTo>
                  <a:lnTo>
                    <a:pt x="f9" y="f15"/>
                  </a:lnTo>
                  <a:lnTo>
                    <a:pt x="f8" y="f15"/>
                  </a:lnTo>
                  <a:lnTo>
                    <a:pt x="f8" y="f16"/>
                  </a:lnTo>
                  <a:lnTo>
                    <a:pt x="f8" y="f15"/>
                  </a:lnTo>
                  <a:cubicBezTo>
                    <a:pt x="f7" y="f4"/>
                    <a:pt x="f2" y="f17"/>
                    <a:pt x="f2" y="f13"/>
                  </a:cubicBezTo>
                  <a:lnTo>
                    <a:pt x="f2" y="f5"/>
                  </a:lnTo>
                  <a:lnTo>
                    <a:pt x="f10" y="f5"/>
                  </a:lnTo>
                  <a:lnTo>
                    <a:pt x="f2" y="f5"/>
                  </a:lnTo>
                  <a:moveTo>
                    <a:pt x="f18" y="f5"/>
                  </a:moveTo>
                  <a:lnTo>
                    <a:pt x="f18" y="f13"/>
                  </a:lnTo>
                  <a:lnTo>
                    <a:pt x="f10" y="f13"/>
                  </a:lnTo>
                  <a:lnTo>
                    <a:pt x="f18" y="f13"/>
                  </a:lnTo>
                  <a:cubicBezTo>
                    <a:pt x="f18" y="f19"/>
                    <a:pt x="f20" y="f21"/>
                    <a:pt x="f8" y="f21"/>
                  </a:cubicBezTo>
                  <a:lnTo>
                    <a:pt x="f9" y="f21"/>
                  </a:lnTo>
                  <a:cubicBezTo>
                    <a:pt x="f22" y="f21"/>
                    <a:pt x="f23" y="f24"/>
                    <a:pt x="f23" y="f13"/>
                  </a:cubicBezTo>
                  <a:lnTo>
                    <a:pt x="f23" y="f5"/>
                  </a:lnTo>
                  <a:cubicBezTo>
                    <a:pt x="f23" y="f25"/>
                    <a:pt x="f26" y="f18"/>
                    <a:pt x="f9" y="f18"/>
                  </a:cubicBezTo>
                  <a:lnTo>
                    <a:pt x="f8" y="f18"/>
                  </a:lnTo>
                  <a:lnTo>
                    <a:pt x="f8" y="f10"/>
                  </a:lnTo>
                  <a:lnTo>
                    <a:pt x="f8" y="f18"/>
                  </a:lnTo>
                  <a:cubicBezTo>
                    <a:pt x="f20" y="f18"/>
                    <a:pt x="f18" y="f27"/>
                    <a:pt x="f18" y="f5"/>
                  </a:cubicBezTo>
                  <a:close/>
                </a:path>
              </a:pathLst>
            </a:custGeom>
            <a:solidFill>
              <a:srgbClr val="9B7F57"/>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106" name="Group 28">
            <a:extLst>
              <a:ext uri="{FF2B5EF4-FFF2-40B4-BE49-F238E27FC236}">
                <a16:creationId xmlns:a16="http://schemas.microsoft.com/office/drawing/2014/main" id="{E1F25BF0-413C-1A66-B45A-1C05A090D69F}"/>
              </a:ext>
            </a:extLst>
          </p:cNvPr>
          <p:cNvGrpSpPr/>
          <p:nvPr/>
        </p:nvGrpSpPr>
        <p:grpSpPr>
          <a:xfrm>
            <a:off x="2634392" y="3457572"/>
            <a:ext cx="1072896" cy="685989"/>
            <a:chOff x="3951588" y="5186357"/>
            <a:chExt cx="1609344" cy="1028983"/>
          </a:xfrm>
        </p:grpSpPr>
        <p:sp>
          <p:nvSpPr>
            <p:cNvPr id="107" name="Freeform 29">
              <a:extLst>
                <a:ext uri="{FF2B5EF4-FFF2-40B4-BE49-F238E27FC236}">
                  <a16:creationId xmlns:a16="http://schemas.microsoft.com/office/drawing/2014/main" id="{4E2ADA61-D470-0880-7E06-6429CF758D12}"/>
                </a:ext>
              </a:extLst>
            </p:cNvPr>
            <p:cNvSpPr>
              <a:spLocks noMove="1" noResize="1"/>
            </p:cNvSpPr>
            <p:nvPr/>
          </p:nvSpPr>
          <p:spPr>
            <a:xfrm>
              <a:off x="3961107" y="5195885"/>
              <a:ext cx="1590297" cy="1009936"/>
            </a:xfrm>
            <a:custGeom>
              <a:avLst/>
              <a:gdLst>
                <a:gd name="f0" fmla="val w"/>
                <a:gd name="f1" fmla="val h"/>
                <a:gd name="f2" fmla="val 0"/>
                <a:gd name="f3" fmla="val 2120392"/>
                <a:gd name="f4" fmla="val 1346581"/>
                <a:gd name="f5" fmla="val 134620"/>
                <a:gd name="f6" fmla="val 60325"/>
                <a:gd name="f7" fmla="val 60706"/>
                <a:gd name="f8" fmla="val 135509"/>
                <a:gd name="f9" fmla="val 1984883"/>
                <a:gd name="f10" fmla="val 2059813"/>
                <a:gd name="f11" fmla="val 1211834"/>
                <a:gd name="f12" fmla="val 1286256"/>
                <a:gd name="f13" fmla="val 2059686"/>
                <a:gd name="f14" fmla="val 1346454"/>
                <a:gd name="f15" fmla="*/ f0 1 2120392"/>
                <a:gd name="f16" fmla="*/ f1 1 1346581"/>
                <a:gd name="f17" fmla="+- f4 0 f2"/>
                <a:gd name="f18" fmla="+- f3 0 f2"/>
                <a:gd name="f19" fmla="*/ f18 1 2120392"/>
                <a:gd name="f20" fmla="*/ f17 1 1346581"/>
                <a:gd name="f21" fmla="*/ f2 1 f19"/>
                <a:gd name="f22" fmla="*/ f3 1 f19"/>
                <a:gd name="f23" fmla="*/ f2 1 f20"/>
                <a:gd name="f24" fmla="*/ f4 1 f20"/>
                <a:gd name="f25" fmla="*/ f21 f15 1"/>
                <a:gd name="f26" fmla="*/ f22 f15 1"/>
                <a:gd name="f27" fmla="*/ f24 f16 1"/>
                <a:gd name="f28" fmla="*/ f23 f16 1"/>
              </a:gdLst>
              <a:ahLst/>
              <a:cxnLst>
                <a:cxn ang="3cd4">
                  <a:pos x="hc" y="t"/>
                </a:cxn>
                <a:cxn ang="0">
                  <a:pos x="r" y="vc"/>
                </a:cxn>
                <a:cxn ang="cd4">
                  <a:pos x="hc" y="b"/>
                </a:cxn>
                <a:cxn ang="cd2">
                  <a:pos x="l" y="vc"/>
                </a:cxn>
              </a:cxnLst>
              <a:rect l="f25" t="f28" r="f26" b="f27"/>
              <a:pathLst>
                <a:path w="2120392" h="1346581">
                  <a:moveTo>
                    <a:pt x="f2" y="f5"/>
                  </a:moveTo>
                  <a:cubicBezTo>
                    <a:pt x="f2" y="f6"/>
                    <a:pt x="f7" y="f2"/>
                    <a:pt x="f8" y="f2"/>
                  </a:cubicBezTo>
                  <a:lnTo>
                    <a:pt x="f9" y="f2"/>
                  </a:lnTo>
                  <a:cubicBezTo>
                    <a:pt x="f10" y="f2"/>
                    <a:pt x="f3" y="f6"/>
                    <a:pt x="f3" y="f5"/>
                  </a:cubicBezTo>
                  <a:lnTo>
                    <a:pt x="f3" y="f11"/>
                  </a:lnTo>
                  <a:cubicBezTo>
                    <a:pt x="f3" y="f12"/>
                    <a:pt x="f13" y="f14"/>
                    <a:pt x="f9" y="f14"/>
                  </a:cubicBezTo>
                  <a:lnTo>
                    <a:pt x="f8" y="f14"/>
                  </a:lnTo>
                  <a:cubicBezTo>
                    <a:pt x="f7" y="f4"/>
                    <a:pt x="f2" y="f12"/>
                    <a:pt x="f2" y="f11"/>
                  </a:cubicBezTo>
                  <a:close/>
                </a:path>
              </a:pathLst>
            </a:custGeom>
            <a:solidFill>
              <a:srgbClr val="FFFFFF">
                <a:alpha val="89804"/>
              </a:srgbClr>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08" name="Freeform 30">
              <a:extLst>
                <a:ext uri="{FF2B5EF4-FFF2-40B4-BE49-F238E27FC236}">
                  <a16:creationId xmlns:a16="http://schemas.microsoft.com/office/drawing/2014/main" id="{2905DB2F-27CE-679D-887D-DDAC52B8D9A7}"/>
                </a:ext>
              </a:extLst>
            </p:cNvPr>
            <p:cNvSpPr>
              <a:spLocks noMove="1" noResize="1"/>
            </p:cNvSpPr>
            <p:nvPr/>
          </p:nvSpPr>
          <p:spPr>
            <a:xfrm>
              <a:off x="3951588" y="5186357"/>
              <a:ext cx="1609344" cy="1028983"/>
            </a:xfrm>
            <a:custGeom>
              <a:avLst/>
              <a:gdLst>
                <a:gd name="f0" fmla="val w"/>
                <a:gd name="f1" fmla="val h"/>
                <a:gd name="f2" fmla="val 0"/>
                <a:gd name="f3" fmla="val 2145792"/>
                <a:gd name="f4" fmla="val 1371981"/>
                <a:gd name="f5" fmla="val 147320"/>
                <a:gd name="f6" fmla="val 65913"/>
                <a:gd name="f7" fmla="val 66421"/>
                <a:gd name="f8" fmla="val 148209"/>
                <a:gd name="f9" fmla="val 1997583"/>
                <a:gd name="f10" fmla="val 12700"/>
                <a:gd name="f11" fmla="val 2079371"/>
                <a:gd name="f12" fmla="val 2133092"/>
                <a:gd name="f13" fmla="val 1224534"/>
                <a:gd name="f14" fmla="val 1305941"/>
                <a:gd name="f15" fmla="val 1371854"/>
                <a:gd name="f16" fmla="val 1359154"/>
                <a:gd name="f17" fmla="val 1306068"/>
                <a:gd name="f18" fmla="val 25400"/>
                <a:gd name="f19" fmla="val 1291844"/>
                <a:gd name="f20" fmla="val 80391"/>
                <a:gd name="f21" fmla="val 1346454"/>
                <a:gd name="f22" fmla="val 2065528"/>
                <a:gd name="f23" fmla="val 2120392"/>
                <a:gd name="f24" fmla="val 1291717"/>
                <a:gd name="f25" fmla="val 80010"/>
                <a:gd name="f26" fmla="val 2065401"/>
                <a:gd name="f27" fmla="val 80137"/>
                <a:gd name="f28" fmla="*/ f0 1 2145792"/>
                <a:gd name="f29" fmla="*/ f1 1 1371981"/>
                <a:gd name="f30" fmla="+- f4 0 f2"/>
                <a:gd name="f31" fmla="+- f3 0 f2"/>
                <a:gd name="f32" fmla="*/ f31 1 2145792"/>
                <a:gd name="f33" fmla="*/ f30 1 1371981"/>
                <a:gd name="f34" fmla="*/ f2 1 f32"/>
                <a:gd name="f35" fmla="*/ f3 1 f32"/>
                <a:gd name="f36" fmla="*/ f2 1 f33"/>
                <a:gd name="f37" fmla="*/ f4 1 f33"/>
                <a:gd name="f38" fmla="*/ f34 f28 1"/>
                <a:gd name="f39" fmla="*/ f35 f28 1"/>
                <a:gd name="f40" fmla="*/ f37 f29 1"/>
                <a:gd name="f41" fmla="*/ f36 f29 1"/>
              </a:gdLst>
              <a:ahLst/>
              <a:cxnLst>
                <a:cxn ang="3cd4">
                  <a:pos x="hc" y="t"/>
                </a:cxn>
                <a:cxn ang="0">
                  <a:pos x="r" y="vc"/>
                </a:cxn>
                <a:cxn ang="cd4">
                  <a:pos x="hc" y="b"/>
                </a:cxn>
                <a:cxn ang="cd2">
                  <a:pos x="l" y="vc"/>
                </a:cxn>
              </a:cxnLst>
              <a:rect l="f38" t="f41" r="f39" b="f40"/>
              <a:pathLst>
                <a:path w="2145792" h="1371981">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1" y="f15"/>
                    <a:pt x="f9" y="f15"/>
                  </a:cubicBezTo>
                  <a:lnTo>
                    <a:pt x="f9" y="f16"/>
                  </a:lnTo>
                  <a:lnTo>
                    <a:pt x="f9" y="f15"/>
                  </a:lnTo>
                  <a:lnTo>
                    <a:pt x="f8" y="f15"/>
                  </a:lnTo>
                  <a:lnTo>
                    <a:pt x="f8" y="f16"/>
                  </a:lnTo>
                  <a:lnTo>
                    <a:pt x="f8" y="f15"/>
                  </a:lnTo>
                  <a:cubicBezTo>
                    <a:pt x="f7" y="f4"/>
                    <a:pt x="f2" y="f17"/>
                    <a:pt x="f2" y="f13"/>
                  </a:cubicBezTo>
                  <a:lnTo>
                    <a:pt x="f2" y="f5"/>
                  </a:lnTo>
                  <a:lnTo>
                    <a:pt x="f10" y="f5"/>
                  </a:lnTo>
                  <a:lnTo>
                    <a:pt x="f2" y="f5"/>
                  </a:lnTo>
                  <a:moveTo>
                    <a:pt x="f18" y="f5"/>
                  </a:moveTo>
                  <a:lnTo>
                    <a:pt x="f18" y="f13"/>
                  </a:lnTo>
                  <a:lnTo>
                    <a:pt x="f10" y="f13"/>
                  </a:lnTo>
                  <a:lnTo>
                    <a:pt x="f18" y="f13"/>
                  </a:lnTo>
                  <a:cubicBezTo>
                    <a:pt x="f18" y="f19"/>
                    <a:pt x="f20" y="f21"/>
                    <a:pt x="f8" y="f21"/>
                  </a:cubicBezTo>
                  <a:lnTo>
                    <a:pt x="f9" y="f21"/>
                  </a:lnTo>
                  <a:cubicBezTo>
                    <a:pt x="f22" y="f21"/>
                    <a:pt x="f23" y="f24"/>
                    <a:pt x="f23" y="f13"/>
                  </a:cubicBezTo>
                  <a:lnTo>
                    <a:pt x="f23" y="f5"/>
                  </a:lnTo>
                  <a:cubicBezTo>
                    <a:pt x="f23" y="f25"/>
                    <a:pt x="f26" y="f18"/>
                    <a:pt x="f9" y="f18"/>
                  </a:cubicBezTo>
                  <a:lnTo>
                    <a:pt x="f8" y="f18"/>
                  </a:lnTo>
                  <a:lnTo>
                    <a:pt x="f8" y="f10"/>
                  </a:lnTo>
                  <a:lnTo>
                    <a:pt x="f8" y="f18"/>
                  </a:lnTo>
                  <a:cubicBezTo>
                    <a:pt x="f20" y="f18"/>
                    <a:pt x="f18" y="f27"/>
                    <a:pt x="f18" y="f5"/>
                  </a:cubicBezTo>
                  <a:close/>
                </a:path>
              </a:pathLst>
            </a:custGeom>
            <a:solidFill>
              <a:srgbClr val="5E132A"/>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109" name="Group 31">
            <a:extLst>
              <a:ext uri="{FF2B5EF4-FFF2-40B4-BE49-F238E27FC236}">
                <a16:creationId xmlns:a16="http://schemas.microsoft.com/office/drawing/2014/main" id="{B09170BF-02C0-77C6-8353-F3174D55B031}"/>
              </a:ext>
            </a:extLst>
          </p:cNvPr>
          <p:cNvGrpSpPr/>
          <p:nvPr/>
        </p:nvGrpSpPr>
        <p:grpSpPr>
          <a:xfrm>
            <a:off x="1868649" y="4327276"/>
            <a:ext cx="1072896" cy="685989"/>
            <a:chOff x="2802974" y="6490914"/>
            <a:chExt cx="1609344" cy="1028983"/>
          </a:xfrm>
        </p:grpSpPr>
        <p:sp>
          <p:nvSpPr>
            <p:cNvPr id="110" name="Freeform 32">
              <a:extLst>
                <a:ext uri="{FF2B5EF4-FFF2-40B4-BE49-F238E27FC236}">
                  <a16:creationId xmlns:a16="http://schemas.microsoft.com/office/drawing/2014/main" id="{C1832270-6AAB-BA7F-7856-D358116EC83E}"/>
                </a:ext>
              </a:extLst>
            </p:cNvPr>
            <p:cNvSpPr>
              <a:spLocks noMove="1" noResize="1"/>
            </p:cNvSpPr>
            <p:nvPr/>
          </p:nvSpPr>
          <p:spPr>
            <a:xfrm>
              <a:off x="2812502" y="6500442"/>
              <a:ext cx="1590297" cy="1009936"/>
            </a:xfrm>
            <a:custGeom>
              <a:avLst/>
              <a:gdLst>
                <a:gd name="f0" fmla="val w"/>
                <a:gd name="f1" fmla="val h"/>
                <a:gd name="f2" fmla="val 0"/>
                <a:gd name="f3" fmla="val 2120392"/>
                <a:gd name="f4" fmla="val 1346581"/>
                <a:gd name="f5" fmla="val 134620"/>
                <a:gd name="f6" fmla="val 60325"/>
                <a:gd name="f7" fmla="val 60706"/>
                <a:gd name="f8" fmla="val 135509"/>
                <a:gd name="f9" fmla="val 1984883"/>
                <a:gd name="f10" fmla="val 2059813"/>
                <a:gd name="f11" fmla="val 1211834"/>
                <a:gd name="f12" fmla="val 1286256"/>
                <a:gd name="f13" fmla="val 2059686"/>
                <a:gd name="f14" fmla="val 1346454"/>
                <a:gd name="f15" fmla="*/ f0 1 2120392"/>
                <a:gd name="f16" fmla="*/ f1 1 1346581"/>
                <a:gd name="f17" fmla="+- f4 0 f2"/>
                <a:gd name="f18" fmla="+- f3 0 f2"/>
                <a:gd name="f19" fmla="*/ f18 1 2120392"/>
                <a:gd name="f20" fmla="*/ f17 1 1346581"/>
                <a:gd name="f21" fmla="*/ f2 1 f19"/>
                <a:gd name="f22" fmla="*/ f3 1 f19"/>
                <a:gd name="f23" fmla="*/ f2 1 f20"/>
                <a:gd name="f24" fmla="*/ f4 1 f20"/>
                <a:gd name="f25" fmla="*/ f21 f15 1"/>
                <a:gd name="f26" fmla="*/ f22 f15 1"/>
                <a:gd name="f27" fmla="*/ f24 f16 1"/>
                <a:gd name="f28" fmla="*/ f23 f16 1"/>
              </a:gdLst>
              <a:ahLst/>
              <a:cxnLst>
                <a:cxn ang="3cd4">
                  <a:pos x="hc" y="t"/>
                </a:cxn>
                <a:cxn ang="0">
                  <a:pos x="r" y="vc"/>
                </a:cxn>
                <a:cxn ang="cd4">
                  <a:pos x="hc" y="b"/>
                </a:cxn>
                <a:cxn ang="cd2">
                  <a:pos x="l" y="vc"/>
                </a:cxn>
              </a:cxnLst>
              <a:rect l="f25" t="f28" r="f26" b="f27"/>
              <a:pathLst>
                <a:path w="2120392" h="1346581">
                  <a:moveTo>
                    <a:pt x="f2" y="f5"/>
                  </a:moveTo>
                  <a:cubicBezTo>
                    <a:pt x="f2" y="f6"/>
                    <a:pt x="f7" y="f2"/>
                    <a:pt x="f8" y="f2"/>
                  </a:cubicBezTo>
                  <a:lnTo>
                    <a:pt x="f9" y="f2"/>
                  </a:lnTo>
                  <a:cubicBezTo>
                    <a:pt x="f10" y="f2"/>
                    <a:pt x="f3" y="f6"/>
                    <a:pt x="f3" y="f5"/>
                  </a:cubicBezTo>
                  <a:lnTo>
                    <a:pt x="f3" y="f11"/>
                  </a:lnTo>
                  <a:cubicBezTo>
                    <a:pt x="f3" y="f12"/>
                    <a:pt x="f13" y="f14"/>
                    <a:pt x="f9" y="f14"/>
                  </a:cubicBezTo>
                  <a:lnTo>
                    <a:pt x="f8" y="f14"/>
                  </a:lnTo>
                  <a:cubicBezTo>
                    <a:pt x="f7" y="f4"/>
                    <a:pt x="f2" y="f12"/>
                    <a:pt x="f2" y="f11"/>
                  </a:cubicBezTo>
                  <a:close/>
                </a:path>
              </a:pathLst>
            </a:custGeom>
            <a:solidFill>
              <a:srgbClr val="9B7F57"/>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11" name="Freeform 33">
              <a:extLst>
                <a:ext uri="{FF2B5EF4-FFF2-40B4-BE49-F238E27FC236}">
                  <a16:creationId xmlns:a16="http://schemas.microsoft.com/office/drawing/2014/main" id="{FC983F7B-E74E-689E-136E-6821288F6EF8}"/>
                </a:ext>
              </a:extLst>
            </p:cNvPr>
            <p:cNvSpPr>
              <a:spLocks noMove="1" noResize="1"/>
            </p:cNvSpPr>
            <p:nvPr/>
          </p:nvSpPr>
          <p:spPr>
            <a:xfrm>
              <a:off x="2802974" y="6490914"/>
              <a:ext cx="1609344" cy="1028983"/>
            </a:xfrm>
            <a:custGeom>
              <a:avLst/>
              <a:gdLst>
                <a:gd name="f0" fmla="val w"/>
                <a:gd name="f1" fmla="val h"/>
                <a:gd name="f2" fmla="val 0"/>
                <a:gd name="f3" fmla="val 2145792"/>
                <a:gd name="f4" fmla="val 1371981"/>
                <a:gd name="f5" fmla="val 147320"/>
                <a:gd name="f6" fmla="val 65913"/>
                <a:gd name="f7" fmla="val 66421"/>
                <a:gd name="f8" fmla="val 148209"/>
                <a:gd name="f9" fmla="val 1997583"/>
                <a:gd name="f10" fmla="val 12700"/>
                <a:gd name="f11" fmla="val 2079371"/>
                <a:gd name="f12" fmla="val 2133092"/>
                <a:gd name="f13" fmla="val 1224534"/>
                <a:gd name="f14" fmla="val 1305941"/>
                <a:gd name="f15" fmla="val 1371854"/>
                <a:gd name="f16" fmla="val 1359154"/>
                <a:gd name="f17" fmla="val 1306068"/>
                <a:gd name="f18" fmla="val 25400"/>
                <a:gd name="f19" fmla="val 1291844"/>
                <a:gd name="f20" fmla="val 80391"/>
                <a:gd name="f21" fmla="val 1346454"/>
                <a:gd name="f22" fmla="val 2065528"/>
                <a:gd name="f23" fmla="val 2120392"/>
                <a:gd name="f24" fmla="val 1291717"/>
                <a:gd name="f25" fmla="val 80010"/>
                <a:gd name="f26" fmla="val 2065401"/>
                <a:gd name="f27" fmla="val 80137"/>
                <a:gd name="f28" fmla="*/ f0 1 2145792"/>
                <a:gd name="f29" fmla="*/ f1 1 1371981"/>
                <a:gd name="f30" fmla="+- f4 0 f2"/>
                <a:gd name="f31" fmla="+- f3 0 f2"/>
                <a:gd name="f32" fmla="*/ f31 1 2145792"/>
                <a:gd name="f33" fmla="*/ f30 1 1371981"/>
                <a:gd name="f34" fmla="*/ f2 1 f32"/>
                <a:gd name="f35" fmla="*/ f3 1 f32"/>
                <a:gd name="f36" fmla="*/ f2 1 f33"/>
                <a:gd name="f37" fmla="*/ f4 1 f33"/>
                <a:gd name="f38" fmla="*/ f34 f28 1"/>
                <a:gd name="f39" fmla="*/ f35 f28 1"/>
                <a:gd name="f40" fmla="*/ f37 f29 1"/>
                <a:gd name="f41" fmla="*/ f36 f29 1"/>
              </a:gdLst>
              <a:ahLst/>
              <a:cxnLst>
                <a:cxn ang="3cd4">
                  <a:pos x="hc" y="t"/>
                </a:cxn>
                <a:cxn ang="0">
                  <a:pos x="r" y="vc"/>
                </a:cxn>
                <a:cxn ang="cd4">
                  <a:pos x="hc" y="b"/>
                </a:cxn>
                <a:cxn ang="cd2">
                  <a:pos x="l" y="vc"/>
                </a:cxn>
              </a:cxnLst>
              <a:rect l="f38" t="f41" r="f39" b="f40"/>
              <a:pathLst>
                <a:path w="2145792" h="1371981">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1" y="f15"/>
                    <a:pt x="f9" y="f15"/>
                  </a:cubicBezTo>
                  <a:lnTo>
                    <a:pt x="f9" y="f16"/>
                  </a:lnTo>
                  <a:lnTo>
                    <a:pt x="f9" y="f15"/>
                  </a:lnTo>
                  <a:lnTo>
                    <a:pt x="f8" y="f15"/>
                  </a:lnTo>
                  <a:lnTo>
                    <a:pt x="f8" y="f16"/>
                  </a:lnTo>
                  <a:lnTo>
                    <a:pt x="f8" y="f15"/>
                  </a:lnTo>
                  <a:cubicBezTo>
                    <a:pt x="f7" y="f4"/>
                    <a:pt x="f2" y="f17"/>
                    <a:pt x="f2" y="f13"/>
                  </a:cubicBezTo>
                  <a:lnTo>
                    <a:pt x="f2" y="f5"/>
                  </a:lnTo>
                  <a:lnTo>
                    <a:pt x="f10" y="f5"/>
                  </a:lnTo>
                  <a:lnTo>
                    <a:pt x="f2" y="f5"/>
                  </a:lnTo>
                  <a:moveTo>
                    <a:pt x="f18" y="f5"/>
                  </a:moveTo>
                  <a:lnTo>
                    <a:pt x="f18" y="f13"/>
                  </a:lnTo>
                  <a:lnTo>
                    <a:pt x="f10" y="f13"/>
                  </a:lnTo>
                  <a:lnTo>
                    <a:pt x="f18" y="f13"/>
                  </a:lnTo>
                  <a:cubicBezTo>
                    <a:pt x="f18" y="f19"/>
                    <a:pt x="f20" y="f21"/>
                    <a:pt x="f8" y="f21"/>
                  </a:cubicBezTo>
                  <a:lnTo>
                    <a:pt x="f9" y="f21"/>
                  </a:lnTo>
                  <a:cubicBezTo>
                    <a:pt x="f22" y="f21"/>
                    <a:pt x="f23" y="f24"/>
                    <a:pt x="f23" y="f13"/>
                  </a:cubicBezTo>
                  <a:lnTo>
                    <a:pt x="f23" y="f5"/>
                  </a:lnTo>
                  <a:cubicBezTo>
                    <a:pt x="f23" y="f25"/>
                    <a:pt x="f26" y="f18"/>
                    <a:pt x="f9" y="f18"/>
                  </a:cubicBezTo>
                  <a:lnTo>
                    <a:pt x="f8" y="f18"/>
                  </a:lnTo>
                  <a:lnTo>
                    <a:pt x="f8" y="f10"/>
                  </a:lnTo>
                  <a:lnTo>
                    <a:pt x="f8" y="f18"/>
                  </a:lnTo>
                  <a:cubicBezTo>
                    <a:pt x="f20" y="f18"/>
                    <a:pt x="f18" y="f27"/>
                    <a:pt x="f18" y="f5"/>
                  </a:cubicBezTo>
                  <a:close/>
                </a:path>
              </a:pathLst>
            </a:custGeom>
            <a:solidFill>
              <a:srgbClr val="9B7F57"/>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112" name="Group 34">
            <a:extLst>
              <a:ext uri="{FF2B5EF4-FFF2-40B4-BE49-F238E27FC236}">
                <a16:creationId xmlns:a16="http://schemas.microsoft.com/office/drawing/2014/main" id="{33EFA87E-2124-DD1B-3D65-7DF5B95516FF}"/>
              </a:ext>
            </a:extLst>
          </p:cNvPr>
          <p:cNvGrpSpPr/>
          <p:nvPr/>
        </p:nvGrpSpPr>
        <p:grpSpPr>
          <a:xfrm>
            <a:off x="1986461" y="4439192"/>
            <a:ext cx="1072896" cy="685989"/>
            <a:chOff x="2979691" y="6658788"/>
            <a:chExt cx="1609344" cy="1028983"/>
          </a:xfrm>
        </p:grpSpPr>
        <p:sp>
          <p:nvSpPr>
            <p:cNvPr id="113" name="Freeform 35">
              <a:extLst>
                <a:ext uri="{FF2B5EF4-FFF2-40B4-BE49-F238E27FC236}">
                  <a16:creationId xmlns:a16="http://schemas.microsoft.com/office/drawing/2014/main" id="{205E29C0-B9CB-C186-4FA9-F17C33B25AB8}"/>
                </a:ext>
              </a:extLst>
            </p:cNvPr>
            <p:cNvSpPr>
              <a:spLocks noMove="1" noResize="1"/>
            </p:cNvSpPr>
            <p:nvPr/>
          </p:nvSpPr>
          <p:spPr>
            <a:xfrm>
              <a:off x="2989210" y="6668316"/>
              <a:ext cx="1590297" cy="1009936"/>
            </a:xfrm>
            <a:custGeom>
              <a:avLst/>
              <a:gdLst>
                <a:gd name="f0" fmla="val w"/>
                <a:gd name="f1" fmla="val h"/>
                <a:gd name="f2" fmla="val 0"/>
                <a:gd name="f3" fmla="val 2120392"/>
                <a:gd name="f4" fmla="val 1346581"/>
                <a:gd name="f5" fmla="val 134620"/>
                <a:gd name="f6" fmla="val 60325"/>
                <a:gd name="f7" fmla="val 60706"/>
                <a:gd name="f8" fmla="val 135509"/>
                <a:gd name="f9" fmla="val 1984883"/>
                <a:gd name="f10" fmla="val 2059813"/>
                <a:gd name="f11" fmla="val 1211834"/>
                <a:gd name="f12" fmla="val 1286256"/>
                <a:gd name="f13" fmla="val 2059686"/>
                <a:gd name="f14" fmla="val 1346454"/>
                <a:gd name="f15" fmla="*/ f0 1 2120392"/>
                <a:gd name="f16" fmla="*/ f1 1 1346581"/>
                <a:gd name="f17" fmla="+- f4 0 f2"/>
                <a:gd name="f18" fmla="+- f3 0 f2"/>
                <a:gd name="f19" fmla="*/ f18 1 2120392"/>
                <a:gd name="f20" fmla="*/ f17 1 1346581"/>
                <a:gd name="f21" fmla="*/ f2 1 f19"/>
                <a:gd name="f22" fmla="*/ f3 1 f19"/>
                <a:gd name="f23" fmla="*/ f2 1 f20"/>
                <a:gd name="f24" fmla="*/ f4 1 f20"/>
                <a:gd name="f25" fmla="*/ f21 f15 1"/>
                <a:gd name="f26" fmla="*/ f22 f15 1"/>
                <a:gd name="f27" fmla="*/ f24 f16 1"/>
                <a:gd name="f28" fmla="*/ f23 f16 1"/>
              </a:gdLst>
              <a:ahLst/>
              <a:cxnLst>
                <a:cxn ang="3cd4">
                  <a:pos x="hc" y="t"/>
                </a:cxn>
                <a:cxn ang="0">
                  <a:pos x="r" y="vc"/>
                </a:cxn>
                <a:cxn ang="cd4">
                  <a:pos x="hc" y="b"/>
                </a:cxn>
                <a:cxn ang="cd2">
                  <a:pos x="l" y="vc"/>
                </a:cxn>
              </a:cxnLst>
              <a:rect l="f25" t="f28" r="f26" b="f27"/>
              <a:pathLst>
                <a:path w="2120392" h="1346581">
                  <a:moveTo>
                    <a:pt x="f2" y="f5"/>
                  </a:moveTo>
                  <a:cubicBezTo>
                    <a:pt x="f2" y="f6"/>
                    <a:pt x="f7" y="f2"/>
                    <a:pt x="f8" y="f2"/>
                  </a:cubicBezTo>
                  <a:lnTo>
                    <a:pt x="f9" y="f2"/>
                  </a:lnTo>
                  <a:cubicBezTo>
                    <a:pt x="f10" y="f2"/>
                    <a:pt x="f3" y="f6"/>
                    <a:pt x="f3" y="f5"/>
                  </a:cubicBezTo>
                  <a:lnTo>
                    <a:pt x="f3" y="f11"/>
                  </a:lnTo>
                  <a:cubicBezTo>
                    <a:pt x="f3" y="f12"/>
                    <a:pt x="f13" y="f14"/>
                    <a:pt x="f9" y="f14"/>
                  </a:cubicBezTo>
                  <a:lnTo>
                    <a:pt x="f8" y="f14"/>
                  </a:lnTo>
                  <a:cubicBezTo>
                    <a:pt x="f7" y="f4"/>
                    <a:pt x="f2" y="f12"/>
                    <a:pt x="f2" y="f11"/>
                  </a:cubicBezTo>
                  <a:close/>
                </a:path>
              </a:pathLst>
            </a:custGeom>
            <a:solidFill>
              <a:srgbClr val="FFFFFF">
                <a:alpha val="89804"/>
              </a:srgbClr>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14" name="Freeform 36">
              <a:extLst>
                <a:ext uri="{FF2B5EF4-FFF2-40B4-BE49-F238E27FC236}">
                  <a16:creationId xmlns:a16="http://schemas.microsoft.com/office/drawing/2014/main" id="{BAC8D3AB-68CF-B670-F09D-7F7FDC1F6F93}"/>
                </a:ext>
              </a:extLst>
            </p:cNvPr>
            <p:cNvSpPr>
              <a:spLocks noMove="1" noResize="1"/>
            </p:cNvSpPr>
            <p:nvPr/>
          </p:nvSpPr>
          <p:spPr>
            <a:xfrm>
              <a:off x="2979691" y="6658788"/>
              <a:ext cx="1609344" cy="1028983"/>
            </a:xfrm>
            <a:custGeom>
              <a:avLst/>
              <a:gdLst>
                <a:gd name="f0" fmla="val w"/>
                <a:gd name="f1" fmla="val h"/>
                <a:gd name="f2" fmla="val 0"/>
                <a:gd name="f3" fmla="val 2145792"/>
                <a:gd name="f4" fmla="val 1371981"/>
                <a:gd name="f5" fmla="val 147320"/>
                <a:gd name="f6" fmla="val 65913"/>
                <a:gd name="f7" fmla="val 66421"/>
                <a:gd name="f8" fmla="val 148209"/>
                <a:gd name="f9" fmla="val 1997583"/>
                <a:gd name="f10" fmla="val 12700"/>
                <a:gd name="f11" fmla="val 2079371"/>
                <a:gd name="f12" fmla="val 2133092"/>
                <a:gd name="f13" fmla="val 1224534"/>
                <a:gd name="f14" fmla="val 1305941"/>
                <a:gd name="f15" fmla="val 1371854"/>
                <a:gd name="f16" fmla="val 1359154"/>
                <a:gd name="f17" fmla="val 1306068"/>
                <a:gd name="f18" fmla="val 25400"/>
                <a:gd name="f19" fmla="val 1291844"/>
                <a:gd name="f20" fmla="val 80391"/>
                <a:gd name="f21" fmla="val 1346454"/>
                <a:gd name="f22" fmla="val 2065528"/>
                <a:gd name="f23" fmla="val 2120392"/>
                <a:gd name="f24" fmla="val 1291717"/>
                <a:gd name="f25" fmla="val 80010"/>
                <a:gd name="f26" fmla="val 2065401"/>
                <a:gd name="f27" fmla="val 80137"/>
                <a:gd name="f28" fmla="*/ f0 1 2145792"/>
                <a:gd name="f29" fmla="*/ f1 1 1371981"/>
                <a:gd name="f30" fmla="+- f4 0 f2"/>
                <a:gd name="f31" fmla="+- f3 0 f2"/>
                <a:gd name="f32" fmla="*/ f31 1 2145792"/>
                <a:gd name="f33" fmla="*/ f30 1 1371981"/>
                <a:gd name="f34" fmla="*/ f2 1 f32"/>
                <a:gd name="f35" fmla="*/ f3 1 f32"/>
                <a:gd name="f36" fmla="*/ f2 1 f33"/>
                <a:gd name="f37" fmla="*/ f4 1 f33"/>
                <a:gd name="f38" fmla="*/ f34 f28 1"/>
                <a:gd name="f39" fmla="*/ f35 f28 1"/>
                <a:gd name="f40" fmla="*/ f37 f29 1"/>
                <a:gd name="f41" fmla="*/ f36 f29 1"/>
              </a:gdLst>
              <a:ahLst/>
              <a:cxnLst>
                <a:cxn ang="3cd4">
                  <a:pos x="hc" y="t"/>
                </a:cxn>
                <a:cxn ang="0">
                  <a:pos x="r" y="vc"/>
                </a:cxn>
                <a:cxn ang="cd4">
                  <a:pos x="hc" y="b"/>
                </a:cxn>
                <a:cxn ang="cd2">
                  <a:pos x="l" y="vc"/>
                </a:cxn>
              </a:cxnLst>
              <a:rect l="f38" t="f41" r="f39" b="f40"/>
              <a:pathLst>
                <a:path w="2145792" h="1371981">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1" y="f15"/>
                    <a:pt x="f9" y="f15"/>
                  </a:cubicBezTo>
                  <a:lnTo>
                    <a:pt x="f9" y="f16"/>
                  </a:lnTo>
                  <a:lnTo>
                    <a:pt x="f9" y="f15"/>
                  </a:lnTo>
                  <a:lnTo>
                    <a:pt x="f8" y="f15"/>
                  </a:lnTo>
                  <a:lnTo>
                    <a:pt x="f8" y="f16"/>
                  </a:lnTo>
                  <a:lnTo>
                    <a:pt x="f8" y="f15"/>
                  </a:lnTo>
                  <a:cubicBezTo>
                    <a:pt x="f7" y="f4"/>
                    <a:pt x="f2" y="f17"/>
                    <a:pt x="f2" y="f13"/>
                  </a:cubicBezTo>
                  <a:lnTo>
                    <a:pt x="f2" y="f5"/>
                  </a:lnTo>
                  <a:lnTo>
                    <a:pt x="f10" y="f5"/>
                  </a:lnTo>
                  <a:lnTo>
                    <a:pt x="f2" y="f5"/>
                  </a:lnTo>
                  <a:moveTo>
                    <a:pt x="f18" y="f5"/>
                  </a:moveTo>
                  <a:lnTo>
                    <a:pt x="f18" y="f13"/>
                  </a:lnTo>
                  <a:lnTo>
                    <a:pt x="f10" y="f13"/>
                  </a:lnTo>
                  <a:lnTo>
                    <a:pt x="f18" y="f13"/>
                  </a:lnTo>
                  <a:cubicBezTo>
                    <a:pt x="f18" y="f19"/>
                    <a:pt x="f20" y="f21"/>
                    <a:pt x="f8" y="f21"/>
                  </a:cubicBezTo>
                  <a:lnTo>
                    <a:pt x="f9" y="f21"/>
                  </a:lnTo>
                  <a:cubicBezTo>
                    <a:pt x="f22" y="f21"/>
                    <a:pt x="f23" y="f24"/>
                    <a:pt x="f23" y="f13"/>
                  </a:cubicBezTo>
                  <a:lnTo>
                    <a:pt x="f23" y="f5"/>
                  </a:lnTo>
                  <a:cubicBezTo>
                    <a:pt x="f23" y="f25"/>
                    <a:pt x="f26" y="f18"/>
                    <a:pt x="f9" y="f18"/>
                  </a:cubicBezTo>
                  <a:lnTo>
                    <a:pt x="f8" y="f18"/>
                  </a:lnTo>
                  <a:lnTo>
                    <a:pt x="f8" y="f10"/>
                  </a:lnTo>
                  <a:lnTo>
                    <a:pt x="f8" y="f18"/>
                  </a:lnTo>
                  <a:cubicBezTo>
                    <a:pt x="f20" y="f18"/>
                    <a:pt x="f18" y="f27"/>
                    <a:pt x="f18" y="f5"/>
                  </a:cubicBezTo>
                  <a:close/>
                </a:path>
              </a:pathLst>
            </a:custGeom>
            <a:solidFill>
              <a:srgbClr val="5E132A"/>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115" name="Group 37">
            <a:extLst>
              <a:ext uri="{FF2B5EF4-FFF2-40B4-BE49-F238E27FC236}">
                <a16:creationId xmlns:a16="http://schemas.microsoft.com/office/drawing/2014/main" id="{6095A947-91EA-3E91-27BA-8EC5351A6B9A}"/>
              </a:ext>
            </a:extLst>
          </p:cNvPr>
          <p:cNvGrpSpPr/>
          <p:nvPr/>
        </p:nvGrpSpPr>
        <p:grpSpPr>
          <a:xfrm>
            <a:off x="3164519" y="4327276"/>
            <a:ext cx="1072896" cy="685989"/>
            <a:chOff x="4746778" y="6490914"/>
            <a:chExt cx="1609344" cy="1028983"/>
          </a:xfrm>
        </p:grpSpPr>
        <p:sp>
          <p:nvSpPr>
            <p:cNvPr id="116" name="Freeform 38">
              <a:extLst>
                <a:ext uri="{FF2B5EF4-FFF2-40B4-BE49-F238E27FC236}">
                  <a16:creationId xmlns:a16="http://schemas.microsoft.com/office/drawing/2014/main" id="{2E386985-F6BE-7063-6FDC-E7F85436657C}"/>
                </a:ext>
              </a:extLst>
            </p:cNvPr>
            <p:cNvSpPr>
              <a:spLocks noMove="1" noResize="1"/>
            </p:cNvSpPr>
            <p:nvPr/>
          </p:nvSpPr>
          <p:spPr>
            <a:xfrm>
              <a:off x="4756306" y="6500442"/>
              <a:ext cx="1590297" cy="1009936"/>
            </a:xfrm>
            <a:custGeom>
              <a:avLst/>
              <a:gdLst>
                <a:gd name="f0" fmla="val w"/>
                <a:gd name="f1" fmla="val h"/>
                <a:gd name="f2" fmla="val 0"/>
                <a:gd name="f3" fmla="val 2120392"/>
                <a:gd name="f4" fmla="val 1346581"/>
                <a:gd name="f5" fmla="val 134620"/>
                <a:gd name="f6" fmla="val 60325"/>
                <a:gd name="f7" fmla="val 60706"/>
                <a:gd name="f8" fmla="val 135509"/>
                <a:gd name="f9" fmla="val 1984883"/>
                <a:gd name="f10" fmla="val 2059813"/>
                <a:gd name="f11" fmla="val 1211834"/>
                <a:gd name="f12" fmla="val 1286256"/>
                <a:gd name="f13" fmla="val 2059686"/>
                <a:gd name="f14" fmla="val 1346454"/>
                <a:gd name="f15" fmla="*/ f0 1 2120392"/>
                <a:gd name="f16" fmla="*/ f1 1 1346581"/>
                <a:gd name="f17" fmla="+- f4 0 f2"/>
                <a:gd name="f18" fmla="+- f3 0 f2"/>
                <a:gd name="f19" fmla="*/ f18 1 2120392"/>
                <a:gd name="f20" fmla="*/ f17 1 1346581"/>
                <a:gd name="f21" fmla="*/ f2 1 f19"/>
                <a:gd name="f22" fmla="*/ f3 1 f19"/>
                <a:gd name="f23" fmla="*/ f2 1 f20"/>
                <a:gd name="f24" fmla="*/ f4 1 f20"/>
                <a:gd name="f25" fmla="*/ f21 f15 1"/>
                <a:gd name="f26" fmla="*/ f22 f15 1"/>
                <a:gd name="f27" fmla="*/ f24 f16 1"/>
                <a:gd name="f28" fmla="*/ f23 f16 1"/>
              </a:gdLst>
              <a:ahLst/>
              <a:cxnLst>
                <a:cxn ang="3cd4">
                  <a:pos x="hc" y="t"/>
                </a:cxn>
                <a:cxn ang="0">
                  <a:pos x="r" y="vc"/>
                </a:cxn>
                <a:cxn ang="cd4">
                  <a:pos x="hc" y="b"/>
                </a:cxn>
                <a:cxn ang="cd2">
                  <a:pos x="l" y="vc"/>
                </a:cxn>
              </a:cxnLst>
              <a:rect l="f25" t="f28" r="f26" b="f27"/>
              <a:pathLst>
                <a:path w="2120392" h="1346581">
                  <a:moveTo>
                    <a:pt x="f2" y="f5"/>
                  </a:moveTo>
                  <a:cubicBezTo>
                    <a:pt x="f2" y="f6"/>
                    <a:pt x="f7" y="f2"/>
                    <a:pt x="f8" y="f2"/>
                  </a:cubicBezTo>
                  <a:lnTo>
                    <a:pt x="f9" y="f2"/>
                  </a:lnTo>
                  <a:cubicBezTo>
                    <a:pt x="f10" y="f2"/>
                    <a:pt x="f3" y="f6"/>
                    <a:pt x="f3" y="f5"/>
                  </a:cubicBezTo>
                  <a:lnTo>
                    <a:pt x="f3" y="f11"/>
                  </a:lnTo>
                  <a:cubicBezTo>
                    <a:pt x="f3" y="f12"/>
                    <a:pt x="f13" y="f14"/>
                    <a:pt x="f9" y="f14"/>
                  </a:cubicBezTo>
                  <a:lnTo>
                    <a:pt x="f8" y="f14"/>
                  </a:lnTo>
                  <a:cubicBezTo>
                    <a:pt x="f7" y="f4"/>
                    <a:pt x="f2" y="f12"/>
                    <a:pt x="f2" y="f11"/>
                  </a:cubicBezTo>
                  <a:close/>
                </a:path>
              </a:pathLst>
            </a:custGeom>
            <a:solidFill>
              <a:srgbClr val="9B7F57"/>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17" name="Freeform 39">
              <a:extLst>
                <a:ext uri="{FF2B5EF4-FFF2-40B4-BE49-F238E27FC236}">
                  <a16:creationId xmlns:a16="http://schemas.microsoft.com/office/drawing/2014/main" id="{2D70D679-AB8D-0DEF-E5A3-E230E04068AF}"/>
                </a:ext>
              </a:extLst>
            </p:cNvPr>
            <p:cNvSpPr>
              <a:spLocks noMove="1" noResize="1"/>
            </p:cNvSpPr>
            <p:nvPr/>
          </p:nvSpPr>
          <p:spPr>
            <a:xfrm>
              <a:off x="4746778" y="6490914"/>
              <a:ext cx="1609344" cy="1028983"/>
            </a:xfrm>
            <a:custGeom>
              <a:avLst/>
              <a:gdLst>
                <a:gd name="f0" fmla="val w"/>
                <a:gd name="f1" fmla="val h"/>
                <a:gd name="f2" fmla="val 0"/>
                <a:gd name="f3" fmla="val 2145792"/>
                <a:gd name="f4" fmla="val 1371981"/>
                <a:gd name="f5" fmla="val 147320"/>
                <a:gd name="f6" fmla="val 65913"/>
                <a:gd name="f7" fmla="val 66421"/>
                <a:gd name="f8" fmla="val 148209"/>
                <a:gd name="f9" fmla="val 1997583"/>
                <a:gd name="f10" fmla="val 12700"/>
                <a:gd name="f11" fmla="val 2079371"/>
                <a:gd name="f12" fmla="val 2133092"/>
                <a:gd name="f13" fmla="val 1224534"/>
                <a:gd name="f14" fmla="val 1305941"/>
                <a:gd name="f15" fmla="val 1371854"/>
                <a:gd name="f16" fmla="val 1359154"/>
                <a:gd name="f17" fmla="val 1306068"/>
                <a:gd name="f18" fmla="val 25400"/>
                <a:gd name="f19" fmla="val 1291844"/>
                <a:gd name="f20" fmla="val 80391"/>
                <a:gd name="f21" fmla="val 1346454"/>
                <a:gd name="f22" fmla="val 2065528"/>
                <a:gd name="f23" fmla="val 2120392"/>
                <a:gd name="f24" fmla="val 1291717"/>
                <a:gd name="f25" fmla="val 80010"/>
                <a:gd name="f26" fmla="val 2065401"/>
                <a:gd name="f27" fmla="val 80137"/>
                <a:gd name="f28" fmla="*/ f0 1 2145792"/>
                <a:gd name="f29" fmla="*/ f1 1 1371981"/>
                <a:gd name="f30" fmla="+- f4 0 f2"/>
                <a:gd name="f31" fmla="+- f3 0 f2"/>
                <a:gd name="f32" fmla="*/ f31 1 2145792"/>
                <a:gd name="f33" fmla="*/ f30 1 1371981"/>
                <a:gd name="f34" fmla="*/ f2 1 f32"/>
                <a:gd name="f35" fmla="*/ f3 1 f32"/>
                <a:gd name="f36" fmla="*/ f2 1 f33"/>
                <a:gd name="f37" fmla="*/ f4 1 f33"/>
                <a:gd name="f38" fmla="*/ f34 f28 1"/>
                <a:gd name="f39" fmla="*/ f35 f28 1"/>
                <a:gd name="f40" fmla="*/ f37 f29 1"/>
                <a:gd name="f41" fmla="*/ f36 f29 1"/>
              </a:gdLst>
              <a:ahLst/>
              <a:cxnLst>
                <a:cxn ang="3cd4">
                  <a:pos x="hc" y="t"/>
                </a:cxn>
                <a:cxn ang="0">
                  <a:pos x="r" y="vc"/>
                </a:cxn>
                <a:cxn ang="cd4">
                  <a:pos x="hc" y="b"/>
                </a:cxn>
                <a:cxn ang="cd2">
                  <a:pos x="l" y="vc"/>
                </a:cxn>
              </a:cxnLst>
              <a:rect l="f38" t="f41" r="f39" b="f40"/>
              <a:pathLst>
                <a:path w="2145792" h="1371981">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1" y="f15"/>
                    <a:pt x="f9" y="f15"/>
                  </a:cubicBezTo>
                  <a:lnTo>
                    <a:pt x="f9" y="f16"/>
                  </a:lnTo>
                  <a:lnTo>
                    <a:pt x="f9" y="f15"/>
                  </a:lnTo>
                  <a:lnTo>
                    <a:pt x="f8" y="f15"/>
                  </a:lnTo>
                  <a:lnTo>
                    <a:pt x="f8" y="f16"/>
                  </a:lnTo>
                  <a:lnTo>
                    <a:pt x="f8" y="f15"/>
                  </a:lnTo>
                  <a:cubicBezTo>
                    <a:pt x="f7" y="f4"/>
                    <a:pt x="f2" y="f17"/>
                    <a:pt x="f2" y="f13"/>
                  </a:cubicBezTo>
                  <a:lnTo>
                    <a:pt x="f2" y="f5"/>
                  </a:lnTo>
                  <a:lnTo>
                    <a:pt x="f10" y="f5"/>
                  </a:lnTo>
                  <a:lnTo>
                    <a:pt x="f2" y="f5"/>
                  </a:lnTo>
                  <a:moveTo>
                    <a:pt x="f18" y="f5"/>
                  </a:moveTo>
                  <a:lnTo>
                    <a:pt x="f18" y="f13"/>
                  </a:lnTo>
                  <a:lnTo>
                    <a:pt x="f10" y="f13"/>
                  </a:lnTo>
                  <a:lnTo>
                    <a:pt x="f18" y="f13"/>
                  </a:lnTo>
                  <a:cubicBezTo>
                    <a:pt x="f18" y="f19"/>
                    <a:pt x="f20" y="f21"/>
                    <a:pt x="f8" y="f21"/>
                  </a:cubicBezTo>
                  <a:lnTo>
                    <a:pt x="f9" y="f21"/>
                  </a:lnTo>
                  <a:cubicBezTo>
                    <a:pt x="f22" y="f21"/>
                    <a:pt x="f23" y="f24"/>
                    <a:pt x="f23" y="f13"/>
                  </a:cubicBezTo>
                  <a:lnTo>
                    <a:pt x="f23" y="f5"/>
                  </a:lnTo>
                  <a:cubicBezTo>
                    <a:pt x="f23" y="f25"/>
                    <a:pt x="f26" y="f18"/>
                    <a:pt x="f9" y="f18"/>
                  </a:cubicBezTo>
                  <a:lnTo>
                    <a:pt x="f8" y="f18"/>
                  </a:lnTo>
                  <a:lnTo>
                    <a:pt x="f8" y="f10"/>
                  </a:lnTo>
                  <a:lnTo>
                    <a:pt x="f8" y="f18"/>
                  </a:lnTo>
                  <a:cubicBezTo>
                    <a:pt x="f20" y="f18"/>
                    <a:pt x="f18" y="f27"/>
                    <a:pt x="f18" y="f5"/>
                  </a:cubicBezTo>
                  <a:close/>
                </a:path>
              </a:pathLst>
            </a:custGeom>
            <a:solidFill>
              <a:srgbClr val="9B7F57"/>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118" name="Group 40">
            <a:extLst>
              <a:ext uri="{FF2B5EF4-FFF2-40B4-BE49-F238E27FC236}">
                <a16:creationId xmlns:a16="http://schemas.microsoft.com/office/drawing/2014/main" id="{D9521369-51AA-A2A0-1FED-E32DB33454E4}"/>
              </a:ext>
            </a:extLst>
          </p:cNvPr>
          <p:cNvGrpSpPr/>
          <p:nvPr/>
        </p:nvGrpSpPr>
        <p:grpSpPr>
          <a:xfrm>
            <a:off x="3282324" y="4439192"/>
            <a:ext cx="1072896" cy="685989"/>
            <a:chOff x="4923486" y="6658788"/>
            <a:chExt cx="1609344" cy="1028983"/>
          </a:xfrm>
        </p:grpSpPr>
        <p:sp>
          <p:nvSpPr>
            <p:cNvPr id="119" name="Freeform 41">
              <a:extLst>
                <a:ext uri="{FF2B5EF4-FFF2-40B4-BE49-F238E27FC236}">
                  <a16:creationId xmlns:a16="http://schemas.microsoft.com/office/drawing/2014/main" id="{CCD9B5D7-9110-2D9C-2B8B-1388AD4A4EDD}"/>
                </a:ext>
              </a:extLst>
            </p:cNvPr>
            <p:cNvSpPr>
              <a:spLocks noMove="1" noResize="1"/>
            </p:cNvSpPr>
            <p:nvPr/>
          </p:nvSpPr>
          <p:spPr>
            <a:xfrm>
              <a:off x="4933014" y="6668316"/>
              <a:ext cx="1590297" cy="1009936"/>
            </a:xfrm>
            <a:custGeom>
              <a:avLst/>
              <a:gdLst>
                <a:gd name="f0" fmla="val w"/>
                <a:gd name="f1" fmla="val h"/>
                <a:gd name="f2" fmla="val 0"/>
                <a:gd name="f3" fmla="val 2120392"/>
                <a:gd name="f4" fmla="val 1346581"/>
                <a:gd name="f5" fmla="val 134620"/>
                <a:gd name="f6" fmla="val 60325"/>
                <a:gd name="f7" fmla="val 60706"/>
                <a:gd name="f8" fmla="val 135509"/>
                <a:gd name="f9" fmla="val 1984883"/>
                <a:gd name="f10" fmla="val 2059813"/>
                <a:gd name="f11" fmla="val 1211834"/>
                <a:gd name="f12" fmla="val 1286256"/>
                <a:gd name="f13" fmla="val 2059686"/>
                <a:gd name="f14" fmla="val 1346454"/>
                <a:gd name="f15" fmla="*/ f0 1 2120392"/>
                <a:gd name="f16" fmla="*/ f1 1 1346581"/>
                <a:gd name="f17" fmla="+- f4 0 f2"/>
                <a:gd name="f18" fmla="+- f3 0 f2"/>
                <a:gd name="f19" fmla="*/ f18 1 2120392"/>
                <a:gd name="f20" fmla="*/ f17 1 1346581"/>
                <a:gd name="f21" fmla="*/ f2 1 f19"/>
                <a:gd name="f22" fmla="*/ f3 1 f19"/>
                <a:gd name="f23" fmla="*/ f2 1 f20"/>
                <a:gd name="f24" fmla="*/ f4 1 f20"/>
                <a:gd name="f25" fmla="*/ f21 f15 1"/>
                <a:gd name="f26" fmla="*/ f22 f15 1"/>
                <a:gd name="f27" fmla="*/ f24 f16 1"/>
                <a:gd name="f28" fmla="*/ f23 f16 1"/>
              </a:gdLst>
              <a:ahLst/>
              <a:cxnLst>
                <a:cxn ang="3cd4">
                  <a:pos x="hc" y="t"/>
                </a:cxn>
                <a:cxn ang="0">
                  <a:pos x="r" y="vc"/>
                </a:cxn>
                <a:cxn ang="cd4">
                  <a:pos x="hc" y="b"/>
                </a:cxn>
                <a:cxn ang="cd2">
                  <a:pos x="l" y="vc"/>
                </a:cxn>
              </a:cxnLst>
              <a:rect l="f25" t="f28" r="f26" b="f27"/>
              <a:pathLst>
                <a:path w="2120392" h="1346581">
                  <a:moveTo>
                    <a:pt x="f2" y="f5"/>
                  </a:moveTo>
                  <a:cubicBezTo>
                    <a:pt x="f2" y="f6"/>
                    <a:pt x="f7" y="f2"/>
                    <a:pt x="f8" y="f2"/>
                  </a:cubicBezTo>
                  <a:lnTo>
                    <a:pt x="f9" y="f2"/>
                  </a:lnTo>
                  <a:cubicBezTo>
                    <a:pt x="f10" y="f2"/>
                    <a:pt x="f3" y="f6"/>
                    <a:pt x="f3" y="f5"/>
                  </a:cubicBezTo>
                  <a:lnTo>
                    <a:pt x="f3" y="f11"/>
                  </a:lnTo>
                  <a:cubicBezTo>
                    <a:pt x="f3" y="f12"/>
                    <a:pt x="f13" y="f14"/>
                    <a:pt x="f9" y="f14"/>
                  </a:cubicBezTo>
                  <a:lnTo>
                    <a:pt x="f8" y="f14"/>
                  </a:lnTo>
                  <a:cubicBezTo>
                    <a:pt x="f7" y="f4"/>
                    <a:pt x="f2" y="f12"/>
                    <a:pt x="f2" y="f11"/>
                  </a:cubicBezTo>
                  <a:close/>
                </a:path>
              </a:pathLst>
            </a:custGeom>
            <a:solidFill>
              <a:srgbClr val="FFFFFF">
                <a:alpha val="89804"/>
              </a:srgbClr>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20" name="Freeform 42">
              <a:extLst>
                <a:ext uri="{FF2B5EF4-FFF2-40B4-BE49-F238E27FC236}">
                  <a16:creationId xmlns:a16="http://schemas.microsoft.com/office/drawing/2014/main" id="{17EF4D3B-6C89-23FC-FDC9-B8EC28918D42}"/>
                </a:ext>
              </a:extLst>
            </p:cNvPr>
            <p:cNvSpPr>
              <a:spLocks noMove="1" noResize="1"/>
            </p:cNvSpPr>
            <p:nvPr/>
          </p:nvSpPr>
          <p:spPr>
            <a:xfrm>
              <a:off x="4923486" y="6658788"/>
              <a:ext cx="1609344" cy="1028983"/>
            </a:xfrm>
            <a:custGeom>
              <a:avLst/>
              <a:gdLst>
                <a:gd name="f0" fmla="val w"/>
                <a:gd name="f1" fmla="val h"/>
                <a:gd name="f2" fmla="val 0"/>
                <a:gd name="f3" fmla="val 2145792"/>
                <a:gd name="f4" fmla="val 1371981"/>
                <a:gd name="f5" fmla="val 147320"/>
                <a:gd name="f6" fmla="val 65913"/>
                <a:gd name="f7" fmla="val 66421"/>
                <a:gd name="f8" fmla="val 148209"/>
                <a:gd name="f9" fmla="val 1997583"/>
                <a:gd name="f10" fmla="val 12700"/>
                <a:gd name="f11" fmla="val 2079371"/>
                <a:gd name="f12" fmla="val 2133092"/>
                <a:gd name="f13" fmla="val 1224534"/>
                <a:gd name="f14" fmla="val 1305941"/>
                <a:gd name="f15" fmla="val 1371854"/>
                <a:gd name="f16" fmla="val 1359154"/>
                <a:gd name="f17" fmla="val 1306068"/>
                <a:gd name="f18" fmla="val 25400"/>
                <a:gd name="f19" fmla="val 1291844"/>
                <a:gd name="f20" fmla="val 80391"/>
                <a:gd name="f21" fmla="val 1346454"/>
                <a:gd name="f22" fmla="val 2065528"/>
                <a:gd name="f23" fmla="val 2120392"/>
                <a:gd name="f24" fmla="val 1291717"/>
                <a:gd name="f25" fmla="val 80010"/>
                <a:gd name="f26" fmla="val 2065401"/>
                <a:gd name="f27" fmla="val 80137"/>
                <a:gd name="f28" fmla="*/ f0 1 2145792"/>
                <a:gd name="f29" fmla="*/ f1 1 1371981"/>
                <a:gd name="f30" fmla="+- f4 0 f2"/>
                <a:gd name="f31" fmla="+- f3 0 f2"/>
                <a:gd name="f32" fmla="*/ f31 1 2145792"/>
                <a:gd name="f33" fmla="*/ f30 1 1371981"/>
                <a:gd name="f34" fmla="*/ f2 1 f32"/>
                <a:gd name="f35" fmla="*/ f3 1 f32"/>
                <a:gd name="f36" fmla="*/ f2 1 f33"/>
                <a:gd name="f37" fmla="*/ f4 1 f33"/>
                <a:gd name="f38" fmla="*/ f34 f28 1"/>
                <a:gd name="f39" fmla="*/ f35 f28 1"/>
                <a:gd name="f40" fmla="*/ f37 f29 1"/>
                <a:gd name="f41" fmla="*/ f36 f29 1"/>
              </a:gdLst>
              <a:ahLst/>
              <a:cxnLst>
                <a:cxn ang="3cd4">
                  <a:pos x="hc" y="t"/>
                </a:cxn>
                <a:cxn ang="0">
                  <a:pos x="r" y="vc"/>
                </a:cxn>
                <a:cxn ang="cd4">
                  <a:pos x="hc" y="b"/>
                </a:cxn>
                <a:cxn ang="cd2">
                  <a:pos x="l" y="vc"/>
                </a:cxn>
              </a:cxnLst>
              <a:rect l="f38" t="f41" r="f39" b="f40"/>
              <a:pathLst>
                <a:path w="2145792" h="1371981">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1" y="f15"/>
                    <a:pt x="f9" y="f15"/>
                  </a:cubicBezTo>
                  <a:lnTo>
                    <a:pt x="f9" y="f16"/>
                  </a:lnTo>
                  <a:lnTo>
                    <a:pt x="f9" y="f15"/>
                  </a:lnTo>
                  <a:lnTo>
                    <a:pt x="f8" y="f15"/>
                  </a:lnTo>
                  <a:lnTo>
                    <a:pt x="f8" y="f16"/>
                  </a:lnTo>
                  <a:lnTo>
                    <a:pt x="f8" y="f15"/>
                  </a:lnTo>
                  <a:cubicBezTo>
                    <a:pt x="f7" y="f4"/>
                    <a:pt x="f2" y="f17"/>
                    <a:pt x="f2" y="f13"/>
                  </a:cubicBezTo>
                  <a:lnTo>
                    <a:pt x="f2" y="f5"/>
                  </a:lnTo>
                  <a:lnTo>
                    <a:pt x="f10" y="f5"/>
                  </a:lnTo>
                  <a:lnTo>
                    <a:pt x="f2" y="f5"/>
                  </a:lnTo>
                  <a:moveTo>
                    <a:pt x="f18" y="f5"/>
                  </a:moveTo>
                  <a:lnTo>
                    <a:pt x="f18" y="f13"/>
                  </a:lnTo>
                  <a:lnTo>
                    <a:pt x="f10" y="f13"/>
                  </a:lnTo>
                  <a:lnTo>
                    <a:pt x="f18" y="f13"/>
                  </a:lnTo>
                  <a:cubicBezTo>
                    <a:pt x="f18" y="f19"/>
                    <a:pt x="f20" y="f21"/>
                    <a:pt x="f8" y="f21"/>
                  </a:cubicBezTo>
                  <a:lnTo>
                    <a:pt x="f9" y="f21"/>
                  </a:lnTo>
                  <a:cubicBezTo>
                    <a:pt x="f22" y="f21"/>
                    <a:pt x="f23" y="f24"/>
                    <a:pt x="f23" y="f13"/>
                  </a:cubicBezTo>
                  <a:lnTo>
                    <a:pt x="f23" y="f5"/>
                  </a:lnTo>
                  <a:cubicBezTo>
                    <a:pt x="f23" y="f25"/>
                    <a:pt x="f26" y="f18"/>
                    <a:pt x="f9" y="f18"/>
                  </a:cubicBezTo>
                  <a:lnTo>
                    <a:pt x="f8" y="f18"/>
                  </a:lnTo>
                  <a:lnTo>
                    <a:pt x="f8" y="f10"/>
                  </a:lnTo>
                  <a:lnTo>
                    <a:pt x="f8" y="f18"/>
                  </a:lnTo>
                  <a:cubicBezTo>
                    <a:pt x="f20" y="f18"/>
                    <a:pt x="f18" y="f27"/>
                    <a:pt x="f18" y="f5"/>
                  </a:cubicBezTo>
                  <a:close/>
                </a:path>
              </a:pathLst>
            </a:custGeom>
            <a:solidFill>
              <a:srgbClr val="5E132A"/>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121" name="Group 43">
            <a:extLst>
              <a:ext uri="{FF2B5EF4-FFF2-40B4-BE49-F238E27FC236}">
                <a16:creationId xmlns:a16="http://schemas.microsoft.com/office/drawing/2014/main" id="{67E9FFCA-142B-F2EE-FF65-CBB1B5315677}"/>
              </a:ext>
            </a:extLst>
          </p:cNvPr>
          <p:cNvGrpSpPr/>
          <p:nvPr/>
        </p:nvGrpSpPr>
        <p:grpSpPr>
          <a:xfrm>
            <a:off x="3812450" y="3345662"/>
            <a:ext cx="1072896" cy="685989"/>
            <a:chOff x="5718675" y="5018492"/>
            <a:chExt cx="1609344" cy="1028983"/>
          </a:xfrm>
        </p:grpSpPr>
        <p:sp>
          <p:nvSpPr>
            <p:cNvPr id="122" name="Freeform 44">
              <a:extLst>
                <a:ext uri="{FF2B5EF4-FFF2-40B4-BE49-F238E27FC236}">
                  <a16:creationId xmlns:a16="http://schemas.microsoft.com/office/drawing/2014/main" id="{8DCE9286-5213-A19A-C206-D836185A83C7}"/>
                </a:ext>
              </a:extLst>
            </p:cNvPr>
            <p:cNvSpPr>
              <a:spLocks noMove="1" noResize="1"/>
            </p:cNvSpPr>
            <p:nvPr/>
          </p:nvSpPr>
          <p:spPr>
            <a:xfrm>
              <a:off x="5728203" y="5028011"/>
              <a:ext cx="1590297" cy="1009936"/>
            </a:xfrm>
            <a:custGeom>
              <a:avLst/>
              <a:gdLst>
                <a:gd name="f0" fmla="val w"/>
                <a:gd name="f1" fmla="val h"/>
                <a:gd name="f2" fmla="val 0"/>
                <a:gd name="f3" fmla="val 2120392"/>
                <a:gd name="f4" fmla="val 1346581"/>
                <a:gd name="f5" fmla="val 134620"/>
                <a:gd name="f6" fmla="val 60325"/>
                <a:gd name="f7" fmla="val 60706"/>
                <a:gd name="f8" fmla="val 135509"/>
                <a:gd name="f9" fmla="val 1984883"/>
                <a:gd name="f10" fmla="val 2059813"/>
                <a:gd name="f11" fmla="val 1211834"/>
                <a:gd name="f12" fmla="val 1286256"/>
                <a:gd name="f13" fmla="val 2059686"/>
                <a:gd name="f14" fmla="val 1346454"/>
                <a:gd name="f15" fmla="*/ f0 1 2120392"/>
                <a:gd name="f16" fmla="*/ f1 1 1346581"/>
                <a:gd name="f17" fmla="+- f4 0 f2"/>
                <a:gd name="f18" fmla="+- f3 0 f2"/>
                <a:gd name="f19" fmla="*/ f18 1 2120392"/>
                <a:gd name="f20" fmla="*/ f17 1 1346581"/>
                <a:gd name="f21" fmla="*/ f2 1 f19"/>
                <a:gd name="f22" fmla="*/ f3 1 f19"/>
                <a:gd name="f23" fmla="*/ f2 1 f20"/>
                <a:gd name="f24" fmla="*/ f4 1 f20"/>
                <a:gd name="f25" fmla="*/ f21 f15 1"/>
                <a:gd name="f26" fmla="*/ f22 f15 1"/>
                <a:gd name="f27" fmla="*/ f24 f16 1"/>
                <a:gd name="f28" fmla="*/ f23 f16 1"/>
              </a:gdLst>
              <a:ahLst/>
              <a:cxnLst>
                <a:cxn ang="3cd4">
                  <a:pos x="hc" y="t"/>
                </a:cxn>
                <a:cxn ang="0">
                  <a:pos x="r" y="vc"/>
                </a:cxn>
                <a:cxn ang="cd4">
                  <a:pos x="hc" y="b"/>
                </a:cxn>
                <a:cxn ang="cd2">
                  <a:pos x="l" y="vc"/>
                </a:cxn>
              </a:cxnLst>
              <a:rect l="f25" t="f28" r="f26" b="f27"/>
              <a:pathLst>
                <a:path w="2120392" h="1346581">
                  <a:moveTo>
                    <a:pt x="f2" y="f5"/>
                  </a:moveTo>
                  <a:cubicBezTo>
                    <a:pt x="f2" y="f6"/>
                    <a:pt x="f7" y="f2"/>
                    <a:pt x="f8" y="f2"/>
                  </a:cubicBezTo>
                  <a:lnTo>
                    <a:pt x="f9" y="f2"/>
                  </a:lnTo>
                  <a:cubicBezTo>
                    <a:pt x="f10" y="f2"/>
                    <a:pt x="f3" y="f6"/>
                    <a:pt x="f3" y="f5"/>
                  </a:cubicBezTo>
                  <a:lnTo>
                    <a:pt x="f3" y="f11"/>
                  </a:lnTo>
                  <a:cubicBezTo>
                    <a:pt x="f3" y="f12"/>
                    <a:pt x="f13" y="f14"/>
                    <a:pt x="f9" y="f14"/>
                  </a:cubicBezTo>
                  <a:lnTo>
                    <a:pt x="f8" y="f14"/>
                  </a:lnTo>
                  <a:cubicBezTo>
                    <a:pt x="f7" y="f4"/>
                    <a:pt x="f2" y="f12"/>
                    <a:pt x="f2" y="f11"/>
                  </a:cubicBezTo>
                  <a:close/>
                </a:path>
              </a:pathLst>
            </a:custGeom>
            <a:solidFill>
              <a:srgbClr val="9B7F57"/>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23" name="Freeform 45">
              <a:extLst>
                <a:ext uri="{FF2B5EF4-FFF2-40B4-BE49-F238E27FC236}">
                  <a16:creationId xmlns:a16="http://schemas.microsoft.com/office/drawing/2014/main" id="{FDF6660E-CB60-01D0-A0C1-5538AB491298}"/>
                </a:ext>
              </a:extLst>
            </p:cNvPr>
            <p:cNvSpPr>
              <a:spLocks noMove="1" noResize="1"/>
            </p:cNvSpPr>
            <p:nvPr/>
          </p:nvSpPr>
          <p:spPr>
            <a:xfrm>
              <a:off x="5718675" y="5018492"/>
              <a:ext cx="1609344" cy="1028983"/>
            </a:xfrm>
            <a:custGeom>
              <a:avLst/>
              <a:gdLst>
                <a:gd name="f0" fmla="val w"/>
                <a:gd name="f1" fmla="val h"/>
                <a:gd name="f2" fmla="val 0"/>
                <a:gd name="f3" fmla="val 2145792"/>
                <a:gd name="f4" fmla="val 1371981"/>
                <a:gd name="f5" fmla="val 147320"/>
                <a:gd name="f6" fmla="val 65913"/>
                <a:gd name="f7" fmla="val 66421"/>
                <a:gd name="f8" fmla="val 148209"/>
                <a:gd name="f9" fmla="val 1997583"/>
                <a:gd name="f10" fmla="val 12700"/>
                <a:gd name="f11" fmla="val 2079371"/>
                <a:gd name="f12" fmla="val 2133092"/>
                <a:gd name="f13" fmla="val 1224534"/>
                <a:gd name="f14" fmla="val 1305941"/>
                <a:gd name="f15" fmla="val 1371854"/>
                <a:gd name="f16" fmla="val 1359154"/>
                <a:gd name="f17" fmla="val 1306068"/>
                <a:gd name="f18" fmla="val 25400"/>
                <a:gd name="f19" fmla="val 1291844"/>
                <a:gd name="f20" fmla="val 80391"/>
                <a:gd name="f21" fmla="val 1346454"/>
                <a:gd name="f22" fmla="val 2065528"/>
                <a:gd name="f23" fmla="val 2120392"/>
                <a:gd name="f24" fmla="val 1291717"/>
                <a:gd name="f25" fmla="val 80010"/>
                <a:gd name="f26" fmla="val 2065401"/>
                <a:gd name="f27" fmla="val 80137"/>
                <a:gd name="f28" fmla="*/ f0 1 2145792"/>
                <a:gd name="f29" fmla="*/ f1 1 1371981"/>
                <a:gd name="f30" fmla="+- f4 0 f2"/>
                <a:gd name="f31" fmla="+- f3 0 f2"/>
                <a:gd name="f32" fmla="*/ f31 1 2145792"/>
                <a:gd name="f33" fmla="*/ f30 1 1371981"/>
                <a:gd name="f34" fmla="*/ f2 1 f32"/>
                <a:gd name="f35" fmla="*/ f3 1 f32"/>
                <a:gd name="f36" fmla="*/ f2 1 f33"/>
                <a:gd name="f37" fmla="*/ f4 1 f33"/>
                <a:gd name="f38" fmla="*/ f34 f28 1"/>
                <a:gd name="f39" fmla="*/ f35 f28 1"/>
                <a:gd name="f40" fmla="*/ f37 f29 1"/>
                <a:gd name="f41" fmla="*/ f36 f29 1"/>
              </a:gdLst>
              <a:ahLst/>
              <a:cxnLst>
                <a:cxn ang="3cd4">
                  <a:pos x="hc" y="t"/>
                </a:cxn>
                <a:cxn ang="0">
                  <a:pos x="r" y="vc"/>
                </a:cxn>
                <a:cxn ang="cd4">
                  <a:pos x="hc" y="b"/>
                </a:cxn>
                <a:cxn ang="cd2">
                  <a:pos x="l" y="vc"/>
                </a:cxn>
              </a:cxnLst>
              <a:rect l="f38" t="f41" r="f39" b="f40"/>
              <a:pathLst>
                <a:path w="2145792" h="1371981">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1" y="f15"/>
                    <a:pt x="f9" y="f15"/>
                  </a:cubicBezTo>
                  <a:lnTo>
                    <a:pt x="f9" y="f16"/>
                  </a:lnTo>
                  <a:lnTo>
                    <a:pt x="f9" y="f15"/>
                  </a:lnTo>
                  <a:lnTo>
                    <a:pt x="f8" y="f15"/>
                  </a:lnTo>
                  <a:lnTo>
                    <a:pt x="f8" y="f16"/>
                  </a:lnTo>
                  <a:lnTo>
                    <a:pt x="f8" y="f15"/>
                  </a:lnTo>
                  <a:cubicBezTo>
                    <a:pt x="f7" y="f4"/>
                    <a:pt x="f2" y="f17"/>
                    <a:pt x="f2" y="f13"/>
                  </a:cubicBezTo>
                  <a:lnTo>
                    <a:pt x="f2" y="f5"/>
                  </a:lnTo>
                  <a:lnTo>
                    <a:pt x="f10" y="f5"/>
                  </a:lnTo>
                  <a:lnTo>
                    <a:pt x="f2" y="f5"/>
                  </a:lnTo>
                  <a:moveTo>
                    <a:pt x="f18" y="f5"/>
                  </a:moveTo>
                  <a:lnTo>
                    <a:pt x="f18" y="f13"/>
                  </a:lnTo>
                  <a:lnTo>
                    <a:pt x="f10" y="f13"/>
                  </a:lnTo>
                  <a:lnTo>
                    <a:pt x="f18" y="f13"/>
                  </a:lnTo>
                  <a:cubicBezTo>
                    <a:pt x="f18" y="f19"/>
                    <a:pt x="f20" y="f21"/>
                    <a:pt x="f8" y="f21"/>
                  </a:cubicBezTo>
                  <a:lnTo>
                    <a:pt x="f9" y="f21"/>
                  </a:lnTo>
                  <a:cubicBezTo>
                    <a:pt x="f22" y="f21"/>
                    <a:pt x="f23" y="f24"/>
                    <a:pt x="f23" y="f13"/>
                  </a:cubicBezTo>
                  <a:lnTo>
                    <a:pt x="f23" y="f5"/>
                  </a:lnTo>
                  <a:cubicBezTo>
                    <a:pt x="f23" y="f25"/>
                    <a:pt x="f26" y="f18"/>
                    <a:pt x="f9" y="f18"/>
                  </a:cubicBezTo>
                  <a:lnTo>
                    <a:pt x="f8" y="f18"/>
                  </a:lnTo>
                  <a:lnTo>
                    <a:pt x="f8" y="f10"/>
                  </a:lnTo>
                  <a:lnTo>
                    <a:pt x="f8" y="f18"/>
                  </a:lnTo>
                  <a:cubicBezTo>
                    <a:pt x="f20" y="f18"/>
                    <a:pt x="f18" y="f27"/>
                    <a:pt x="f18" y="f5"/>
                  </a:cubicBezTo>
                  <a:close/>
                </a:path>
              </a:pathLst>
            </a:custGeom>
            <a:solidFill>
              <a:srgbClr val="9B7F57"/>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124" name="Group 46">
            <a:extLst>
              <a:ext uri="{FF2B5EF4-FFF2-40B4-BE49-F238E27FC236}">
                <a16:creationId xmlns:a16="http://schemas.microsoft.com/office/drawing/2014/main" id="{26B853FA-283C-CB62-08D1-C1FEE5104CC0}"/>
              </a:ext>
            </a:extLst>
          </p:cNvPr>
          <p:cNvGrpSpPr/>
          <p:nvPr/>
        </p:nvGrpSpPr>
        <p:grpSpPr>
          <a:xfrm>
            <a:off x="3930255" y="3457572"/>
            <a:ext cx="1072896" cy="685989"/>
            <a:chOff x="5895383" y="5186357"/>
            <a:chExt cx="1609344" cy="1028983"/>
          </a:xfrm>
        </p:grpSpPr>
        <p:sp>
          <p:nvSpPr>
            <p:cNvPr id="125" name="Freeform 47">
              <a:extLst>
                <a:ext uri="{FF2B5EF4-FFF2-40B4-BE49-F238E27FC236}">
                  <a16:creationId xmlns:a16="http://schemas.microsoft.com/office/drawing/2014/main" id="{AA238241-CE9E-9AE9-636E-26112AE36B20}"/>
                </a:ext>
              </a:extLst>
            </p:cNvPr>
            <p:cNvSpPr>
              <a:spLocks noMove="1" noResize="1"/>
            </p:cNvSpPr>
            <p:nvPr/>
          </p:nvSpPr>
          <p:spPr>
            <a:xfrm>
              <a:off x="5904911" y="5195885"/>
              <a:ext cx="1590297" cy="1009936"/>
            </a:xfrm>
            <a:custGeom>
              <a:avLst/>
              <a:gdLst>
                <a:gd name="f0" fmla="val w"/>
                <a:gd name="f1" fmla="val h"/>
                <a:gd name="f2" fmla="val 0"/>
                <a:gd name="f3" fmla="val 2120392"/>
                <a:gd name="f4" fmla="val 1346581"/>
                <a:gd name="f5" fmla="val 134620"/>
                <a:gd name="f6" fmla="val 60325"/>
                <a:gd name="f7" fmla="val 60706"/>
                <a:gd name="f8" fmla="val 135509"/>
                <a:gd name="f9" fmla="val 1984883"/>
                <a:gd name="f10" fmla="val 2059813"/>
                <a:gd name="f11" fmla="val 1211834"/>
                <a:gd name="f12" fmla="val 1286256"/>
                <a:gd name="f13" fmla="val 2059686"/>
                <a:gd name="f14" fmla="val 1346454"/>
                <a:gd name="f15" fmla="*/ f0 1 2120392"/>
                <a:gd name="f16" fmla="*/ f1 1 1346581"/>
                <a:gd name="f17" fmla="+- f4 0 f2"/>
                <a:gd name="f18" fmla="+- f3 0 f2"/>
                <a:gd name="f19" fmla="*/ f18 1 2120392"/>
                <a:gd name="f20" fmla="*/ f17 1 1346581"/>
                <a:gd name="f21" fmla="*/ f2 1 f19"/>
                <a:gd name="f22" fmla="*/ f3 1 f19"/>
                <a:gd name="f23" fmla="*/ f2 1 f20"/>
                <a:gd name="f24" fmla="*/ f4 1 f20"/>
                <a:gd name="f25" fmla="*/ f21 f15 1"/>
                <a:gd name="f26" fmla="*/ f22 f15 1"/>
                <a:gd name="f27" fmla="*/ f24 f16 1"/>
                <a:gd name="f28" fmla="*/ f23 f16 1"/>
              </a:gdLst>
              <a:ahLst/>
              <a:cxnLst>
                <a:cxn ang="3cd4">
                  <a:pos x="hc" y="t"/>
                </a:cxn>
                <a:cxn ang="0">
                  <a:pos x="r" y="vc"/>
                </a:cxn>
                <a:cxn ang="cd4">
                  <a:pos x="hc" y="b"/>
                </a:cxn>
                <a:cxn ang="cd2">
                  <a:pos x="l" y="vc"/>
                </a:cxn>
              </a:cxnLst>
              <a:rect l="f25" t="f28" r="f26" b="f27"/>
              <a:pathLst>
                <a:path w="2120392" h="1346581">
                  <a:moveTo>
                    <a:pt x="f2" y="f5"/>
                  </a:moveTo>
                  <a:cubicBezTo>
                    <a:pt x="f2" y="f6"/>
                    <a:pt x="f7" y="f2"/>
                    <a:pt x="f8" y="f2"/>
                  </a:cubicBezTo>
                  <a:lnTo>
                    <a:pt x="f9" y="f2"/>
                  </a:lnTo>
                  <a:cubicBezTo>
                    <a:pt x="f10" y="f2"/>
                    <a:pt x="f3" y="f6"/>
                    <a:pt x="f3" y="f5"/>
                  </a:cubicBezTo>
                  <a:lnTo>
                    <a:pt x="f3" y="f11"/>
                  </a:lnTo>
                  <a:cubicBezTo>
                    <a:pt x="f3" y="f12"/>
                    <a:pt x="f13" y="f14"/>
                    <a:pt x="f9" y="f14"/>
                  </a:cubicBezTo>
                  <a:lnTo>
                    <a:pt x="f8" y="f14"/>
                  </a:lnTo>
                  <a:cubicBezTo>
                    <a:pt x="f7" y="f4"/>
                    <a:pt x="f2" y="f12"/>
                    <a:pt x="f2" y="f11"/>
                  </a:cubicBezTo>
                  <a:close/>
                </a:path>
              </a:pathLst>
            </a:custGeom>
            <a:solidFill>
              <a:srgbClr val="FFFFFF">
                <a:alpha val="89804"/>
              </a:srgbClr>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26" name="Freeform 48">
              <a:extLst>
                <a:ext uri="{FF2B5EF4-FFF2-40B4-BE49-F238E27FC236}">
                  <a16:creationId xmlns:a16="http://schemas.microsoft.com/office/drawing/2014/main" id="{ED7F3074-B176-2ECB-0EDE-C3FDE692BE15}"/>
                </a:ext>
              </a:extLst>
            </p:cNvPr>
            <p:cNvSpPr>
              <a:spLocks noMove="1" noResize="1"/>
            </p:cNvSpPr>
            <p:nvPr/>
          </p:nvSpPr>
          <p:spPr>
            <a:xfrm>
              <a:off x="5895383" y="5186357"/>
              <a:ext cx="1609344" cy="1028983"/>
            </a:xfrm>
            <a:custGeom>
              <a:avLst/>
              <a:gdLst>
                <a:gd name="f0" fmla="val w"/>
                <a:gd name="f1" fmla="val h"/>
                <a:gd name="f2" fmla="val 0"/>
                <a:gd name="f3" fmla="val 2145792"/>
                <a:gd name="f4" fmla="val 1371981"/>
                <a:gd name="f5" fmla="val 147320"/>
                <a:gd name="f6" fmla="val 65913"/>
                <a:gd name="f7" fmla="val 66421"/>
                <a:gd name="f8" fmla="val 148209"/>
                <a:gd name="f9" fmla="val 1997583"/>
                <a:gd name="f10" fmla="val 12700"/>
                <a:gd name="f11" fmla="val 2079371"/>
                <a:gd name="f12" fmla="val 2133092"/>
                <a:gd name="f13" fmla="val 1224534"/>
                <a:gd name="f14" fmla="val 1305941"/>
                <a:gd name="f15" fmla="val 1371854"/>
                <a:gd name="f16" fmla="val 1359154"/>
                <a:gd name="f17" fmla="val 1306068"/>
                <a:gd name="f18" fmla="val 25400"/>
                <a:gd name="f19" fmla="val 1291844"/>
                <a:gd name="f20" fmla="val 80391"/>
                <a:gd name="f21" fmla="val 1346454"/>
                <a:gd name="f22" fmla="val 2065528"/>
                <a:gd name="f23" fmla="val 2120392"/>
                <a:gd name="f24" fmla="val 1291717"/>
                <a:gd name="f25" fmla="val 80010"/>
                <a:gd name="f26" fmla="val 2065401"/>
                <a:gd name="f27" fmla="val 80137"/>
                <a:gd name="f28" fmla="*/ f0 1 2145792"/>
                <a:gd name="f29" fmla="*/ f1 1 1371981"/>
                <a:gd name="f30" fmla="+- f4 0 f2"/>
                <a:gd name="f31" fmla="+- f3 0 f2"/>
                <a:gd name="f32" fmla="*/ f31 1 2145792"/>
                <a:gd name="f33" fmla="*/ f30 1 1371981"/>
                <a:gd name="f34" fmla="*/ f2 1 f32"/>
                <a:gd name="f35" fmla="*/ f3 1 f32"/>
                <a:gd name="f36" fmla="*/ f2 1 f33"/>
                <a:gd name="f37" fmla="*/ f4 1 f33"/>
                <a:gd name="f38" fmla="*/ f34 f28 1"/>
                <a:gd name="f39" fmla="*/ f35 f28 1"/>
                <a:gd name="f40" fmla="*/ f37 f29 1"/>
                <a:gd name="f41" fmla="*/ f36 f29 1"/>
              </a:gdLst>
              <a:ahLst/>
              <a:cxnLst>
                <a:cxn ang="3cd4">
                  <a:pos x="hc" y="t"/>
                </a:cxn>
                <a:cxn ang="0">
                  <a:pos x="r" y="vc"/>
                </a:cxn>
                <a:cxn ang="cd4">
                  <a:pos x="hc" y="b"/>
                </a:cxn>
                <a:cxn ang="cd2">
                  <a:pos x="l" y="vc"/>
                </a:cxn>
              </a:cxnLst>
              <a:rect l="f38" t="f41" r="f39" b="f40"/>
              <a:pathLst>
                <a:path w="2145792" h="1371981">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1" y="f15"/>
                    <a:pt x="f9" y="f15"/>
                  </a:cubicBezTo>
                  <a:lnTo>
                    <a:pt x="f9" y="f16"/>
                  </a:lnTo>
                  <a:lnTo>
                    <a:pt x="f9" y="f15"/>
                  </a:lnTo>
                  <a:lnTo>
                    <a:pt x="f8" y="f15"/>
                  </a:lnTo>
                  <a:lnTo>
                    <a:pt x="f8" y="f16"/>
                  </a:lnTo>
                  <a:lnTo>
                    <a:pt x="f8" y="f15"/>
                  </a:lnTo>
                  <a:cubicBezTo>
                    <a:pt x="f7" y="f4"/>
                    <a:pt x="f2" y="f17"/>
                    <a:pt x="f2" y="f13"/>
                  </a:cubicBezTo>
                  <a:lnTo>
                    <a:pt x="f2" y="f5"/>
                  </a:lnTo>
                  <a:lnTo>
                    <a:pt x="f10" y="f5"/>
                  </a:lnTo>
                  <a:lnTo>
                    <a:pt x="f2" y="f5"/>
                  </a:lnTo>
                  <a:moveTo>
                    <a:pt x="f18" y="f5"/>
                  </a:moveTo>
                  <a:lnTo>
                    <a:pt x="f18" y="f13"/>
                  </a:lnTo>
                  <a:lnTo>
                    <a:pt x="f10" y="f13"/>
                  </a:lnTo>
                  <a:lnTo>
                    <a:pt x="f18" y="f13"/>
                  </a:lnTo>
                  <a:cubicBezTo>
                    <a:pt x="f18" y="f19"/>
                    <a:pt x="f20" y="f21"/>
                    <a:pt x="f8" y="f21"/>
                  </a:cubicBezTo>
                  <a:lnTo>
                    <a:pt x="f9" y="f21"/>
                  </a:lnTo>
                  <a:cubicBezTo>
                    <a:pt x="f22" y="f21"/>
                    <a:pt x="f23" y="f24"/>
                    <a:pt x="f23" y="f13"/>
                  </a:cubicBezTo>
                  <a:lnTo>
                    <a:pt x="f23" y="f5"/>
                  </a:lnTo>
                  <a:cubicBezTo>
                    <a:pt x="f23" y="f25"/>
                    <a:pt x="f26" y="f18"/>
                    <a:pt x="f9" y="f18"/>
                  </a:cubicBezTo>
                  <a:lnTo>
                    <a:pt x="f8" y="f18"/>
                  </a:lnTo>
                  <a:lnTo>
                    <a:pt x="f8" y="f10"/>
                  </a:lnTo>
                  <a:lnTo>
                    <a:pt x="f8" y="f18"/>
                  </a:lnTo>
                  <a:cubicBezTo>
                    <a:pt x="f20" y="f18"/>
                    <a:pt x="f18" y="f27"/>
                    <a:pt x="f18" y="f5"/>
                  </a:cubicBezTo>
                  <a:close/>
                </a:path>
              </a:pathLst>
            </a:custGeom>
            <a:solidFill>
              <a:srgbClr val="5E132A"/>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127" name="Group 49">
            <a:extLst>
              <a:ext uri="{FF2B5EF4-FFF2-40B4-BE49-F238E27FC236}">
                <a16:creationId xmlns:a16="http://schemas.microsoft.com/office/drawing/2014/main" id="{587776E2-4180-5ACA-0797-62246B890BDA}"/>
              </a:ext>
            </a:extLst>
          </p:cNvPr>
          <p:cNvGrpSpPr/>
          <p:nvPr/>
        </p:nvGrpSpPr>
        <p:grpSpPr>
          <a:xfrm>
            <a:off x="5108319" y="3345662"/>
            <a:ext cx="1072896" cy="685989"/>
            <a:chOff x="7662479" y="5018492"/>
            <a:chExt cx="1609344" cy="1028983"/>
          </a:xfrm>
        </p:grpSpPr>
        <p:sp>
          <p:nvSpPr>
            <p:cNvPr id="128" name="Freeform 50">
              <a:extLst>
                <a:ext uri="{FF2B5EF4-FFF2-40B4-BE49-F238E27FC236}">
                  <a16:creationId xmlns:a16="http://schemas.microsoft.com/office/drawing/2014/main" id="{71EBCE7D-DE61-3E3B-9AE7-461EB3086F77}"/>
                </a:ext>
              </a:extLst>
            </p:cNvPr>
            <p:cNvSpPr>
              <a:spLocks noMove="1" noResize="1"/>
            </p:cNvSpPr>
            <p:nvPr/>
          </p:nvSpPr>
          <p:spPr>
            <a:xfrm>
              <a:off x="7671998" y="5028011"/>
              <a:ext cx="1590297" cy="1009936"/>
            </a:xfrm>
            <a:custGeom>
              <a:avLst/>
              <a:gdLst>
                <a:gd name="f0" fmla="val w"/>
                <a:gd name="f1" fmla="val h"/>
                <a:gd name="f2" fmla="val 0"/>
                <a:gd name="f3" fmla="val 2120392"/>
                <a:gd name="f4" fmla="val 1346581"/>
                <a:gd name="f5" fmla="val 134620"/>
                <a:gd name="f6" fmla="val 60325"/>
                <a:gd name="f7" fmla="val 60706"/>
                <a:gd name="f8" fmla="val 135509"/>
                <a:gd name="f9" fmla="val 1984883"/>
                <a:gd name="f10" fmla="val 2059813"/>
                <a:gd name="f11" fmla="val 1211834"/>
                <a:gd name="f12" fmla="val 1286256"/>
                <a:gd name="f13" fmla="val 2059686"/>
                <a:gd name="f14" fmla="val 1346454"/>
                <a:gd name="f15" fmla="*/ f0 1 2120392"/>
                <a:gd name="f16" fmla="*/ f1 1 1346581"/>
                <a:gd name="f17" fmla="+- f4 0 f2"/>
                <a:gd name="f18" fmla="+- f3 0 f2"/>
                <a:gd name="f19" fmla="*/ f18 1 2120392"/>
                <a:gd name="f20" fmla="*/ f17 1 1346581"/>
                <a:gd name="f21" fmla="*/ f2 1 f19"/>
                <a:gd name="f22" fmla="*/ f3 1 f19"/>
                <a:gd name="f23" fmla="*/ f2 1 f20"/>
                <a:gd name="f24" fmla="*/ f4 1 f20"/>
                <a:gd name="f25" fmla="*/ f21 f15 1"/>
                <a:gd name="f26" fmla="*/ f22 f15 1"/>
                <a:gd name="f27" fmla="*/ f24 f16 1"/>
                <a:gd name="f28" fmla="*/ f23 f16 1"/>
              </a:gdLst>
              <a:ahLst/>
              <a:cxnLst>
                <a:cxn ang="3cd4">
                  <a:pos x="hc" y="t"/>
                </a:cxn>
                <a:cxn ang="0">
                  <a:pos x="r" y="vc"/>
                </a:cxn>
                <a:cxn ang="cd4">
                  <a:pos x="hc" y="b"/>
                </a:cxn>
                <a:cxn ang="cd2">
                  <a:pos x="l" y="vc"/>
                </a:cxn>
              </a:cxnLst>
              <a:rect l="f25" t="f28" r="f26" b="f27"/>
              <a:pathLst>
                <a:path w="2120392" h="1346581">
                  <a:moveTo>
                    <a:pt x="f2" y="f5"/>
                  </a:moveTo>
                  <a:cubicBezTo>
                    <a:pt x="f2" y="f6"/>
                    <a:pt x="f7" y="f2"/>
                    <a:pt x="f8" y="f2"/>
                  </a:cubicBezTo>
                  <a:lnTo>
                    <a:pt x="f9" y="f2"/>
                  </a:lnTo>
                  <a:cubicBezTo>
                    <a:pt x="f10" y="f2"/>
                    <a:pt x="f3" y="f6"/>
                    <a:pt x="f3" y="f5"/>
                  </a:cubicBezTo>
                  <a:lnTo>
                    <a:pt x="f3" y="f11"/>
                  </a:lnTo>
                  <a:cubicBezTo>
                    <a:pt x="f3" y="f12"/>
                    <a:pt x="f13" y="f14"/>
                    <a:pt x="f9" y="f14"/>
                  </a:cubicBezTo>
                  <a:lnTo>
                    <a:pt x="f8" y="f14"/>
                  </a:lnTo>
                  <a:cubicBezTo>
                    <a:pt x="f7" y="f4"/>
                    <a:pt x="f2" y="f12"/>
                    <a:pt x="f2" y="f11"/>
                  </a:cubicBezTo>
                  <a:close/>
                </a:path>
              </a:pathLst>
            </a:custGeom>
            <a:solidFill>
              <a:srgbClr val="9B7F57"/>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29" name="Freeform 51">
              <a:extLst>
                <a:ext uri="{FF2B5EF4-FFF2-40B4-BE49-F238E27FC236}">
                  <a16:creationId xmlns:a16="http://schemas.microsoft.com/office/drawing/2014/main" id="{014A9326-935C-79F2-2C2A-098CD7A3BB9B}"/>
                </a:ext>
              </a:extLst>
            </p:cNvPr>
            <p:cNvSpPr>
              <a:spLocks noMove="1" noResize="1"/>
            </p:cNvSpPr>
            <p:nvPr/>
          </p:nvSpPr>
          <p:spPr>
            <a:xfrm>
              <a:off x="7662479" y="5018492"/>
              <a:ext cx="1609344" cy="1028983"/>
            </a:xfrm>
            <a:custGeom>
              <a:avLst/>
              <a:gdLst>
                <a:gd name="f0" fmla="val w"/>
                <a:gd name="f1" fmla="val h"/>
                <a:gd name="f2" fmla="val 0"/>
                <a:gd name="f3" fmla="val 2145792"/>
                <a:gd name="f4" fmla="val 1371981"/>
                <a:gd name="f5" fmla="val 147320"/>
                <a:gd name="f6" fmla="val 65913"/>
                <a:gd name="f7" fmla="val 66421"/>
                <a:gd name="f8" fmla="val 148209"/>
                <a:gd name="f9" fmla="val 1997583"/>
                <a:gd name="f10" fmla="val 12700"/>
                <a:gd name="f11" fmla="val 2079371"/>
                <a:gd name="f12" fmla="val 2133092"/>
                <a:gd name="f13" fmla="val 1224534"/>
                <a:gd name="f14" fmla="val 1305941"/>
                <a:gd name="f15" fmla="val 1371854"/>
                <a:gd name="f16" fmla="val 1359154"/>
                <a:gd name="f17" fmla="val 1306068"/>
                <a:gd name="f18" fmla="val 25400"/>
                <a:gd name="f19" fmla="val 1291844"/>
                <a:gd name="f20" fmla="val 80391"/>
                <a:gd name="f21" fmla="val 1346454"/>
                <a:gd name="f22" fmla="val 2065528"/>
                <a:gd name="f23" fmla="val 2120392"/>
                <a:gd name="f24" fmla="val 1291717"/>
                <a:gd name="f25" fmla="val 80010"/>
                <a:gd name="f26" fmla="val 2065401"/>
                <a:gd name="f27" fmla="val 80137"/>
                <a:gd name="f28" fmla="*/ f0 1 2145792"/>
                <a:gd name="f29" fmla="*/ f1 1 1371981"/>
                <a:gd name="f30" fmla="+- f4 0 f2"/>
                <a:gd name="f31" fmla="+- f3 0 f2"/>
                <a:gd name="f32" fmla="*/ f31 1 2145792"/>
                <a:gd name="f33" fmla="*/ f30 1 1371981"/>
                <a:gd name="f34" fmla="*/ f2 1 f32"/>
                <a:gd name="f35" fmla="*/ f3 1 f32"/>
                <a:gd name="f36" fmla="*/ f2 1 f33"/>
                <a:gd name="f37" fmla="*/ f4 1 f33"/>
                <a:gd name="f38" fmla="*/ f34 f28 1"/>
                <a:gd name="f39" fmla="*/ f35 f28 1"/>
                <a:gd name="f40" fmla="*/ f37 f29 1"/>
                <a:gd name="f41" fmla="*/ f36 f29 1"/>
              </a:gdLst>
              <a:ahLst/>
              <a:cxnLst>
                <a:cxn ang="3cd4">
                  <a:pos x="hc" y="t"/>
                </a:cxn>
                <a:cxn ang="0">
                  <a:pos x="r" y="vc"/>
                </a:cxn>
                <a:cxn ang="cd4">
                  <a:pos x="hc" y="b"/>
                </a:cxn>
                <a:cxn ang="cd2">
                  <a:pos x="l" y="vc"/>
                </a:cxn>
              </a:cxnLst>
              <a:rect l="f38" t="f41" r="f39" b="f40"/>
              <a:pathLst>
                <a:path w="2145792" h="1371981">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1" y="f15"/>
                    <a:pt x="f9" y="f15"/>
                  </a:cubicBezTo>
                  <a:lnTo>
                    <a:pt x="f9" y="f16"/>
                  </a:lnTo>
                  <a:lnTo>
                    <a:pt x="f9" y="f15"/>
                  </a:lnTo>
                  <a:lnTo>
                    <a:pt x="f8" y="f15"/>
                  </a:lnTo>
                  <a:lnTo>
                    <a:pt x="f8" y="f16"/>
                  </a:lnTo>
                  <a:lnTo>
                    <a:pt x="f8" y="f15"/>
                  </a:lnTo>
                  <a:cubicBezTo>
                    <a:pt x="f7" y="f4"/>
                    <a:pt x="f2" y="f17"/>
                    <a:pt x="f2" y="f13"/>
                  </a:cubicBezTo>
                  <a:lnTo>
                    <a:pt x="f2" y="f5"/>
                  </a:lnTo>
                  <a:lnTo>
                    <a:pt x="f10" y="f5"/>
                  </a:lnTo>
                  <a:lnTo>
                    <a:pt x="f2" y="f5"/>
                  </a:lnTo>
                  <a:moveTo>
                    <a:pt x="f18" y="f5"/>
                  </a:moveTo>
                  <a:lnTo>
                    <a:pt x="f18" y="f13"/>
                  </a:lnTo>
                  <a:lnTo>
                    <a:pt x="f10" y="f13"/>
                  </a:lnTo>
                  <a:lnTo>
                    <a:pt x="f18" y="f13"/>
                  </a:lnTo>
                  <a:cubicBezTo>
                    <a:pt x="f18" y="f19"/>
                    <a:pt x="f20" y="f21"/>
                    <a:pt x="f8" y="f21"/>
                  </a:cubicBezTo>
                  <a:lnTo>
                    <a:pt x="f9" y="f21"/>
                  </a:lnTo>
                  <a:cubicBezTo>
                    <a:pt x="f22" y="f21"/>
                    <a:pt x="f23" y="f24"/>
                    <a:pt x="f23" y="f13"/>
                  </a:cubicBezTo>
                  <a:lnTo>
                    <a:pt x="f23" y="f5"/>
                  </a:lnTo>
                  <a:cubicBezTo>
                    <a:pt x="f23" y="f25"/>
                    <a:pt x="f26" y="f18"/>
                    <a:pt x="f9" y="f18"/>
                  </a:cubicBezTo>
                  <a:lnTo>
                    <a:pt x="f8" y="f18"/>
                  </a:lnTo>
                  <a:lnTo>
                    <a:pt x="f8" y="f10"/>
                  </a:lnTo>
                  <a:lnTo>
                    <a:pt x="f8" y="f18"/>
                  </a:lnTo>
                  <a:cubicBezTo>
                    <a:pt x="f20" y="f18"/>
                    <a:pt x="f18" y="f27"/>
                    <a:pt x="f18" y="f5"/>
                  </a:cubicBezTo>
                  <a:close/>
                </a:path>
              </a:pathLst>
            </a:custGeom>
            <a:solidFill>
              <a:srgbClr val="9B7F57"/>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130" name="Group 52">
            <a:extLst>
              <a:ext uri="{FF2B5EF4-FFF2-40B4-BE49-F238E27FC236}">
                <a16:creationId xmlns:a16="http://schemas.microsoft.com/office/drawing/2014/main" id="{D40C55AF-F3A9-FC7A-87A7-323CC6135B33}"/>
              </a:ext>
            </a:extLst>
          </p:cNvPr>
          <p:cNvGrpSpPr/>
          <p:nvPr/>
        </p:nvGrpSpPr>
        <p:grpSpPr>
          <a:xfrm>
            <a:off x="5226125" y="3457572"/>
            <a:ext cx="1072896" cy="685989"/>
            <a:chOff x="7839187" y="5186357"/>
            <a:chExt cx="1609344" cy="1028983"/>
          </a:xfrm>
        </p:grpSpPr>
        <p:sp>
          <p:nvSpPr>
            <p:cNvPr id="131" name="Freeform 53">
              <a:extLst>
                <a:ext uri="{FF2B5EF4-FFF2-40B4-BE49-F238E27FC236}">
                  <a16:creationId xmlns:a16="http://schemas.microsoft.com/office/drawing/2014/main" id="{5F12F5FF-F44E-C9FF-84B4-6B6893FF4997}"/>
                </a:ext>
              </a:extLst>
            </p:cNvPr>
            <p:cNvSpPr>
              <a:spLocks noMove="1" noResize="1"/>
            </p:cNvSpPr>
            <p:nvPr/>
          </p:nvSpPr>
          <p:spPr>
            <a:xfrm>
              <a:off x="7848706" y="5195885"/>
              <a:ext cx="1590297" cy="1009936"/>
            </a:xfrm>
            <a:custGeom>
              <a:avLst/>
              <a:gdLst>
                <a:gd name="f0" fmla="val w"/>
                <a:gd name="f1" fmla="val h"/>
                <a:gd name="f2" fmla="val 0"/>
                <a:gd name="f3" fmla="val 2120392"/>
                <a:gd name="f4" fmla="val 1346581"/>
                <a:gd name="f5" fmla="val 134620"/>
                <a:gd name="f6" fmla="val 60325"/>
                <a:gd name="f7" fmla="val 60706"/>
                <a:gd name="f8" fmla="val 135509"/>
                <a:gd name="f9" fmla="val 1984883"/>
                <a:gd name="f10" fmla="val 2059813"/>
                <a:gd name="f11" fmla="val 1211834"/>
                <a:gd name="f12" fmla="val 1286256"/>
                <a:gd name="f13" fmla="val 2059686"/>
                <a:gd name="f14" fmla="val 1346454"/>
                <a:gd name="f15" fmla="*/ f0 1 2120392"/>
                <a:gd name="f16" fmla="*/ f1 1 1346581"/>
                <a:gd name="f17" fmla="+- f4 0 f2"/>
                <a:gd name="f18" fmla="+- f3 0 f2"/>
                <a:gd name="f19" fmla="*/ f18 1 2120392"/>
                <a:gd name="f20" fmla="*/ f17 1 1346581"/>
                <a:gd name="f21" fmla="*/ f2 1 f19"/>
                <a:gd name="f22" fmla="*/ f3 1 f19"/>
                <a:gd name="f23" fmla="*/ f2 1 f20"/>
                <a:gd name="f24" fmla="*/ f4 1 f20"/>
                <a:gd name="f25" fmla="*/ f21 f15 1"/>
                <a:gd name="f26" fmla="*/ f22 f15 1"/>
                <a:gd name="f27" fmla="*/ f24 f16 1"/>
                <a:gd name="f28" fmla="*/ f23 f16 1"/>
              </a:gdLst>
              <a:ahLst/>
              <a:cxnLst>
                <a:cxn ang="3cd4">
                  <a:pos x="hc" y="t"/>
                </a:cxn>
                <a:cxn ang="0">
                  <a:pos x="r" y="vc"/>
                </a:cxn>
                <a:cxn ang="cd4">
                  <a:pos x="hc" y="b"/>
                </a:cxn>
                <a:cxn ang="cd2">
                  <a:pos x="l" y="vc"/>
                </a:cxn>
              </a:cxnLst>
              <a:rect l="f25" t="f28" r="f26" b="f27"/>
              <a:pathLst>
                <a:path w="2120392" h="1346581">
                  <a:moveTo>
                    <a:pt x="f2" y="f5"/>
                  </a:moveTo>
                  <a:cubicBezTo>
                    <a:pt x="f2" y="f6"/>
                    <a:pt x="f7" y="f2"/>
                    <a:pt x="f8" y="f2"/>
                  </a:cubicBezTo>
                  <a:lnTo>
                    <a:pt x="f9" y="f2"/>
                  </a:lnTo>
                  <a:cubicBezTo>
                    <a:pt x="f10" y="f2"/>
                    <a:pt x="f3" y="f6"/>
                    <a:pt x="f3" y="f5"/>
                  </a:cubicBezTo>
                  <a:lnTo>
                    <a:pt x="f3" y="f11"/>
                  </a:lnTo>
                  <a:cubicBezTo>
                    <a:pt x="f3" y="f12"/>
                    <a:pt x="f13" y="f14"/>
                    <a:pt x="f9" y="f14"/>
                  </a:cubicBezTo>
                  <a:lnTo>
                    <a:pt x="f8" y="f14"/>
                  </a:lnTo>
                  <a:cubicBezTo>
                    <a:pt x="f7" y="f4"/>
                    <a:pt x="f2" y="f12"/>
                    <a:pt x="f2" y="f11"/>
                  </a:cubicBezTo>
                  <a:close/>
                </a:path>
              </a:pathLst>
            </a:custGeom>
            <a:solidFill>
              <a:srgbClr val="FFFFFF">
                <a:alpha val="89804"/>
              </a:srgbClr>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32" name="Freeform 54">
              <a:extLst>
                <a:ext uri="{FF2B5EF4-FFF2-40B4-BE49-F238E27FC236}">
                  <a16:creationId xmlns:a16="http://schemas.microsoft.com/office/drawing/2014/main" id="{2F303FDF-C6C0-BA53-2689-4181A5D5E00F}"/>
                </a:ext>
              </a:extLst>
            </p:cNvPr>
            <p:cNvSpPr>
              <a:spLocks noMove="1" noResize="1"/>
            </p:cNvSpPr>
            <p:nvPr/>
          </p:nvSpPr>
          <p:spPr>
            <a:xfrm>
              <a:off x="7839187" y="5186357"/>
              <a:ext cx="1609344" cy="1028983"/>
            </a:xfrm>
            <a:custGeom>
              <a:avLst/>
              <a:gdLst>
                <a:gd name="f0" fmla="val w"/>
                <a:gd name="f1" fmla="val h"/>
                <a:gd name="f2" fmla="val 0"/>
                <a:gd name="f3" fmla="val 2145792"/>
                <a:gd name="f4" fmla="val 1371981"/>
                <a:gd name="f5" fmla="val 147320"/>
                <a:gd name="f6" fmla="val 65913"/>
                <a:gd name="f7" fmla="val 66421"/>
                <a:gd name="f8" fmla="val 148209"/>
                <a:gd name="f9" fmla="val 1997583"/>
                <a:gd name="f10" fmla="val 12700"/>
                <a:gd name="f11" fmla="val 2079371"/>
                <a:gd name="f12" fmla="val 2133092"/>
                <a:gd name="f13" fmla="val 1224534"/>
                <a:gd name="f14" fmla="val 1305941"/>
                <a:gd name="f15" fmla="val 1371854"/>
                <a:gd name="f16" fmla="val 1359154"/>
                <a:gd name="f17" fmla="val 1306068"/>
                <a:gd name="f18" fmla="val 25400"/>
                <a:gd name="f19" fmla="val 1291844"/>
                <a:gd name="f20" fmla="val 80391"/>
                <a:gd name="f21" fmla="val 1346454"/>
                <a:gd name="f22" fmla="val 2065528"/>
                <a:gd name="f23" fmla="val 2120392"/>
                <a:gd name="f24" fmla="val 1291717"/>
                <a:gd name="f25" fmla="val 80010"/>
                <a:gd name="f26" fmla="val 2065401"/>
                <a:gd name="f27" fmla="val 80137"/>
                <a:gd name="f28" fmla="*/ f0 1 2145792"/>
                <a:gd name="f29" fmla="*/ f1 1 1371981"/>
                <a:gd name="f30" fmla="+- f4 0 f2"/>
                <a:gd name="f31" fmla="+- f3 0 f2"/>
                <a:gd name="f32" fmla="*/ f31 1 2145792"/>
                <a:gd name="f33" fmla="*/ f30 1 1371981"/>
                <a:gd name="f34" fmla="*/ f2 1 f32"/>
                <a:gd name="f35" fmla="*/ f3 1 f32"/>
                <a:gd name="f36" fmla="*/ f2 1 f33"/>
                <a:gd name="f37" fmla="*/ f4 1 f33"/>
                <a:gd name="f38" fmla="*/ f34 f28 1"/>
                <a:gd name="f39" fmla="*/ f35 f28 1"/>
                <a:gd name="f40" fmla="*/ f37 f29 1"/>
                <a:gd name="f41" fmla="*/ f36 f29 1"/>
              </a:gdLst>
              <a:ahLst/>
              <a:cxnLst>
                <a:cxn ang="3cd4">
                  <a:pos x="hc" y="t"/>
                </a:cxn>
                <a:cxn ang="0">
                  <a:pos x="r" y="vc"/>
                </a:cxn>
                <a:cxn ang="cd4">
                  <a:pos x="hc" y="b"/>
                </a:cxn>
                <a:cxn ang="cd2">
                  <a:pos x="l" y="vc"/>
                </a:cxn>
              </a:cxnLst>
              <a:rect l="f38" t="f41" r="f39" b="f40"/>
              <a:pathLst>
                <a:path w="2145792" h="1371981">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1" y="f15"/>
                    <a:pt x="f9" y="f15"/>
                  </a:cubicBezTo>
                  <a:lnTo>
                    <a:pt x="f9" y="f16"/>
                  </a:lnTo>
                  <a:lnTo>
                    <a:pt x="f9" y="f15"/>
                  </a:lnTo>
                  <a:lnTo>
                    <a:pt x="f8" y="f15"/>
                  </a:lnTo>
                  <a:lnTo>
                    <a:pt x="f8" y="f16"/>
                  </a:lnTo>
                  <a:lnTo>
                    <a:pt x="f8" y="f15"/>
                  </a:lnTo>
                  <a:cubicBezTo>
                    <a:pt x="f7" y="f4"/>
                    <a:pt x="f2" y="f17"/>
                    <a:pt x="f2" y="f13"/>
                  </a:cubicBezTo>
                  <a:lnTo>
                    <a:pt x="f2" y="f5"/>
                  </a:lnTo>
                  <a:lnTo>
                    <a:pt x="f10" y="f5"/>
                  </a:lnTo>
                  <a:lnTo>
                    <a:pt x="f2" y="f5"/>
                  </a:lnTo>
                  <a:moveTo>
                    <a:pt x="f18" y="f5"/>
                  </a:moveTo>
                  <a:lnTo>
                    <a:pt x="f18" y="f13"/>
                  </a:lnTo>
                  <a:lnTo>
                    <a:pt x="f10" y="f13"/>
                  </a:lnTo>
                  <a:lnTo>
                    <a:pt x="f18" y="f13"/>
                  </a:lnTo>
                  <a:cubicBezTo>
                    <a:pt x="f18" y="f19"/>
                    <a:pt x="f20" y="f21"/>
                    <a:pt x="f8" y="f21"/>
                  </a:cubicBezTo>
                  <a:lnTo>
                    <a:pt x="f9" y="f21"/>
                  </a:lnTo>
                  <a:cubicBezTo>
                    <a:pt x="f22" y="f21"/>
                    <a:pt x="f23" y="f24"/>
                    <a:pt x="f23" y="f13"/>
                  </a:cubicBezTo>
                  <a:lnTo>
                    <a:pt x="f23" y="f5"/>
                  </a:lnTo>
                  <a:cubicBezTo>
                    <a:pt x="f23" y="f25"/>
                    <a:pt x="f26" y="f18"/>
                    <a:pt x="f9" y="f18"/>
                  </a:cubicBezTo>
                  <a:lnTo>
                    <a:pt x="f8" y="f18"/>
                  </a:lnTo>
                  <a:lnTo>
                    <a:pt x="f8" y="f10"/>
                  </a:lnTo>
                  <a:lnTo>
                    <a:pt x="f8" y="f18"/>
                  </a:lnTo>
                  <a:cubicBezTo>
                    <a:pt x="f20" y="f18"/>
                    <a:pt x="f18" y="f27"/>
                    <a:pt x="f18" y="f5"/>
                  </a:cubicBezTo>
                  <a:close/>
                </a:path>
              </a:pathLst>
            </a:custGeom>
            <a:solidFill>
              <a:srgbClr val="5E132A"/>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134" name="Group 56">
            <a:extLst>
              <a:ext uri="{FF2B5EF4-FFF2-40B4-BE49-F238E27FC236}">
                <a16:creationId xmlns:a16="http://schemas.microsoft.com/office/drawing/2014/main" id="{2AE8CFAE-F071-2F0D-511C-9338DA4A6C48}"/>
              </a:ext>
            </a:extLst>
          </p:cNvPr>
          <p:cNvGrpSpPr/>
          <p:nvPr/>
        </p:nvGrpSpPr>
        <p:grpSpPr>
          <a:xfrm>
            <a:off x="5108319" y="4327276"/>
            <a:ext cx="1072896" cy="685989"/>
            <a:chOff x="7662479" y="6490914"/>
            <a:chExt cx="1609344" cy="1028983"/>
          </a:xfrm>
        </p:grpSpPr>
        <p:sp>
          <p:nvSpPr>
            <p:cNvPr id="135" name="Freeform 57">
              <a:extLst>
                <a:ext uri="{FF2B5EF4-FFF2-40B4-BE49-F238E27FC236}">
                  <a16:creationId xmlns:a16="http://schemas.microsoft.com/office/drawing/2014/main" id="{E4C4BEFF-D338-030E-D5AF-AA262E8202F3}"/>
                </a:ext>
              </a:extLst>
            </p:cNvPr>
            <p:cNvSpPr>
              <a:spLocks noMove="1" noResize="1"/>
            </p:cNvSpPr>
            <p:nvPr/>
          </p:nvSpPr>
          <p:spPr>
            <a:xfrm>
              <a:off x="7671998" y="6500442"/>
              <a:ext cx="1590297" cy="1009936"/>
            </a:xfrm>
            <a:custGeom>
              <a:avLst/>
              <a:gdLst>
                <a:gd name="f0" fmla="val w"/>
                <a:gd name="f1" fmla="val h"/>
                <a:gd name="f2" fmla="val 0"/>
                <a:gd name="f3" fmla="val 2120392"/>
                <a:gd name="f4" fmla="val 1346581"/>
                <a:gd name="f5" fmla="val 134620"/>
                <a:gd name="f6" fmla="val 60325"/>
                <a:gd name="f7" fmla="val 60706"/>
                <a:gd name="f8" fmla="val 135509"/>
                <a:gd name="f9" fmla="val 1984883"/>
                <a:gd name="f10" fmla="val 2059813"/>
                <a:gd name="f11" fmla="val 1211834"/>
                <a:gd name="f12" fmla="val 1286256"/>
                <a:gd name="f13" fmla="val 2059686"/>
                <a:gd name="f14" fmla="val 1346454"/>
                <a:gd name="f15" fmla="*/ f0 1 2120392"/>
                <a:gd name="f16" fmla="*/ f1 1 1346581"/>
                <a:gd name="f17" fmla="+- f4 0 f2"/>
                <a:gd name="f18" fmla="+- f3 0 f2"/>
                <a:gd name="f19" fmla="*/ f18 1 2120392"/>
                <a:gd name="f20" fmla="*/ f17 1 1346581"/>
                <a:gd name="f21" fmla="*/ f2 1 f19"/>
                <a:gd name="f22" fmla="*/ f3 1 f19"/>
                <a:gd name="f23" fmla="*/ f2 1 f20"/>
                <a:gd name="f24" fmla="*/ f4 1 f20"/>
                <a:gd name="f25" fmla="*/ f21 f15 1"/>
                <a:gd name="f26" fmla="*/ f22 f15 1"/>
                <a:gd name="f27" fmla="*/ f24 f16 1"/>
                <a:gd name="f28" fmla="*/ f23 f16 1"/>
              </a:gdLst>
              <a:ahLst/>
              <a:cxnLst>
                <a:cxn ang="3cd4">
                  <a:pos x="hc" y="t"/>
                </a:cxn>
                <a:cxn ang="0">
                  <a:pos x="r" y="vc"/>
                </a:cxn>
                <a:cxn ang="cd4">
                  <a:pos x="hc" y="b"/>
                </a:cxn>
                <a:cxn ang="cd2">
                  <a:pos x="l" y="vc"/>
                </a:cxn>
              </a:cxnLst>
              <a:rect l="f25" t="f28" r="f26" b="f27"/>
              <a:pathLst>
                <a:path w="2120392" h="1346581">
                  <a:moveTo>
                    <a:pt x="f2" y="f5"/>
                  </a:moveTo>
                  <a:cubicBezTo>
                    <a:pt x="f2" y="f6"/>
                    <a:pt x="f7" y="f2"/>
                    <a:pt x="f8" y="f2"/>
                  </a:cubicBezTo>
                  <a:lnTo>
                    <a:pt x="f9" y="f2"/>
                  </a:lnTo>
                  <a:cubicBezTo>
                    <a:pt x="f10" y="f2"/>
                    <a:pt x="f3" y="f6"/>
                    <a:pt x="f3" y="f5"/>
                  </a:cubicBezTo>
                  <a:lnTo>
                    <a:pt x="f3" y="f11"/>
                  </a:lnTo>
                  <a:cubicBezTo>
                    <a:pt x="f3" y="f12"/>
                    <a:pt x="f13" y="f14"/>
                    <a:pt x="f9" y="f14"/>
                  </a:cubicBezTo>
                  <a:lnTo>
                    <a:pt x="f8" y="f14"/>
                  </a:lnTo>
                  <a:cubicBezTo>
                    <a:pt x="f7" y="f4"/>
                    <a:pt x="f2" y="f12"/>
                    <a:pt x="f2" y="f11"/>
                  </a:cubicBezTo>
                  <a:close/>
                </a:path>
              </a:pathLst>
            </a:custGeom>
            <a:solidFill>
              <a:srgbClr val="9B7F57"/>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36" name="Freeform 58">
              <a:extLst>
                <a:ext uri="{FF2B5EF4-FFF2-40B4-BE49-F238E27FC236}">
                  <a16:creationId xmlns:a16="http://schemas.microsoft.com/office/drawing/2014/main" id="{F3F7D128-C125-2089-DCA4-C26425C345A6}"/>
                </a:ext>
              </a:extLst>
            </p:cNvPr>
            <p:cNvSpPr>
              <a:spLocks noMove="1" noResize="1"/>
            </p:cNvSpPr>
            <p:nvPr/>
          </p:nvSpPr>
          <p:spPr>
            <a:xfrm>
              <a:off x="7662479" y="6490914"/>
              <a:ext cx="1609344" cy="1028983"/>
            </a:xfrm>
            <a:custGeom>
              <a:avLst/>
              <a:gdLst>
                <a:gd name="f0" fmla="val w"/>
                <a:gd name="f1" fmla="val h"/>
                <a:gd name="f2" fmla="val 0"/>
                <a:gd name="f3" fmla="val 2145792"/>
                <a:gd name="f4" fmla="val 1371981"/>
                <a:gd name="f5" fmla="val 147320"/>
                <a:gd name="f6" fmla="val 65913"/>
                <a:gd name="f7" fmla="val 66421"/>
                <a:gd name="f8" fmla="val 148209"/>
                <a:gd name="f9" fmla="val 1997583"/>
                <a:gd name="f10" fmla="val 12700"/>
                <a:gd name="f11" fmla="val 2079371"/>
                <a:gd name="f12" fmla="val 2133092"/>
                <a:gd name="f13" fmla="val 1224534"/>
                <a:gd name="f14" fmla="val 1305941"/>
                <a:gd name="f15" fmla="val 1371854"/>
                <a:gd name="f16" fmla="val 1359154"/>
                <a:gd name="f17" fmla="val 1306068"/>
                <a:gd name="f18" fmla="val 25400"/>
                <a:gd name="f19" fmla="val 1291844"/>
                <a:gd name="f20" fmla="val 80391"/>
                <a:gd name="f21" fmla="val 1346454"/>
                <a:gd name="f22" fmla="val 2065528"/>
                <a:gd name="f23" fmla="val 2120392"/>
                <a:gd name="f24" fmla="val 1291717"/>
                <a:gd name="f25" fmla="val 80010"/>
                <a:gd name="f26" fmla="val 2065401"/>
                <a:gd name="f27" fmla="val 80137"/>
                <a:gd name="f28" fmla="*/ f0 1 2145792"/>
                <a:gd name="f29" fmla="*/ f1 1 1371981"/>
                <a:gd name="f30" fmla="+- f4 0 f2"/>
                <a:gd name="f31" fmla="+- f3 0 f2"/>
                <a:gd name="f32" fmla="*/ f31 1 2145792"/>
                <a:gd name="f33" fmla="*/ f30 1 1371981"/>
                <a:gd name="f34" fmla="*/ f2 1 f32"/>
                <a:gd name="f35" fmla="*/ f3 1 f32"/>
                <a:gd name="f36" fmla="*/ f2 1 f33"/>
                <a:gd name="f37" fmla="*/ f4 1 f33"/>
                <a:gd name="f38" fmla="*/ f34 f28 1"/>
                <a:gd name="f39" fmla="*/ f35 f28 1"/>
                <a:gd name="f40" fmla="*/ f37 f29 1"/>
                <a:gd name="f41" fmla="*/ f36 f29 1"/>
              </a:gdLst>
              <a:ahLst/>
              <a:cxnLst>
                <a:cxn ang="3cd4">
                  <a:pos x="hc" y="t"/>
                </a:cxn>
                <a:cxn ang="0">
                  <a:pos x="r" y="vc"/>
                </a:cxn>
                <a:cxn ang="cd4">
                  <a:pos x="hc" y="b"/>
                </a:cxn>
                <a:cxn ang="cd2">
                  <a:pos x="l" y="vc"/>
                </a:cxn>
              </a:cxnLst>
              <a:rect l="f38" t="f41" r="f39" b="f40"/>
              <a:pathLst>
                <a:path w="2145792" h="1371981">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1" y="f15"/>
                    <a:pt x="f9" y="f15"/>
                  </a:cubicBezTo>
                  <a:lnTo>
                    <a:pt x="f9" y="f16"/>
                  </a:lnTo>
                  <a:lnTo>
                    <a:pt x="f9" y="f15"/>
                  </a:lnTo>
                  <a:lnTo>
                    <a:pt x="f8" y="f15"/>
                  </a:lnTo>
                  <a:lnTo>
                    <a:pt x="f8" y="f16"/>
                  </a:lnTo>
                  <a:lnTo>
                    <a:pt x="f8" y="f15"/>
                  </a:lnTo>
                  <a:cubicBezTo>
                    <a:pt x="f7" y="f4"/>
                    <a:pt x="f2" y="f17"/>
                    <a:pt x="f2" y="f13"/>
                  </a:cubicBezTo>
                  <a:lnTo>
                    <a:pt x="f2" y="f5"/>
                  </a:lnTo>
                  <a:lnTo>
                    <a:pt x="f10" y="f5"/>
                  </a:lnTo>
                  <a:lnTo>
                    <a:pt x="f2" y="f5"/>
                  </a:lnTo>
                  <a:moveTo>
                    <a:pt x="f18" y="f5"/>
                  </a:moveTo>
                  <a:lnTo>
                    <a:pt x="f18" y="f13"/>
                  </a:lnTo>
                  <a:lnTo>
                    <a:pt x="f10" y="f13"/>
                  </a:lnTo>
                  <a:lnTo>
                    <a:pt x="f18" y="f13"/>
                  </a:lnTo>
                  <a:cubicBezTo>
                    <a:pt x="f18" y="f19"/>
                    <a:pt x="f20" y="f21"/>
                    <a:pt x="f8" y="f21"/>
                  </a:cubicBezTo>
                  <a:lnTo>
                    <a:pt x="f9" y="f21"/>
                  </a:lnTo>
                  <a:cubicBezTo>
                    <a:pt x="f22" y="f21"/>
                    <a:pt x="f23" y="f24"/>
                    <a:pt x="f23" y="f13"/>
                  </a:cubicBezTo>
                  <a:lnTo>
                    <a:pt x="f23" y="f5"/>
                  </a:lnTo>
                  <a:cubicBezTo>
                    <a:pt x="f23" y="f25"/>
                    <a:pt x="f26" y="f18"/>
                    <a:pt x="f9" y="f18"/>
                  </a:cubicBezTo>
                  <a:lnTo>
                    <a:pt x="f8" y="f18"/>
                  </a:lnTo>
                  <a:lnTo>
                    <a:pt x="f8" y="f10"/>
                  </a:lnTo>
                  <a:lnTo>
                    <a:pt x="f8" y="f18"/>
                  </a:lnTo>
                  <a:cubicBezTo>
                    <a:pt x="f20" y="f18"/>
                    <a:pt x="f18" y="f27"/>
                    <a:pt x="f18" y="f5"/>
                  </a:cubicBezTo>
                  <a:close/>
                </a:path>
              </a:pathLst>
            </a:custGeom>
            <a:solidFill>
              <a:srgbClr val="9B7F57"/>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137" name="Group 59">
            <a:extLst>
              <a:ext uri="{FF2B5EF4-FFF2-40B4-BE49-F238E27FC236}">
                <a16:creationId xmlns:a16="http://schemas.microsoft.com/office/drawing/2014/main" id="{0FD54A0F-9A7E-C7F1-5D1D-E401B19C8991}"/>
              </a:ext>
            </a:extLst>
          </p:cNvPr>
          <p:cNvGrpSpPr/>
          <p:nvPr/>
        </p:nvGrpSpPr>
        <p:grpSpPr>
          <a:xfrm>
            <a:off x="5226125" y="4439192"/>
            <a:ext cx="1072896" cy="685989"/>
            <a:chOff x="7839187" y="6658788"/>
            <a:chExt cx="1609344" cy="1028983"/>
          </a:xfrm>
        </p:grpSpPr>
        <p:sp>
          <p:nvSpPr>
            <p:cNvPr id="138" name="Freeform 60">
              <a:extLst>
                <a:ext uri="{FF2B5EF4-FFF2-40B4-BE49-F238E27FC236}">
                  <a16:creationId xmlns:a16="http://schemas.microsoft.com/office/drawing/2014/main" id="{5CA825F2-C27F-F182-D017-CFB7BA5D7326}"/>
                </a:ext>
              </a:extLst>
            </p:cNvPr>
            <p:cNvSpPr>
              <a:spLocks noMove="1" noResize="1"/>
            </p:cNvSpPr>
            <p:nvPr/>
          </p:nvSpPr>
          <p:spPr>
            <a:xfrm>
              <a:off x="7848706" y="6668316"/>
              <a:ext cx="1590297" cy="1009936"/>
            </a:xfrm>
            <a:custGeom>
              <a:avLst/>
              <a:gdLst>
                <a:gd name="f0" fmla="val w"/>
                <a:gd name="f1" fmla="val h"/>
                <a:gd name="f2" fmla="val 0"/>
                <a:gd name="f3" fmla="val 2120392"/>
                <a:gd name="f4" fmla="val 1346581"/>
                <a:gd name="f5" fmla="val 134620"/>
                <a:gd name="f6" fmla="val 60325"/>
                <a:gd name="f7" fmla="val 60706"/>
                <a:gd name="f8" fmla="val 135509"/>
                <a:gd name="f9" fmla="val 1984883"/>
                <a:gd name="f10" fmla="val 2059813"/>
                <a:gd name="f11" fmla="val 1211834"/>
                <a:gd name="f12" fmla="val 1286256"/>
                <a:gd name="f13" fmla="val 2059686"/>
                <a:gd name="f14" fmla="val 1346454"/>
                <a:gd name="f15" fmla="*/ f0 1 2120392"/>
                <a:gd name="f16" fmla="*/ f1 1 1346581"/>
                <a:gd name="f17" fmla="+- f4 0 f2"/>
                <a:gd name="f18" fmla="+- f3 0 f2"/>
                <a:gd name="f19" fmla="*/ f18 1 2120392"/>
                <a:gd name="f20" fmla="*/ f17 1 1346581"/>
                <a:gd name="f21" fmla="*/ f2 1 f19"/>
                <a:gd name="f22" fmla="*/ f3 1 f19"/>
                <a:gd name="f23" fmla="*/ f2 1 f20"/>
                <a:gd name="f24" fmla="*/ f4 1 f20"/>
                <a:gd name="f25" fmla="*/ f21 f15 1"/>
                <a:gd name="f26" fmla="*/ f22 f15 1"/>
                <a:gd name="f27" fmla="*/ f24 f16 1"/>
                <a:gd name="f28" fmla="*/ f23 f16 1"/>
              </a:gdLst>
              <a:ahLst/>
              <a:cxnLst>
                <a:cxn ang="3cd4">
                  <a:pos x="hc" y="t"/>
                </a:cxn>
                <a:cxn ang="0">
                  <a:pos x="r" y="vc"/>
                </a:cxn>
                <a:cxn ang="cd4">
                  <a:pos x="hc" y="b"/>
                </a:cxn>
                <a:cxn ang="cd2">
                  <a:pos x="l" y="vc"/>
                </a:cxn>
              </a:cxnLst>
              <a:rect l="f25" t="f28" r="f26" b="f27"/>
              <a:pathLst>
                <a:path w="2120392" h="1346581">
                  <a:moveTo>
                    <a:pt x="f2" y="f5"/>
                  </a:moveTo>
                  <a:cubicBezTo>
                    <a:pt x="f2" y="f6"/>
                    <a:pt x="f7" y="f2"/>
                    <a:pt x="f8" y="f2"/>
                  </a:cubicBezTo>
                  <a:lnTo>
                    <a:pt x="f9" y="f2"/>
                  </a:lnTo>
                  <a:cubicBezTo>
                    <a:pt x="f10" y="f2"/>
                    <a:pt x="f3" y="f6"/>
                    <a:pt x="f3" y="f5"/>
                  </a:cubicBezTo>
                  <a:lnTo>
                    <a:pt x="f3" y="f11"/>
                  </a:lnTo>
                  <a:cubicBezTo>
                    <a:pt x="f3" y="f12"/>
                    <a:pt x="f13" y="f14"/>
                    <a:pt x="f9" y="f14"/>
                  </a:cubicBezTo>
                  <a:lnTo>
                    <a:pt x="f8" y="f14"/>
                  </a:lnTo>
                  <a:cubicBezTo>
                    <a:pt x="f7" y="f4"/>
                    <a:pt x="f2" y="f12"/>
                    <a:pt x="f2" y="f11"/>
                  </a:cubicBezTo>
                  <a:close/>
                </a:path>
              </a:pathLst>
            </a:custGeom>
            <a:solidFill>
              <a:srgbClr val="FFFFFF">
                <a:alpha val="89804"/>
              </a:srgbClr>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39" name="Freeform 61">
              <a:extLst>
                <a:ext uri="{FF2B5EF4-FFF2-40B4-BE49-F238E27FC236}">
                  <a16:creationId xmlns:a16="http://schemas.microsoft.com/office/drawing/2014/main" id="{06646FC1-80F5-7304-D1AF-0EDC8D882CB4}"/>
                </a:ext>
              </a:extLst>
            </p:cNvPr>
            <p:cNvSpPr>
              <a:spLocks noMove="1" noResize="1"/>
            </p:cNvSpPr>
            <p:nvPr/>
          </p:nvSpPr>
          <p:spPr>
            <a:xfrm>
              <a:off x="7839187" y="6658788"/>
              <a:ext cx="1609344" cy="1028983"/>
            </a:xfrm>
            <a:custGeom>
              <a:avLst/>
              <a:gdLst>
                <a:gd name="f0" fmla="val w"/>
                <a:gd name="f1" fmla="val h"/>
                <a:gd name="f2" fmla="val 0"/>
                <a:gd name="f3" fmla="val 2145792"/>
                <a:gd name="f4" fmla="val 1371981"/>
                <a:gd name="f5" fmla="val 147320"/>
                <a:gd name="f6" fmla="val 65913"/>
                <a:gd name="f7" fmla="val 66421"/>
                <a:gd name="f8" fmla="val 148209"/>
                <a:gd name="f9" fmla="val 1997583"/>
                <a:gd name="f10" fmla="val 12700"/>
                <a:gd name="f11" fmla="val 2079371"/>
                <a:gd name="f12" fmla="val 2133092"/>
                <a:gd name="f13" fmla="val 1224534"/>
                <a:gd name="f14" fmla="val 1305941"/>
                <a:gd name="f15" fmla="val 1371854"/>
                <a:gd name="f16" fmla="val 1359154"/>
                <a:gd name="f17" fmla="val 1306068"/>
                <a:gd name="f18" fmla="val 25400"/>
                <a:gd name="f19" fmla="val 1291844"/>
                <a:gd name="f20" fmla="val 80391"/>
                <a:gd name="f21" fmla="val 1346454"/>
                <a:gd name="f22" fmla="val 2065528"/>
                <a:gd name="f23" fmla="val 2120392"/>
                <a:gd name="f24" fmla="val 1291717"/>
                <a:gd name="f25" fmla="val 80010"/>
                <a:gd name="f26" fmla="val 2065401"/>
                <a:gd name="f27" fmla="val 80137"/>
                <a:gd name="f28" fmla="*/ f0 1 2145792"/>
                <a:gd name="f29" fmla="*/ f1 1 1371981"/>
                <a:gd name="f30" fmla="+- f4 0 f2"/>
                <a:gd name="f31" fmla="+- f3 0 f2"/>
                <a:gd name="f32" fmla="*/ f31 1 2145792"/>
                <a:gd name="f33" fmla="*/ f30 1 1371981"/>
                <a:gd name="f34" fmla="*/ f2 1 f32"/>
                <a:gd name="f35" fmla="*/ f3 1 f32"/>
                <a:gd name="f36" fmla="*/ f2 1 f33"/>
                <a:gd name="f37" fmla="*/ f4 1 f33"/>
                <a:gd name="f38" fmla="*/ f34 f28 1"/>
                <a:gd name="f39" fmla="*/ f35 f28 1"/>
                <a:gd name="f40" fmla="*/ f37 f29 1"/>
                <a:gd name="f41" fmla="*/ f36 f29 1"/>
              </a:gdLst>
              <a:ahLst/>
              <a:cxnLst>
                <a:cxn ang="3cd4">
                  <a:pos x="hc" y="t"/>
                </a:cxn>
                <a:cxn ang="0">
                  <a:pos x="r" y="vc"/>
                </a:cxn>
                <a:cxn ang="cd4">
                  <a:pos x="hc" y="b"/>
                </a:cxn>
                <a:cxn ang="cd2">
                  <a:pos x="l" y="vc"/>
                </a:cxn>
              </a:cxnLst>
              <a:rect l="f38" t="f41" r="f39" b="f40"/>
              <a:pathLst>
                <a:path w="2145792" h="1371981">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1" y="f15"/>
                    <a:pt x="f9" y="f15"/>
                  </a:cubicBezTo>
                  <a:lnTo>
                    <a:pt x="f9" y="f16"/>
                  </a:lnTo>
                  <a:lnTo>
                    <a:pt x="f9" y="f15"/>
                  </a:lnTo>
                  <a:lnTo>
                    <a:pt x="f8" y="f15"/>
                  </a:lnTo>
                  <a:lnTo>
                    <a:pt x="f8" y="f16"/>
                  </a:lnTo>
                  <a:lnTo>
                    <a:pt x="f8" y="f15"/>
                  </a:lnTo>
                  <a:cubicBezTo>
                    <a:pt x="f7" y="f4"/>
                    <a:pt x="f2" y="f17"/>
                    <a:pt x="f2" y="f13"/>
                  </a:cubicBezTo>
                  <a:lnTo>
                    <a:pt x="f2" y="f5"/>
                  </a:lnTo>
                  <a:lnTo>
                    <a:pt x="f10" y="f5"/>
                  </a:lnTo>
                  <a:lnTo>
                    <a:pt x="f2" y="f5"/>
                  </a:lnTo>
                  <a:moveTo>
                    <a:pt x="f18" y="f5"/>
                  </a:moveTo>
                  <a:lnTo>
                    <a:pt x="f18" y="f13"/>
                  </a:lnTo>
                  <a:lnTo>
                    <a:pt x="f10" y="f13"/>
                  </a:lnTo>
                  <a:lnTo>
                    <a:pt x="f18" y="f13"/>
                  </a:lnTo>
                  <a:cubicBezTo>
                    <a:pt x="f18" y="f19"/>
                    <a:pt x="f20" y="f21"/>
                    <a:pt x="f8" y="f21"/>
                  </a:cubicBezTo>
                  <a:lnTo>
                    <a:pt x="f9" y="f21"/>
                  </a:lnTo>
                  <a:cubicBezTo>
                    <a:pt x="f22" y="f21"/>
                    <a:pt x="f23" y="f24"/>
                    <a:pt x="f23" y="f13"/>
                  </a:cubicBezTo>
                  <a:lnTo>
                    <a:pt x="f23" y="f5"/>
                  </a:lnTo>
                  <a:cubicBezTo>
                    <a:pt x="f23" y="f25"/>
                    <a:pt x="f26" y="f18"/>
                    <a:pt x="f9" y="f18"/>
                  </a:cubicBezTo>
                  <a:lnTo>
                    <a:pt x="f8" y="f18"/>
                  </a:lnTo>
                  <a:lnTo>
                    <a:pt x="f8" y="f10"/>
                  </a:lnTo>
                  <a:lnTo>
                    <a:pt x="f8" y="f18"/>
                  </a:lnTo>
                  <a:cubicBezTo>
                    <a:pt x="f20" y="f18"/>
                    <a:pt x="f18" y="f27"/>
                    <a:pt x="f18" y="f5"/>
                  </a:cubicBezTo>
                  <a:close/>
                </a:path>
              </a:pathLst>
            </a:custGeom>
            <a:solidFill>
              <a:srgbClr val="5E132A"/>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154" name="Group 76">
            <a:extLst>
              <a:ext uri="{FF2B5EF4-FFF2-40B4-BE49-F238E27FC236}">
                <a16:creationId xmlns:a16="http://schemas.microsoft.com/office/drawing/2014/main" id="{96004316-B700-0F3D-913E-9325C436E9B7}"/>
              </a:ext>
            </a:extLst>
          </p:cNvPr>
          <p:cNvGrpSpPr/>
          <p:nvPr/>
        </p:nvGrpSpPr>
        <p:grpSpPr>
          <a:xfrm>
            <a:off x="6404183" y="3345662"/>
            <a:ext cx="1072896" cy="685989"/>
            <a:chOff x="9606274" y="5018492"/>
            <a:chExt cx="1609344" cy="1028983"/>
          </a:xfrm>
        </p:grpSpPr>
        <p:sp>
          <p:nvSpPr>
            <p:cNvPr id="155" name="Freeform 77">
              <a:extLst>
                <a:ext uri="{FF2B5EF4-FFF2-40B4-BE49-F238E27FC236}">
                  <a16:creationId xmlns:a16="http://schemas.microsoft.com/office/drawing/2014/main" id="{86606118-5F7C-770F-82A8-FEF293FD9284}"/>
                </a:ext>
              </a:extLst>
            </p:cNvPr>
            <p:cNvSpPr>
              <a:spLocks noMove="1" noResize="1"/>
            </p:cNvSpPr>
            <p:nvPr/>
          </p:nvSpPr>
          <p:spPr>
            <a:xfrm>
              <a:off x="9615802" y="5028011"/>
              <a:ext cx="1590297" cy="1009936"/>
            </a:xfrm>
            <a:custGeom>
              <a:avLst/>
              <a:gdLst>
                <a:gd name="f0" fmla="val w"/>
                <a:gd name="f1" fmla="val h"/>
                <a:gd name="f2" fmla="val 0"/>
                <a:gd name="f3" fmla="val 2120392"/>
                <a:gd name="f4" fmla="val 1346581"/>
                <a:gd name="f5" fmla="val 134620"/>
                <a:gd name="f6" fmla="val 60325"/>
                <a:gd name="f7" fmla="val 60706"/>
                <a:gd name="f8" fmla="val 135509"/>
                <a:gd name="f9" fmla="val 1984883"/>
                <a:gd name="f10" fmla="val 2059813"/>
                <a:gd name="f11" fmla="val 1211834"/>
                <a:gd name="f12" fmla="val 1286256"/>
                <a:gd name="f13" fmla="val 2059686"/>
                <a:gd name="f14" fmla="val 1346454"/>
                <a:gd name="f15" fmla="*/ f0 1 2120392"/>
                <a:gd name="f16" fmla="*/ f1 1 1346581"/>
                <a:gd name="f17" fmla="+- f4 0 f2"/>
                <a:gd name="f18" fmla="+- f3 0 f2"/>
                <a:gd name="f19" fmla="*/ f18 1 2120392"/>
                <a:gd name="f20" fmla="*/ f17 1 1346581"/>
                <a:gd name="f21" fmla="*/ f2 1 f19"/>
                <a:gd name="f22" fmla="*/ f3 1 f19"/>
                <a:gd name="f23" fmla="*/ f2 1 f20"/>
                <a:gd name="f24" fmla="*/ f4 1 f20"/>
                <a:gd name="f25" fmla="*/ f21 f15 1"/>
                <a:gd name="f26" fmla="*/ f22 f15 1"/>
                <a:gd name="f27" fmla="*/ f24 f16 1"/>
                <a:gd name="f28" fmla="*/ f23 f16 1"/>
              </a:gdLst>
              <a:ahLst/>
              <a:cxnLst>
                <a:cxn ang="3cd4">
                  <a:pos x="hc" y="t"/>
                </a:cxn>
                <a:cxn ang="0">
                  <a:pos x="r" y="vc"/>
                </a:cxn>
                <a:cxn ang="cd4">
                  <a:pos x="hc" y="b"/>
                </a:cxn>
                <a:cxn ang="cd2">
                  <a:pos x="l" y="vc"/>
                </a:cxn>
              </a:cxnLst>
              <a:rect l="f25" t="f28" r="f26" b="f27"/>
              <a:pathLst>
                <a:path w="2120392" h="1346581">
                  <a:moveTo>
                    <a:pt x="f2" y="f5"/>
                  </a:moveTo>
                  <a:cubicBezTo>
                    <a:pt x="f2" y="f6"/>
                    <a:pt x="f7" y="f2"/>
                    <a:pt x="f8" y="f2"/>
                  </a:cubicBezTo>
                  <a:lnTo>
                    <a:pt x="f9" y="f2"/>
                  </a:lnTo>
                  <a:cubicBezTo>
                    <a:pt x="f10" y="f2"/>
                    <a:pt x="f3" y="f6"/>
                    <a:pt x="f3" y="f5"/>
                  </a:cubicBezTo>
                  <a:lnTo>
                    <a:pt x="f3" y="f11"/>
                  </a:lnTo>
                  <a:cubicBezTo>
                    <a:pt x="f3" y="f12"/>
                    <a:pt x="f13" y="f14"/>
                    <a:pt x="f9" y="f14"/>
                  </a:cubicBezTo>
                  <a:lnTo>
                    <a:pt x="f8" y="f14"/>
                  </a:lnTo>
                  <a:cubicBezTo>
                    <a:pt x="f7" y="f4"/>
                    <a:pt x="f2" y="f12"/>
                    <a:pt x="f2" y="f11"/>
                  </a:cubicBezTo>
                  <a:close/>
                </a:path>
              </a:pathLst>
            </a:custGeom>
            <a:solidFill>
              <a:srgbClr val="9B7F57"/>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56" name="Freeform 78">
              <a:extLst>
                <a:ext uri="{FF2B5EF4-FFF2-40B4-BE49-F238E27FC236}">
                  <a16:creationId xmlns:a16="http://schemas.microsoft.com/office/drawing/2014/main" id="{92247C0C-6239-5C21-C075-A5CE6F40C977}"/>
                </a:ext>
              </a:extLst>
            </p:cNvPr>
            <p:cNvSpPr>
              <a:spLocks noMove="1" noResize="1"/>
            </p:cNvSpPr>
            <p:nvPr/>
          </p:nvSpPr>
          <p:spPr>
            <a:xfrm>
              <a:off x="9606274" y="5018492"/>
              <a:ext cx="1609344" cy="1028983"/>
            </a:xfrm>
            <a:custGeom>
              <a:avLst/>
              <a:gdLst>
                <a:gd name="f0" fmla="val w"/>
                <a:gd name="f1" fmla="val h"/>
                <a:gd name="f2" fmla="val 0"/>
                <a:gd name="f3" fmla="val 2145792"/>
                <a:gd name="f4" fmla="val 1371981"/>
                <a:gd name="f5" fmla="val 147320"/>
                <a:gd name="f6" fmla="val 65913"/>
                <a:gd name="f7" fmla="val 66421"/>
                <a:gd name="f8" fmla="val 148209"/>
                <a:gd name="f9" fmla="val 1997583"/>
                <a:gd name="f10" fmla="val 12700"/>
                <a:gd name="f11" fmla="val 2079371"/>
                <a:gd name="f12" fmla="val 2133092"/>
                <a:gd name="f13" fmla="val 1224534"/>
                <a:gd name="f14" fmla="val 1305941"/>
                <a:gd name="f15" fmla="val 1371854"/>
                <a:gd name="f16" fmla="val 1359154"/>
                <a:gd name="f17" fmla="val 1306068"/>
                <a:gd name="f18" fmla="val 25400"/>
                <a:gd name="f19" fmla="val 1291844"/>
                <a:gd name="f20" fmla="val 80391"/>
                <a:gd name="f21" fmla="val 1346454"/>
                <a:gd name="f22" fmla="val 2065528"/>
                <a:gd name="f23" fmla="val 2120392"/>
                <a:gd name="f24" fmla="val 1291717"/>
                <a:gd name="f25" fmla="val 80010"/>
                <a:gd name="f26" fmla="val 2065401"/>
                <a:gd name="f27" fmla="val 80137"/>
                <a:gd name="f28" fmla="*/ f0 1 2145792"/>
                <a:gd name="f29" fmla="*/ f1 1 1371981"/>
                <a:gd name="f30" fmla="+- f4 0 f2"/>
                <a:gd name="f31" fmla="+- f3 0 f2"/>
                <a:gd name="f32" fmla="*/ f31 1 2145792"/>
                <a:gd name="f33" fmla="*/ f30 1 1371981"/>
                <a:gd name="f34" fmla="*/ f2 1 f32"/>
                <a:gd name="f35" fmla="*/ f3 1 f32"/>
                <a:gd name="f36" fmla="*/ f2 1 f33"/>
                <a:gd name="f37" fmla="*/ f4 1 f33"/>
                <a:gd name="f38" fmla="*/ f34 f28 1"/>
                <a:gd name="f39" fmla="*/ f35 f28 1"/>
                <a:gd name="f40" fmla="*/ f37 f29 1"/>
                <a:gd name="f41" fmla="*/ f36 f29 1"/>
              </a:gdLst>
              <a:ahLst/>
              <a:cxnLst>
                <a:cxn ang="3cd4">
                  <a:pos x="hc" y="t"/>
                </a:cxn>
                <a:cxn ang="0">
                  <a:pos x="r" y="vc"/>
                </a:cxn>
                <a:cxn ang="cd4">
                  <a:pos x="hc" y="b"/>
                </a:cxn>
                <a:cxn ang="cd2">
                  <a:pos x="l" y="vc"/>
                </a:cxn>
              </a:cxnLst>
              <a:rect l="f38" t="f41" r="f39" b="f40"/>
              <a:pathLst>
                <a:path w="2145792" h="1371981">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1" y="f15"/>
                    <a:pt x="f9" y="f15"/>
                  </a:cubicBezTo>
                  <a:lnTo>
                    <a:pt x="f9" y="f16"/>
                  </a:lnTo>
                  <a:lnTo>
                    <a:pt x="f9" y="f15"/>
                  </a:lnTo>
                  <a:lnTo>
                    <a:pt x="f8" y="f15"/>
                  </a:lnTo>
                  <a:lnTo>
                    <a:pt x="f8" y="f16"/>
                  </a:lnTo>
                  <a:lnTo>
                    <a:pt x="f8" y="f15"/>
                  </a:lnTo>
                  <a:cubicBezTo>
                    <a:pt x="f7" y="f4"/>
                    <a:pt x="f2" y="f17"/>
                    <a:pt x="f2" y="f13"/>
                  </a:cubicBezTo>
                  <a:lnTo>
                    <a:pt x="f2" y="f5"/>
                  </a:lnTo>
                  <a:lnTo>
                    <a:pt x="f10" y="f5"/>
                  </a:lnTo>
                  <a:lnTo>
                    <a:pt x="f2" y="f5"/>
                  </a:lnTo>
                  <a:moveTo>
                    <a:pt x="f18" y="f5"/>
                  </a:moveTo>
                  <a:lnTo>
                    <a:pt x="f18" y="f13"/>
                  </a:lnTo>
                  <a:lnTo>
                    <a:pt x="f10" y="f13"/>
                  </a:lnTo>
                  <a:lnTo>
                    <a:pt x="f18" y="f13"/>
                  </a:lnTo>
                  <a:cubicBezTo>
                    <a:pt x="f18" y="f19"/>
                    <a:pt x="f20" y="f21"/>
                    <a:pt x="f8" y="f21"/>
                  </a:cubicBezTo>
                  <a:lnTo>
                    <a:pt x="f9" y="f21"/>
                  </a:lnTo>
                  <a:cubicBezTo>
                    <a:pt x="f22" y="f21"/>
                    <a:pt x="f23" y="f24"/>
                    <a:pt x="f23" y="f13"/>
                  </a:cubicBezTo>
                  <a:lnTo>
                    <a:pt x="f23" y="f5"/>
                  </a:lnTo>
                  <a:cubicBezTo>
                    <a:pt x="f23" y="f25"/>
                    <a:pt x="f26" y="f18"/>
                    <a:pt x="f9" y="f18"/>
                  </a:cubicBezTo>
                  <a:lnTo>
                    <a:pt x="f8" y="f18"/>
                  </a:lnTo>
                  <a:lnTo>
                    <a:pt x="f8" y="f10"/>
                  </a:lnTo>
                  <a:lnTo>
                    <a:pt x="f8" y="f18"/>
                  </a:lnTo>
                  <a:cubicBezTo>
                    <a:pt x="f20" y="f18"/>
                    <a:pt x="f18" y="f27"/>
                    <a:pt x="f18" y="f5"/>
                  </a:cubicBezTo>
                  <a:close/>
                </a:path>
              </a:pathLst>
            </a:custGeom>
            <a:solidFill>
              <a:srgbClr val="9B7F57"/>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157" name="Group 79">
            <a:extLst>
              <a:ext uri="{FF2B5EF4-FFF2-40B4-BE49-F238E27FC236}">
                <a16:creationId xmlns:a16="http://schemas.microsoft.com/office/drawing/2014/main" id="{D76EB398-169D-3F4F-0CFC-C3B66880ACD3}"/>
              </a:ext>
            </a:extLst>
          </p:cNvPr>
          <p:cNvGrpSpPr/>
          <p:nvPr/>
        </p:nvGrpSpPr>
        <p:grpSpPr>
          <a:xfrm>
            <a:off x="6521988" y="3457572"/>
            <a:ext cx="1072896" cy="685989"/>
            <a:chOff x="9782982" y="5186357"/>
            <a:chExt cx="1609344" cy="1028983"/>
          </a:xfrm>
        </p:grpSpPr>
        <p:sp>
          <p:nvSpPr>
            <p:cNvPr id="158" name="Freeform 80">
              <a:extLst>
                <a:ext uri="{FF2B5EF4-FFF2-40B4-BE49-F238E27FC236}">
                  <a16:creationId xmlns:a16="http://schemas.microsoft.com/office/drawing/2014/main" id="{22F70FA1-B4C6-7C3A-E3DE-1EAD31FC4B9D}"/>
                </a:ext>
              </a:extLst>
            </p:cNvPr>
            <p:cNvSpPr>
              <a:spLocks noMove="1" noResize="1"/>
            </p:cNvSpPr>
            <p:nvPr/>
          </p:nvSpPr>
          <p:spPr>
            <a:xfrm>
              <a:off x="9792510" y="5195885"/>
              <a:ext cx="1590297" cy="1009936"/>
            </a:xfrm>
            <a:custGeom>
              <a:avLst/>
              <a:gdLst>
                <a:gd name="f0" fmla="val w"/>
                <a:gd name="f1" fmla="val h"/>
                <a:gd name="f2" fmla="val 0"/>
                <a:gd name="f3" fmla="val 2120392"/>
                <a:gd name="f4" fmla="val 1346581"/>
                <a:gd name="f5" fmla="val 134620"/>
                <a:gd name="f6" fmla="val 60325"/>
                <a:gd name="f7" fmla="val 60706"/>
                <a:gd name="f8" fmla="val 135509"/>
                <a:gd name="f9" fmla="val 1984883"/>
                <a:gd name="f10" fmla="val 2059813"/>
                <a:gd name="f11" fmla="val 1211834"/>
                <a:gd name="f12" fmla="val 1286256"/>
                <a:gd name="f13" fmla="val 2059686"/>
                <a:gd name="f14" fmla="val 1346454"/>
                <a:gd name="f15" fmla="*/ f0 1 2120392"/>
                <a:gd name="f16" fmla="*/ f1 1 1346581"/>
                <a:gd name="f17" fmla="+- f4 0 f2"/>
                <a:gd name="f18" fmla="+- f3 0 f2"/>
                <a:gd name="f19" fmla="*/ f18 1 2120392"/>
                <a:gd name="f20" fmla="*/ f17 1 1346581"/>
                <a:gd name="f21" fmla="*/ f2 1 f19"/>
                <a:gd name="f22" fmla="*/ f3 1 f19"/>
                <a:gd name="f23" fmla="*/ f2 1 f20"/>
                <a:gd name="f24" fmla="*/ f4 1 f20"/>
                <a:gd name="f25" fmla="*/ f21 f15 1"/>
                <a:gd name="f26" fmla="*/ f22 f15 1"/>
                <a:gd name="f27" fmla="*/ f24 f16 1"/>
                <a:gd name="f28" fmla="*/ f23 f16 1"/>
              </a:gdLst>
              <a:ahLst/>
              <a:cxnLst>
                <a:cxn ang="3cd4">
                  <a:pos x="hc" y="t"/>
                </a:cxn>
                <a:cxn ang="0">
                  <a:pos x="r" y="vc"/>
                </a:cxn>
                <a:cxn ang="cd4">
                  <a:pos x="hc" y="b"/>
                </a:cxn>
                <a:cxn ang="cd2">
                  <a:pos x="l" y="vc"/>
                </a:cxn>
              </a:cxnLst>
              <a:rect l="f25" t="f28" r="f26" b="f27"/>
              <a:pathLst>
                <a:path w="2120392" h="1346581">
                  <a:moveTo>
                    <a:pt x="f2" y="f5"/>
                  </a:moveTo>
                  <a:cubicBezTo>
                    <a:pt x="f2" y="f6"/>
                    <a:pt x="f7" y="f2"/>
                    <a:pt x="f8" y="f2"/>
                  </a:cubicBezTo>
                  <a:lnTo>
                    <a:pt x="f9" y="f2"/>
                  </a:lnTo>
                  <a:cubicBezTo>
                    <a:pt x="f10" y="f2"/>
                    <a:pt x="f3" y="f6"/>
                    <a:pt x="f3" y="f5"/>
                  </a:cubicBezTo>
                  <a:lnTo>
                    <a:pt x="f3" y="f11"/>
                  </a:lnTo>
                  <a:cubicBezTo>
                    <a:pt x="f3" y="f12"/>
                    <a:pt x="f13" y="f14"/>
                    <a:pt x="f9" y="f14"/>
                  </a:cubicBezTo>
                  <a:lnTo>
                    <a:pt x="f8" y="f14"/>
                  </a:lnTo>
                  <a:cubicBezTo>
                    <a:pt x="f7" y="f4"/>
                    <a:pt x="f2" y="f12"/>
                    <a:pt x="f2" y="f11"/>
                  </a:cubicBezTo>
                  <a:close/>
                </a:path>
              </a:pathLst>
            </a:custGeom>
            <a:solidFill>
              <a:srgbClr val="FFFFFF">
                <a:alpha val="89804"/>
              </a:srgbClr>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59" name="Freeform 81">
              <a:extLst>
                <a:ext uri="{FF2B5EF4-FFF2-40B4-BE49-F238E27FC236}">
                  <a16:creationId xmlns:a16="http://schemas.microsoft.com/office/drawing/2014/main" id="{35F0E71F-E092-94AC-14F3-2AFE2CA381F6}"/>
                </a:ext>
              </a:extLst>
            </p:cNvPr>
            <p:cNvSpPr>
              <a:spLocks noMove="1" noResize="1"/>
            </p:cNvSpPr>
            <p:nvPr/>
          </p:nvSpPr>
          <p:spPr>
            <a:xfrm>
              <a:off x="9782982" y="5186357"/>
              <a:ext cx="1609344" cy="1028983"/>
            </a:xfrm>
            <a:custGeom>
              <a:avLst/>
              <a:gdLst>
                <a:gd name="f0" fmla="val w"/>
                <a:gd name="f1" fmla="val h"/>
                <a:gd name="f2" fmla="val 0"/>
                <a:gd name="f3" fmla="val 2145792"/>
                <a:gd name="f4" fmla="val 1371981"/>
                <a:gd name="f5" fmla="val 147320"/>
                <a:gd name="f6" fmla="val 65913"/>
                <a:gd name="f7" fmla="val 66421"/>
                <a:gd name="f8" fmla="val 148209"/>
                <a:gd name="f9" fmla="val 1997583"/>
                <a:gd name="f10" fmla="val 12700"/>
                <a:gd name="f11" fmla="val 2079371"/>
                <a:gd name="f12" fmla="val 2133092"/>
                <a:gd name="f13" fmla="val 1224534"/>
                <a:gd name="f14" fmla="val 1305941"/>
                <a:gd name="f15" fmla="val 1371854"/>
                <a:gd name="f16" fmla="val 1359154"/>
                <a:gd name="f17" fmla="val 1306068"/>
                <a:gd name="f18" fmla="val 25400"/>
                <a:gd name="f19" fmla="val 1291844"/>
                <a:gd name="f20" fmla="val 80391"/>
                <a:gd name="f21" fmla="val 1346454"/>
                <a:gd name="f22" fmla="val 2065528"/>
                <a:gd name="f23" fmla="val 2120392"/>
                <a:gd name="f24" fmla="val 1291717"/>
                <a:gd name="f25" fmla="val 80010"/>
                <a:gd name="f26" fmla="val 2065401"/>
                <a:gd name="f27" fmla="val 80137"/>
                <a:gd name="f28" fmla="*/ f0 1 2145792"/>
                <a:gd name="f29" fmla="*/ f1 1 1371981"/>
                <a:gd name="f30" fmla="+- f4 0 f2"/>
                <a:gd name="f31" fmla="+- f3 0 f2"/>
                <a:gd name="f32" fmla="*/ f31 1 2145792"/>
                <a:gd name="f33" fmla="*/ f30 1 1371981"/>
                <a:gd name="f34" fmla="*/ f2 1 f32"/>
                <a:gd name="f35" fmla="*/ f3 1 f32"/>
                <a:gd name="f36" fmla="*/ f2 1 f33"/>
                <a:gd name="f37" fmla="*/ f4 1 f33"/>
                <a:gd name="f38" fmla="*/ f34 f28 1"/>
                <a:gd name="f39" fmla="*/ f35 f28 1"/>
                <a:gd name="f40" fmla="*/ f37 f29 1"/>
                <a:gd name="f41" fmla="*/ f36 f29 1"/>
              </a:gdLst>
              <a:ahLst/>
              <a:cxnLst>
                <a:cxn ang="3cd4">
                  <a:pos x="hc" y="t"/>
                </a:cxn>
                <a:cxn ang="0">
                  <a:pos x="r" y="vc"/>
                </a:cxn>
                <a:cxn ang="cd4">
                  <a:pos x="hc" y="b"/>
                </a:cxn>
                <a:cxn ang="cd2">
                  <a:pos x="l" y="vc"/>
                </a:cxn>
              </a:cxnLst>
              <a:rect l="f38" t="f41" r="f39" b="f40"/>
              <a:pathLst>
                <a:path w="2145792" h="1371981">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1" y="f15"/>
                    <a:pt x="f9" y="f15"/>
                  </a:cubicBezTo>
                  <a:lnTo>
                    <a:pt x="f9" y="f16"/>
                  </a:lnTo>
                  <a:lnTo>
                    <a:pt x="f9" y="f15"/>
                  </a:lnTo>
                  <a:lnTo>
                    <a:pt x="f8" y="f15"/>
                  </a:lnTo>
                  <a:lnTo>
                    <a:pt x="f8" y="f16"/>
                  </a:lnTo>
                  <a:lnTo>
                    <a:pt x="f8" y="f15"/>
                  </a:lnTo>
                  <a:cubicBezTo>
                    <a:pt x="f7" y="f4"/>
                    <a:pt x="f2" y="f17"/>
                    <a:pt x="f2" y="f13"/>
                  </a:cubicBezTo>
                  <a:lnTo>
                    <a:pt x="f2" y="f5"/>
                  </a:lnTo>
                  <a:lnTo>
                    <a:pt x="f10" y="f5"/>
                  </a:lnTo>
                  <a:lnTo>
                    <a:pt x="f2" y="f5"/>
                  </a:lnTo>
                  <a:moveTo>
                    <a:pt x="f18" y="f5"/>
                  </a:moveTo>
                  <a:lnTo>
                    <a:pt x="f18" y="f13"/>
                  </a:lnTo>
                  <a:lnTo>
                    <a:pt x="f10" y="f13"/>
                  </a:lnTo>
                  <a:lnTo>
                    <a:pt x="f18" y="f13"/>
                  </a:lnTo>
                  <a:cubicBezTo>
                    <a:pt x="f18" y="f19"/>
                    <a:pt x="f20" y="f21"/>
                    <a:pt x="f8" y="f21"/>
                  </a:cubicBezTo>
                  <a:lnTo>
                    <a:pt x="f9" y="f21"/>
                  </a:lnTo>
                  <a:cubicBezTo>
                    <a:pt x="f22" y="f21"/>
                    <a:pt x="f23" y="f24"/>
                    <a:pt x="f23" y="f13"/>
                  </a:cubicBezTo>
                  <a:lnTo>
                    <a:pt x="f23" y="f5"/>
                  </a:lnTo>
                  <a:cubicBezTo>
                    <a:pt x="f23" y="f25"/>
                    <a:pt x="f26" y="f18"/>
                    <a:pt x="f9" y="f18"/>
                  </a:cubicBezTo>
                  <a:lnTo>
                    <a:pt x="f8" y="f18"/>
                  </a:lnTo>
                  <a:lnTo>
                    <a:pt x="f8" y="f10"/>
                  </a:lnTo>
                  <a:lnTo>
                    <a:pt x="f8" y="f18"/>
                  </a:lnTo>
                  <a:cubicBezTo>
                    <a:pt x="f20" y="f18"/>
                    <a:pt x="f18" y="f27"/>
                    <a:pt x="f18" y="f5"/>
                  </a:cubicBezTo>
                  <a:close/>
                </a:path>
              </a:pathLst>
            </a:custGeom>
            <a:solidFill>
              <a:srgbClr val="5E132A"/>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sp>
        <p:nvSpPr>
          <p:cNvPr id="167" name="AutoShape 89">
            <a:extLst>
              <a:ext uri="{FF2B5EF4-FFF2-40B4-BE49-F238E27FC236}">
                <a16:creationId xmlns:a16="http://schemas.microsoft.com/office/drawing/2014/main" id="{768BC8E7-803B-B328-1F5B-7061BD810E83}"/>
              </a:ext>
            </a:extLst>
          </p:cNvPr>
          <p:cNvSpPr>
            <a:spLocks noMove="1" noResize="1"/>
          </p:cNvSpPr>
          <p:nvPr/>
        </p:nvSpPr>
        <p:spPr>
          <a:xfrm>
            <a:off x="3037070" y="3222900"/>
            <a:ext cx="4032503" cy="5961"/>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38103" cap="flat">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68" name="AutoShape 90">
            <a:extLst>
              <a:ext uri="{FF2B5EF4-FFF2-40B4-BE49-F238E27FC236}">
                <a16:creationId xmlns:a16="http://schemas.microsoft.com/office/drawing/2014/main" id="{29A86895-A11B-69AA-A844-33A224E84D12}"/>
              </a:ext>
            </a:extLst>
          </p:cNvPr>
          <p:cNvSpPr>
            <a:spLocks noMove="1" noResize="1"/>
          </p:cNvSpPr>
          <p:nvPr/>
        </p:nvSpPr>
        <p:spPr>
          <a:xfrm flipV="1">
            <a:off x="3049749" y="3228863"/>
            <a:ext cx="0" cy="115427"/>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38103" cap="flat">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69" name="AutoShape 91">
            <a:extLst>
              <a:ext uri="{FF2B5EF4-FFF2-40B4-BE49-F238E27FC236}">
                <a16:creationId xmlns:a16="http://schemas.microsoft.com/office/drawing/2014/main" id="{193F644F-CD0F-6618-5FF4-3FEFEA9FB25B}"/>
              </a:ext>
            </a:extLst>
          </p:cNvPr>
          <p:cNvSpPr>
            <a:spLocks noMove="1" noResize="1"/>
          </p:cNvSpPr>
          <p:nvPr/>
        </p:nvSpPr>
        <p:spPr>
          <a:xfrm flipV="1">
            <a:off x="7056875" y="3225863"/>
            <a:ext cx="0" cy="120341"/>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38103" cap="flat">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70" name="AutoShape 92">
            <a:extLst>
              <a:ext uri="{FF2B5EF4-FFF2-40B4-BE49-F238E27FC236}">
                <a16:creationId xmlns:a16="http://schemas.microsoft.com/office/drawing/2014/main" id="{82AFF58A-40FF-738E-F6A7-D217821D7101}"/>
              </a:ext>
            </a:extLst>
          </p:cNvPr>
          <p:cNvSpPr>
            <a:spLocks noMove="1" noResize="1"/>
          </p:cNvSpPr>
          <p:nvPr/>
        </p:nvSpPr>
        <p:spPr>
          <a:xfrm flipH="1" flipV="1">
            <a:off x="4296686" y="3234538"/>
            <a:ext cx="0" cy="116183"/>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38103" cap="flat">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71" name="AutoShape 93">
            <a:extLst>
              <a:ext uri="{FF2B5EF4-FFF2-40B4-BE49-F238E27FC236}">
                <a16:creationId xmlns:a16="http://schemas.microsoft.com/office/drawing/2014/main" id="{93EAF83F-781E-FB33-21B7-7111E6E1821B}"/>
              </a:ext>
            </a:extLst>
          </p:cNvPr>
          <p:cNvSpPr>
            <a:spLocks noMove="1" noResize="1"/>
          </p:cNvSpPr>
          <p:nvPr/>
        </p:nvSpPr>
        <p:spPr>
          <a:xfrm flipH="1" flipV="1">
            <a:off x="5696864" y="3225546"/>
            <a:ext cx="0" cy="120109"/>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38103" cap="flat">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72" name="AutoShape 94">
            <a:extLst>
              <a:ext uri="{FF2B5EF4-FFF2-40B4-BE49-F238E27FC236}">
                <a16:creationId xmlns:a16="http://schemas.microsoft.com/office/drawing/2014/main" id="{0163F974-AF73-3330-A1FE-4AF32F939483}"/>
              </a:ext>
            </a:extLst>
          </p:cNvPr>
          <p:cNvSpPr>
            <a:spLocks noMove="1" noResize="1"/>
          </p:cNvSpPr>
          <p:nvPr/>
        </p:nvSpPr>
        <p:spPr>
          <a:xfrm flipV="1">
            <a:off x="5129119" y="3161873"/>
            <a:ext cx="0" cy="67037"/>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38103" cap="flat">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pic>
        <p:nvPicPr>
          <p:cNvPr id="173" name="Picture 96">
            <a:extLst>
              <a:ext uri="{FF2B5EF4-FFF2-40B4-BE49-F238E27FC236}">
                <a16:creationId xmlns:a16="http://schemas.microsoft.com/office/drawing/2014/main" id="{ECCF9305-D1C3-129D-AA04-64A32B3150BB}"/>
              </a:ext>
            </a:extLst>
          </p:cNvPr>
          <p:cNvPicPr>
            <a:picLocks noMove="1" noResize="1"/>
          </p:cNvPicPr>
          <p:nvPr/>
        </p:nvPicPr>
        <p:blipFill>
          <a:blip>
            <a:extLst>
              <a:ext uri="{96DAC541-7B7A-43D3-8B79-37D633B846F1}">
                <asvg:svgBlip xmlns:asvg="http://schemas.microsoft.com/office/drawing/2016/SVG/main" r:embed="rId6"/>
              </a:ext>
            </a:extLst>
          </a:blip>
          <a:srcRect/>
          <a:stretch>
            <a:fillRect/>
          </a:stretch>
        </p:blipFill>
        <p:spPr>
          <a:xfrm>
            <a:off x="3046488" y="3999768"/>
            <a:ext cx="713031" cy="345991"/>
          </a:xfrm>
          <a:prstGeom prst="rect">
            <a:avLst/>
          </a:prstGeom>
          <a:noFill/>
          <a:ln cap="flat">
            <a:noFill/>
          </a:ln>
        </p:spPr>
      </p:pic>
      <p:pic>
        <p:nvPicPr>
          <p:cNvPr id="174" name="Picture 97">
            <a:extLst>
              <a:ext uri="{FF2B5EF4-FFF2-40B4-BE49-F238E27FC236}">
                <a16:creationId xmlns:a16="http://schemas.microsoft.com/office/drawing/2014/main" id="{05664B54-9E9F-6A18-1CAA-5E09E1736B19}"/>
              </a:ext>
            </a:extLst>
          </p:cNvPr>
          <p:cNvPicPr>
            <a:picLocks noMove="1" noResize="1"/>
          </p:cNvPicPr>
          <p:nvPr/>
        </p:nvPicPr>
        <p:blipFill>
          <a:blip>
            <a:extLst>
              <a:ext uri="{96DAC541-7B7A-43D3-8B79-37D633B846F1}">
                <asvg:svgBlip xmlns:asvg="http://schemas.microsoft.com/office/drawing/2016/SVG/main" r:embed="rId6"/>
              </a:ext>
            </a:extLst>
          </a:blip>
          <a:srcRect/>
          <a:stretch>
            <a:fillRect/>
          </a:stretch>
        </p:blipFill>
        <p:spPr>
          <a:xfrm>
            <a:off x="2346155" y="3999768"/>
            <a:ext cx="713031" cy="345991"/>
          </a:xfrm>
          <a:prstGeom prst="rect">
            <a:avLst/>
          </a:prstGeom>
          <a:noFill/>
          <a:ln cap="flat">
            <a:noFill/>
          </a:ln>
        </p:spPr>
      </p:pic>
      <p:sp>
        <p:nvSpPr>
          <p:cNvPr id="175" name="AutoShape 98">
            <a:extLst>
              <a:ext uri="{FF2B5EF4-FFF2-40B4-BE49-F238E27FC236}">
                <a16:creationId xmlns:a16="http://schemas.microsoft.com/office/drawing/2014/main" id="{FF219874-3944-F2F3-592B-06B978E38CC8}"/>
              </a:ext>
            </a:extLst>
          </p:cNvPr>
          <p:cNvSpPr>
            <a:spLocks noMove="1" noResize="1"/>
          </p:cNvSpPr>
          <p:nvPr/>
        </p:nvSpPr>
        <p:spPr>
          <a:xfrm flipH="1" flipV="1">
            <a:off x="3167469" y="4133009"/>
            <a:ext cx="0" cy="94481"/>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38103" cap="flat">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76" name="AutoShape 99">
            <a:extLst>
              <a:ext uri="{FF2B5EF4-FFF2-40B4-BE49-F238E27FC236}">
                <a16:creationId xmlns:a16="http://schemas.microsoft.com/office/drawing/2014/main" id="{DA44E1F8-1F90-872F-91A4-23BD7DF8CD22}"/>
              </a:ext>
            </a:extLst>
          </p:cNvPr>
          <p:cNvSpPr>
            <a:spLocks noMove="1" noResize="1"/>
          </p:cNvSpPr>
          <p:nvPr/>
        </p:nvSpPr>
        <p:spPr>
          <a:xfrm flipV="1">
            <a:off x="2352507" y="4214360"/>
            <a:ext cx="0" cy="118701"/>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38103" cap="flat">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77" name="AutoShape 100">
            <a:extLst>
              <a:ext uri="{FF2B5EF4-FFF2-40B4-BE49-F238E27FC236}">
                <a16:creationId xmlns:a16="http://schemas.microsoft.com/office/drawing/2014/main" id="{E19E9181-463E-A127-2235-37151E0C1366}"/>
              </a:ext>
            </a:extLst>
          </p:cNvPr>
          <p:cNvSpPr>
            <a:spLocks noMove="1" noResize="1"/>
          </p:cNvSpPr>
          <p:nvPr/>
        </p:nvSpPr>
        <p:spPr>
          <a:xfrm>
            <a:off x="2346155" y="4227063"/>
            <a:ext cx="1534339" cy="427"/>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38103" cap="flat">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78" name="AutoShape 101">
            <a:extLst>
              <a:ext uri="{FF2B5EF4-FFF2-40B4-BE49-F238E27FC236}">
                <a16:creationId xmlns:a16="http://schemas.microsoft.com/office/drawing/2014/main" id="{A889D875-5692-B510-7BD0-86B54A085A57}"/>
              </a:ext>
            </a:extLst>
          </p:cNvPr>
          <p:cNvSpPr>
            <a:spLocks noMove="1" noResize="1"/>
          </p:cNvSpPr>
          <p:nvPr/>
        </p:nvSpPr>
        <p:spPr>
          <a:xfrm flipH="1" flipV="1">
            <a:off x="3167469" y="4133009"/>
            <a:ext cx="0" cy="94481"/>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38103" cap="flat">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79" name="AutoShape 102">
            <a:extLst>
              <a:ext uri="{FF2B5EF4-FFF2-40B4-BE49-F238E27FC236}">
                <a16:creationId xmlns:a16="http://schemas.microsoft.com/office/drawing/2014/main" id="{AE725161-683D-0FD0-C5F3-63A84930D091}"/>
              </a:ext>
            </a:extLst>
          </p:cNvPr>
          <p:cNvSpPr>
            <a:spLocks noMove="1" noResize="1"/>
          </p:cNvSpPr>
          <p:nvPr/>
        </p:nvSpPr>
        <p:spPr>
          <a:xfrm flipV="1">
            <a:off x="3893204" y="4214360"/>
            <a:ext cx="0" cy="118701"/>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ln/>
        </p:spPr>
        <p:style>
          <a:lnRef idx="1">
            <a:schemeClr val="dk1"/>
          </a:lnRef>
          <a:fillRef idx="0">
            <a:schemeClr val="dk1"/>
          </a:fillRef>
          <a:effectRef idx="0">
            <a:schemeClr val="dk1"/>
          </a:effectRef>
          <a:fontRef idx="minor">
            <a:schemeClr val="tx1"/>
          </a:fontRef>
        </p:style>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pic>
        <p:nvPicPr>
          <p:cNvPr id="180" name="Picture 104">
            <a:extLst>
              <a:ext uri="{FF2B5EF4-FFF2-40B4-BE49-F238E27FC236}">
                <a16:creationId xmlns:a16="http://schemas.microsoft.com/office/drawing/2014/main" id="{243EF700-9290-38F0-0220-2F56180EB20E}"/>
              </a:ext>
            </a:extLst>
          </p:cNvPr>
          <p:cNvPicPr>
            <a:picLocks noMove="1" noResize="1"/>
          </p:cNvPicPr>
          <p:nvPr/>
        </p:nvPicPr>
        <p:blipFill>
          <a:blip>
            <a:extLst>
              <a:ext uri="{96DAC541-7B7A-43D3-8B79-37D633B846F1}">
                <asvg:svgBlip xmlns:asvg="http://schemas.microsoft.com/office/drawing/2016/SVG/main" r:embed="rId6"/>
              </a:ext>
            </a:extLst>
          </a:blip>
          <a:srcRect/>
          <a:stretch>
            <a:fillRect/>
          </a:stretch>
        </p:blipFill>
        <p:spPr>
          <a:xfrm>
            <a:off x="5627619" y="4991228"/>
            <a:ext cx="713031" cy="345991"/>
          </a:xfrm>
          <a:prstGeom prst="rect">
            <a:avLst/>
          </a:prstGeom>
          <a:noFill/>
          <a:ln cap="flat">
            <a:noFill/>
          </a:ln>
        </p:spPr>
      </p:pic>
      <p:pic>
        <p:nvPicPr>
          <p:cNvPr id="181" name="Picture 105">
            <a:extLst>
              <a:ext uri="{FF2B5EF4-FFF2-40B4-BE49-F238E27FC236}">
                <a16:creationId xmlns:a16="http://schemas.microsoft.com/office/drawing/2014/main" id="{48BA3FF2-5080-242C-AE8E-62CCAD8A7A5B}"/>
              </a:ext>
            </a:extLst>
          </p:cNvPr>
          <p:cNvPicPr>
            <a:picLocks noMove="1" noResize="1"/>
          </p:cNvPicPr>
          <p:nvPr/>
        </p:nvPicPr>
        <p:blipFill>
          <a:blip>
            <a:extLst>
              <a:ext uri="{96DAC541-7B7A-43D3-8B79-37D633B846F1}">
                <asvg:svgBlip xmlns:asvg="http://schemas.microsoft.com/office/drawing/2016/SVG/main" r:embed="rId6"/>
              </a:ext>
            </a:extLst>
          </a:blip>
          <a:srcRect/>
          <a:stretch>
            <a:fillRect/>
          </a:stretch>
        </p:blipFill>
        <p:spPr>
          <a:xfrm>
            <a:off x="4927293" y="4991228"/>
            <a:ext cx="713031" cy="345991"/>
          </a:xfrm>
          <a:prstGeom prst="rect">
            <a:avLst/>
          </a:prstGeom>
          <a:noFill/>
          <a:ln cap="flat">
            <a:noFill/>
          </a:ln>
        </p:spPr>
      </p:pic>
      <p:sp>
        <p:nvSpPr>
          <p:cNvPr id="187" name="AutoShape 111">
            <a:extLst>
              <a:ext uri="{FF2B5EF4-FFF2-40B4-BE49-F238E27FC236}">
                <a16:creationId xmlns:a16="http://schemas.microsoft.com/office/drawing/2014/main" id="{42ADFB5E-97C7-39C5-CE72-4099376F6457}"/>
              </a:ext>
            </a:extLst>
          </p:cNvPr>
          <p:cNvSpPr>
            <a:spLocks noMove="1" noResize="1"/>
          </p:cNvSpPr>
          <p:nvPr/>
        </p:nvSpPr>
        <p:spPr>
          <a:xfrm flipH="1" flipV="1">
            <a:off x="5735903" y="4144005"/>
            <a:ext cx="0" cy="189055"/>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38103" cap="flat">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3" name="TextBox 63">
            <a:extLst>
              <a:ext uri="{FF2B5EF4-FFF2-40B4-BE49-F238E27FC236}">
                <a16:creationId xmlns:a16="http://schemas.microsoft.com/office/drawing/2014/main" id="{2E0B2978-1741-E1F4-EBDF-F8499E7E447E}"/>
              </a:ext>
            </a:extLst>
          </p:cNvPr>
          <p:cNvSpPr txBox="1"/>
          <p:nvPr/>
        </p:nvSpPr>
        <p:spPr>
          <a:xfrm>
            <a:off x="4423137" y="2584866"/>
            <a:ext cx="1325464" cy="400110"/>
          </a:xfrm>
          <a:prstGeom prst="rect">
            <a:avLst/>
          </a:prstGeom>
        </p:spPr>
        <p:txBody>
          <a:bodyPr wrap="square" lIns="0" tIns="0" rIns="0" bIns="0" rtlCol="0" anchor="t">
            <a:spAutoFit/>
          </a:bodyPr>
          <a:lstStyle/>
          <a:p>
            <a:pPr algn="ctr"/>
            <a:r>
              <a:rPr lang="en-US" sz="1300" b="1" i="1" spc="-99" dirty="0">
                <a:solidFill>
                  <a:srgbClr val="000000"/>
                </a:solidFill>
                <a:latin typeface="Public Sans"/>
              </a:rPr>
              <a:t>Board of </a:t>
            </a:r>
          </a:p>
          <a:p>
            <a:pPr algn="ctr"/>
            <a:r>
              <a:rPr lang="en-US" sz="1300" b="1" i="1" spc="-99" dirty="0">
                <a:solidFill>
                  <a:srgbClr val="000000"/>
                </a:solidFill>
                <a:latin typeface="Public Sans"/>
              </a:rPr>
              <a:t>Elections</a:t>
            </a:r>
            <a:endParaRPr lang="en-US" sz="1300" b="1" i="1" spc="-99" dirty="0">
              <a:latin typeface="Open Sans"/>
              <a:ea typeface="Open Sans"/>
              <a:cs typeface="Open Sans"/>
            </a:endParaRPr>
          </a:p>
        </p:txBody>
      </p:sp>
      <p:sp>
        <p:nvSpPr>
          <p:cNvPr id="5" name="TextBox 63">
            <a:extLst>
              <a:ext uri="{FF2B5EF4-FFF2-40B4-BE49-F238E27FC236}">
                <a16:creationId xmlns:a16="http://schemas.microsoft.com/office/drawing/2014/main" id="{9BDB657C-F1A4-72BD-2A62-D673A217E2E8}"/>
              </a:ext>
            </a:extLst>
          </p:cNvPr>
          <p:cNvSpPr txBox="1"/>
          <p:nvPr/>
        </p:nvSpPr>
        <p:spPr>
          <a:xfrm>
            <a:off x="2555030" y="3442624"/>
            <a:ext cx="1325464" cy="600164"/>
          </a:xfrm>
          <a:prstGeom prst="rect">
            <a:avLst/>
          </a:prstGeom>
        </p:spPr>
        <p:txBody>
          <a:bodyPr wrap="square" lIns="0" tIns="0" rIns="0" bIns="0" rtlCol="0" anchor="t">
            <a:spAutoFit/>
          </a:bodyPr>
          <a:lstStyle/>
          <a:p>
            <a:pPr algn="ctr"/>
            <a:r>
              <a:rPr lang="en-US" sz="1300" b="1" i="1" spc="-99" dirty="0">
                <a:solidFill>
                  <a:srgbClr val="000000"/>
                </a:solidFill>
                <a:latin typeface="Public Sans"/>
              </a:rPr>
              <a:t>Cynthia </a:t>
            </a:r>
          </a:p>
          <a:p>
            <a:pPr algn="ctr"/>
            <a:r>
              <a:rPr lang="en-US" sz="1300" b="1" i="1" spc="-99" dirty="0">
                <a:solidFill>
                  <a:srgbClr val="000000"/>
                </a:solidFill>
                <a:latin typeface="Public Sans"/>
              </a:rPr>
              <a:t>Willingham</a:t>
            </a:r>
            <a:endParaRPr lang="en-US" sz="1300" b="1" i="1" dirty="0">
              <a:latin typeface="Public Sans"/>
              <a:cs typeface="Calibri"/>
            </a:endParaRPr>
          </a:p>
          <a:p>
            <a:pPr algn="ctr"/>
            <a:r>
              <a:rPr lang="en-US" sz="1300" b="1" i="1" spc="-99" dirty="0">
                <a:latin typeface="Public Sans"/>
                <a:ea typeface="Open Sans"/>
                <a:cs typeface="Open Sans"/>
              </a:rPr>
              <a:t>Elections Supervisor</a:t>
            </a:r>
            <a:endParaRPr lang="en-US" sz="1300" b="1" i="1" spc="-99" dirty="0">
              <a:latin typeface="Open Sans"/>
              <a:ea typeface="Open Sans"/>
              <a:cs typeface="Open Sans"/>
            </a:endParaRPr>
          </a:p>
        </p:txBody>
      </p:sp>
      <p:sp>
        <p:nvSpPr>
          <p:cNvPr id="10" name="TextBox 63">
            <a:extLst>
              <a:ext uri="{FF2B5EF4-FFF2-40B4-BE49-F238E27FC236}">
                <a16:creationId xmlns:a16="http://schemas.microsoft.com/office/drawing/2014/main" id="{B1B87EB4-E11C-2E7C-A345-1516808CB611}"/>
              </a:ext>
            </a:extLst>
          </p:cNvPr>
          <p:cNvSpPr txBox="1"/>
          <p:nvPr/>
        </p:nvSpPr>
        <p:spPr>
          <a:xfrm>
            <a:off x="3679758" y="3449496"/>
            <a:ext cx="1574887" cy="800219"/>
          </a:xfrm>
          <a:prstGeom prst="rect">
            <a:avLst/>
          </a:prstGeom>
        </p:spPr>
        <p:txBody>
          <a:bodyPr wrap="square" lIns="0" tIns="0" rIns="0" bIns="0" rtlCol="0" anchor="t">
            <a:spAutoFit/>
          </a:bodyPr>
          <a:lstStyle/>
          <a:p>
            <a:pPr algn="ctr"/>
            <a:r>
              <a:rPr lang="en-US" sz="1300" b="1" i="1" spc="-99" dirty="0">
                <a:solidFill>
                  <a:srgbClr val="000000"/>
                </a:solidFill>
                <a:latin typeface="Public Sans"/>
              </a:rPr>
              <a:t>Valerie</a:t>
            </a:r>
          </a:p>
          <a:p>
            <a:pPr algn="ctr"/>
            <a:r>
              <a:rPr lang="en-US" sz="1300" b="1" i="1" spc="-99" dirty="0">
                <a:solidFill>
                  <a:srgbClr val="000000"/>
                </a:solidFill>
                <a:latin typeface="Public Sans"/>
              </a:rPr>
              <a:t>Lindsey</a:t>
            </a:r>
          </a:p>
          <a:p>
            <a:pPr algn="ctr"/>
            <a:r>
              <a:rPr lang="en-US" sz="1300" b="1" i="1" spc="-99" dirty="0">
                <a:solidFill>
                  <a:srgbClr val="000000"/>
                </a:solidFill>
                <a:latin typeface="Public Sans"/>
                <a:cs typeface="Calibri"/>
              </a:rPr>
              <a:t>Asst. </a:t>
            </a:r>
            <a:r>
              <a:rPr lang="en-US" sz="1300" b="1" i="1" spc="-99" dirty="0">
                <a:latin typeface="Public Sans"/>
                <a:ea typeface="Open Sans"/>
                <a:cs typeface="Open Sans"/>
              </a:rPr>
              <a:t>Elections </a:t>
            </a:r>
          </a:p>
          <a:p>
            <a:pPr algn="ctr"/>
            <a:r>
              <a:rPr lang="en-US" sz="1300" b="1" i="1" spc="-99" dirty="0">
                <a:latin typeface="Public Sans"/>
                <a:ea typeface="Open Sans"/>
                <a:cs typeface="Open Sans"/>
              </a:rPr>
              <a:t>Supervisor</a:t>
            </a:r>
            <a:endParaRPr lang="en-US" sz="1300" b="1" i="1" spc="-99" dirty="0">
              <a:latin typeface="Open Sans"/>
              <a:ea typeface="Open Sans"/>
              <a:cs typeface="Open Sans"/>
            </a:endParaRPr>
          </a:p>
        </p:txBody>
      </p:sp>
      <p:sp>
        <p:nvSpPr>
          <p:cNvPr id="13" name="TextBox 63">
            <a:extLst>
              <a:ext uri="{FF2B5EF4-FFF2-40B4-BE49-F238E27FC236}">
                <a16:creationId xmlns:a16="http://schemas.microsoft.com/office/drawing/2014/main" id="{1A9E6142-E270-57D5-FE08-F086F123C0A6}"/>
              </a:ext>
            </a:extLst>
          </p:cNvPr>
          <p:cNvSpPr txBox="1"/>
          <p:nvPr/>
        </p:nvSpPr>
        <p:spPr>
          <a:xfrm>
            <a:off x="5104201" y="3409141"/>
            <a:ext cx="1325464" cy="800219"/>
          </a:xfrm>
          <a:prstGeom prst="rect">
            <a:avLst/>
          </a:prstGeom>
        </p:spPr>
        <p:txBody>
          <a:bodyPr wrap="square" lIns="0" tIns="0" rIns="0" bIns="0" rtlCol="0" anchor="t">
            <a:spAutoFit/>
          </a:bodyPr>
          <a:lstStyle/>
          <a:p>
            <a:pPr algn="ctr"/>
            <a:r>
              <a:rPr lang="en-US" sz="1300" b="1" i="1" spc="-99" dirty="0">
                <a:solidFill>
                  <a:srgbClr val="000000"/>
                </a:solidFill>
                <a:latin typeface="Public Sans"/>
              </a:rPr>
              <a:t>Charles</a:t>
            </a:r>
          </a:p>
          <a:p>
            <a:pPr algn="ctr"/>
            <a:r>
              <a:rPr lang="en-US" sz="1300" b="1" i="1" spc="-99" dirty="0">
                <a:solidFill>
                  <a:srgbClr val="000000"/>
                </a:solidFill>
                <a:latin typeface="Public Sans"/>
              </a:rPr>
              <a:t>Treadaway</a:t>
            </a:r>
            <a:endParaRPr lang="en-US" sz="1300" b="1" i="1" dirty="0">
              <a:latin typeface="Public Sans"/>
              <a:cs typeface="Calibri"/>
            </a:endParaRPr>
          </a:p>
          <a:p>
            <a:pPr algn="ctr"/>
            <a:r>
              <a:rPr lang="en-US" sz="1300" b="1" i="1" spc="-99" dirty="0">
                <a:latin typeface="Public Sans"/>
                <a:ea typeface="Open Sans"/>
                <a:cs typeface="Open Sans"/>
              </a:rPr>
              <a:t>Election Systems Coord.</a:t>
            </a:r>
            <a:endParaRPr lang="en-US" sz="1300" b="1" i="1" spc="-99" dirty="0">
              <a:latin typeface="Open Sans"/>
              <a:ea typeface="Open Sans"/>
              <a:cs typeface="Open Sans"/>
            </a:endParaRPr>
          </a:p>
        </p:txBody>
      </p:sp>
      <p:sp>
        <p:nvSpPr>
          <p:cNvPr id="22" name="TextBox 63">
            <a:extLst>
              <a:ext uri="{FF2B5EF4-FFF2-40B4-BE49-F238E27FC236}">
                <a16:creationId xmlns:a16="http://schemas.microsoft.com/office/drawing/2014/main" id="{27DAE3DF-5307-02B6-130D-5938188300B9}"/>
              </a:ext>
            </a:extLst>
          </p:cNvPr>
          <p:cNvSpPr txBox="1"/>
          <p:nvPr/>
        </p:nvSpPr>
        <p:spPr>
          <a:xfrm>
            <a:off x="6379373" y="3495818"/>
            <a:ext cx="1325464" cy="600164"/>
          </a:xfrm>
          <a:prstGeom prst="rect">
            <a:avLst/>
          </a:prstGeom>
        </p:spPr>
        <p:txBody>
          <a:bodyPr wrap="square" lIns="0" tIns="0" rIns="0" bIns="0" rtlCol="0" anchor="t">
            <a:spAutoFit/>
          </a:bodyPr>
          <a:lstStyle/>
          <a:p>
            <a:pPr algn="ctr"/>
            <a:r>
              <a:rPr lang="en-US" sz="1300" b="1" i="1" spc="-99" dirty="0">
                <a:solidFill>
                  <a:srgbClr val="FF0000"/>
                </a:solidFill>
                <a:latin typeface="Public Sans"/>
              </a:rPr>
              <a:t>PROPOSED</a:t>
            </a:r>
            <a:endParaRPr lang="en-US" sz="1300" b="1" i="1" dirty="0">
              <a:solidFill>
                <a:srgbClr val="FF0000"/>
              </a:solidFill>
              <a:latin typeface="Public Sans"/>
              <a:cs typeface="Calibri"/>
            </a:endParaRPr>
          </a:p>
          <a:p>
            <a:pPr algn="ctr"/>
            <a:r>
              <a:rPr lang="en-US" sz="1300" b="1" i="1" spc="-99" dirty="0">
                <a:latin typeface="Public Sans"/>
                <a:ea typeface="Open Sans"/>
                <a:cs typeface="Open Sans"/>
              </a:rPr>
              <a:t>Elections </a:t>
            </a:r>
            <a:r>
              <a:rPr lang="en-US" sz="1300" b="1" i="1" spc="-99" dirty="0" err="1">
                <a:latin typeface="Public Sans"/>
                <a:ea typeface="Open Sans"/>
                <a:cs typeface="Open Sans"/>
              </a:rPr>
              <a:t>Admn</a:t>
            </a:r>
            <a:r>
              <a:rPr lang="en-US" sz="1300" b="1" i="1" spc="-99" dirty="0">
                <a:latin typeface="Public Sans"/>
                <a:ea typeface="Open Sans"/>
                <a:cs typeface="Open Sans"/>
              </a:rPr>
              <a:t>.</a:t>
            </a:r>
          </a:p>
          <a:p>
            <a:pPr algn="ctr"/>
            <a:r>
              <a:rPr lang="en-US" sz="1300" b="1" i="1" spc="-99" dirty="0">
                <a:latin typeface="Public Sans"/>
                <a:ea typeface="Open Sans"/>
                <a:cs typeface="Open Sans"/>
              </a:rPr>
              <a:t>Coordinator</a:t>
            </a:r>
            <a:endParaRPr lang="en-US" sz="1300" b="1" i="1" spc="-99" dirty="0">
              <a:latin typeface="Open Sans"/>
              <a:ea typeface="Open Sans"/>
              <a:cs typeface="Open Sans"/>
            </a:endParaRPr>
          </a:p>
        </p:txBody>
      </p:sp>
      <p:sp>
        <p:nvSpPr>
          <p:cNvPr id="24" name="TextBox 63">
            <a:extLst>
              <a:ext uri="{FF2B5EF4-FFF2-40B4-BE49-F238E27FC236}">
                <a16:creationId xmlns:a16="http://schemas.microsoft.com/office/drawing/2014/main" id="{A9155842-74B3-91A9-E204-112186373738}"/>
              </a:ext>
            </a:extLst>
          </p:cNvPr>
          <p:cNvSpPr txBox="1"/>
          <p:nvPr/>
        </p:nvSpPr>
        <p:spPr>
          <a:xfrm>
            <a:off x="5084368" y="4447407"/>
            <a:ext cx="1325464" cy="600164"/>
          </a:xfrm>
          <a:prstGeom prst="rect">
            <a:avLst/>
          </a:prstGeom>
        </p:spPr>
        <p:txBody>
          <a:bodyPr wrap="square" lIns="0" tIns="0" rIns="0" bIns="0" rtlCol="0" anchor="t">
            <a:spAutoFit/>
          </a:bodyPr>
          <a:lstStyle/>
          <a:p>
            <a:pPr algn="ctr"/>
            <a:r>
              <a:rPr lang="en-US" sz="1300" b="1" i="1" spc="-99" dirty="0">
                <a:solidFill>
                  <a:srgbClr val="000000"/>
                </a:solidFill>
                <a:latin typeface="Public Sans"/>
              </a:rPr>
              <a:t>Alexius</a:t>
            </a:r>
          </a:p>
          <a:p>
            <a:pPr algn="ctr"/>
            <a:r>
              <a:rPr lang="en-US" sz="1300" b="1" i="1" spc="-99" dirty="0">
                <a:solidFill>
                  <a:srgbClr val="000000"/>
                </a:solidFill>
                <a:latin typeface="Public Sans"/>
              </a:rPr>
              <a:t>Thomas</a:t>
            </a:r>
            <a:endParaRPr lang="en-US" sz="1300" b="1" i="1" dirty="0">
              <a:latin typeface="Public Sans"/>
              <a:cs typeface="Calibri"/>
            </a:endParaRPr>
          </a:p>
          <a:p>
            <a:pPr algn="ctr"/>
            <a:r>
              <a:rPr lang="en-US" sz="1300" b="1" i="1" spc="-99" dirty="0">
                <a:latin typeface="Public Sans"/>
                <a:ea typeface="Open Sans"/>
                <a:cs typeface="Open Sans"/>
              </a:rPr>
              <a:t>Elections Specialist</a:t>
            </a:r>
            <a:endParaRPr lang="en-US" sz="1300" b="1" i="1" spc="-99" dirty="0">
              <a:latin typeface="Open Sans"/>
              <a:ea typeface="Open Sans"/>
              <a:cs typeface="Open Sans"/>
            </a:endParaRPr>
          </a:p>
        </p:txBody>
      </p:sp>
      <p:sp>
        <p:nvSpPr>
          <p:cNvPr id="26" name="TextBox 63">
            <a:extLst>
              <a:ext uri="{FF2B5EF4-FFF2-40B4-BE49-F238E27FC236}">
                <a16:creationId xmlns:a16="http://schemas.microsoft.com/office/drawing/2014/main" id="{D34DA1C1-B9B2-C2DD-37A1-48A5E3569D41}"/>
              </a:ext>
            </a:extLst>
          </p:cNvPr>
          <p:cNvSpPr txBox="1"/>
          <p:nvPr/>
        </p:nvSpPr>
        <p:spPr>
          <a:xfrm>
            <a:off x="1803778" y="4483383"/>
            <a:ext cx="1325464" cy="569387"/>
          </a:xfrm>
          <a:prstGeom prst="rect">
            <a:avLst/>
          </a:prstGeom>
        </p:spPr>
        <p:txBody>
          <a:bodyPr wrap="square" lIns="0" tIns="0" rIns="0" bIns="0" rtlCol="0" anchor="t">
            <a:spAutoFit/>
          </a:bodyPr>
          <a:lstStyle/>
          <a:p>
            <a:pPr algn="ctr"/>
            <a:r>
              <a:rPr lang="en-US" sz="1300" b="1" i="1" spc="-99" dirty="0">
                <a:solidFill>
                  <a:srgbClr val="000000"/>
                </a:solidFill>
                <a:latin typeface="Public Sans"/>
              </a:rPr>
              <a:t>Kameke</a:t>
            </a:r>
          </a:p>
          <a:p>
            <a:pPr algn="ctr"/>
            <a:r>
              <a:rPr lang="en-US" sz="1100" b="1" i="1" spc="-99" dirty="0">
                <a:solidFill>
                  <a:srgbClr val="000000"/>
                </a:solidFill>
                <a:latin typeface="Public Sans"/>
              </a:rPr>
              <a:t>Graham-Wedderburn</a:t>
            </a:r>
            <a:endParaRPr lang="en-US" sz="1100" b="1" i="1" dirty="0">
              <a:latin typeface="Public Sans"/>
              <a:cs typeface="Calibri"/>
            </a:endParaRPr>
          </a:p>
          <a:p>
            <a:pPr algn="ctr"/>
            <a:r>
              <a:rPr lang="en-US" sz="1300" b="1" i="1" spc="-99" dirty="0">
                <a:latin typeface="Public Sans"/>
                <a:ea typeface="Open Sans"/>
                <a:cs typeface="Open Sans"/>
              </a:rPr>
              <a:t>Elections Clerk FT</a:t>
            </a:r>
            <a:endParaRPr lang="en-US" sz="1300" b="1" i="1" spc="-99" dirty="0">
              <a:latin typeface="Open Sans"/>
              <a:ea typeface="Open Sans"/>
              <a:cs typeface="Open Sans"/>
            </a:endParaRPr>
          </a:p>
        </p:txBody>
      </p:sp>
      <p:sp>
        <p:nvSpPr>
          <p:cNvPr id="28" name="TextBox 63">
            <a:extLst>
              <a:ext uri="{FF2B5EF4-FFF2-40B4-BE49-F238E27FC236}">
                <a16:creationId xmlns:a16="http://schemas.microsoft.com/office/drawing/2014/main" id="{28EB39DE-0EDE-3E57-4879-19804CC847EA}"/>
              </a:ext>
            </a:extLst>
          </p:cNvPr>
          <p:cNvSpPr txBox="1"/>
          <p:nvPr/>
        </p:nvSpPr>
        <p:spPr>
          <a:xfrm>
            <a:off x="3089361" y="4470685"/>
            <a:ext cx="1325464" cy="600164"/>
          </a:xfrm>
          <a:prstGeom prst="rect">
            <a:avLst/>
          </a:prstGeom>
        </p:spPr>
        <p:txBody>
          <a:bodyPr wrap="square" lIns="0" tIns="0" rIns="0" bIns="0" rtlCol="0" anchor="t">
            <a:spAutoFit/>
          </a:bodyPr>
          <a:lstStyle/>
          <a:p>
            <a:pPr algn="ctr"/>
            <a:r>
              <a:rPr lang="en-US" sz="1300" b="1" i="1" spc="-99" dirty="0">
                <a:solidFill>
                  <a:srgbClr val="000000"/>
                </a:solidFill>
                <a:latin typeface="Public Sans"/>
              </a:rPr>
              <a:t>JosephineAnn</a:t>
            </a:r>
          </a:p>
          <a:p>
            <a:pPr algn="ctr"/>
            <a:r>
              <a:rPr lang="en-US" sz="1300" b="1" i="1" spc="-99" dirty="0">
                <a:solidFill>
                  <a:srgbClr val="000000"/>
                </a:solidFill>
                <a:latin typeface="Public Sans"/>
              </a:rPr>
              <a:t>Newton</a:t>
            </a:r>
            <a:endParaRPr lang="en-US" sz="1300" b="1" i="1" dirty="0">
              <a:latin typeface="Public Sans"/>
              <a:cs typeface="Calibri"/>
            </a:endParaRPr>
          </a:p>
          <a:p>
            <a:pPr algn="ctr"/>
            <a:r>
              <a:rPr lang="en-US" sz="1300" b="1" i="1" spc="-99" dirty="0">
                <a:latin typeface="Public Sans"/>
                <a:ea typeface="Open Sans"/>
                <a:cs typeface="Open Sans"/>
              </a:rPr>
              <a:t>Elections Clerk PT</a:t>
            </a:r>
            <a:endParaRPr lang="en-US" sz="1300" b="1" i="1" spc="-99" dirty="0">
              <a:latin typeface="Open Sans"/>
              <a:ea typeface="Open Sans"/>
              <a:cs typeface="Open Sans"/>
            </a:endParaRPr>
          </a:p>
        </p:txBody>
      </p:sp>
    </p:spTree>
    <p:extLst>
      <p:ext uri="{BB962C8B-B14F-4D97-AF65-F5344CB8AC3E}">
        <p14:creationId xmlns:p14="http://schemas.microsoft.com/office/powerpoint/2010/main" val="19072214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C9F79459A4FD04E98374C5540B1C175" ma:contentTypeVersion="15" ma:contentTypeDescription="Create a new document." ma:contentTypeScope="" ma:versionID="5aea6e09ab4a9a989145b846bc22087c">
  <xsd:schema xmlns:xsd="http://www.w3.org/2001/XMLSchema" xmlns:xs="http://www.w3.org/2001/XMLSchema" xmlns:p="http://schemas.microsoft.com/office/2006/metadata/properties" xmlns:ns2="3a3e83db-b9c2-4268-95e3-0f293abb33b0" xmlns:ns3="92783239-30a8-486b-bea4-f311c5d38956" targetNamespace="http://schemas.microsoft.com/office/2006/metadata/properties" ma:root="true" ma:fieldsID="4e21b5f77e4a73cb5c5d43e41dfa4303" ns2:_="" ns3:_="">
    <xsd:import namespace="3a3e83db-b9c2-4268-95e3-0f293abb33b0"/>
    <xsd:import namespace="92783239-30a8-486b-bea4-f311c5d38956"/>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3:SharedWithUsers" minOccurs="0"/>
                <xsd:element ref="ns3:SharedWithDetails"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a3e83db-b9c2-4268-95e3-0f293abb33b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ac22584b-f9f4-4e38-a4ea-e01ce328e309"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2783239-30a8-486b-bea4-f311c5d38956"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bd2f27a1-1475-4ab4-a245-c7db3e824b81}" ma:internalName="TaxCatchAll" ma:showField="CatchAllData" ma:web="92783239-30a8-486b-bea4-f311c5d38956">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a3e83db-b9c2-4268-95e3-0f293abb33b0">
      <Terms xmlns="http://schemas.microsoft.com/office/infopath/2007/PartnerControls"/>
    </lcf76f155ced4ddcb4097134ff3c332f>
    <TaxCatchAll xmlns="92783239-30a8-486b-bea4-f311c5d38956" xsi:nil="true"/>
  </documentManagement>
</p:properties>
</file>

<file path=customXml/itemProps1.xml><?xml version="1.0" encoding="utf-8"?>
<ds:datastoreItem xmlns:ds="http://schemas.openxmlformats.org/officeDocument/2006/customXml" ds:itemID="{371437CA-6430-4395-BAB5-1BD93D066963}"/>
</file>

<file path=customXml/itemProps2.xml><?xml version="1.0" encoding="utf-8"?>
<ds:datastoreItem xmlns:ds="http://schemas.openxmlformats.org/officeDocument/2006/customXml" ds:itemID="{1F95EF86-5B9B-4F76-B23C-C00F36E43FAE}"/>
</file>

<file path=customXml/itemProps3.xml><?xml version="1.0" encoding="utf-8"?>
<ds:datastoreItem xmlns:ds="http://schemas.openxmlformats.org/officeDocument/2006/customXml" ds:itemID="{0D826D39-2D3D-4AFB-8A54-F70B3AF0316D}"/>
</file>

<file path=docProps/app.xml><?xml version="1.0" encoding="utf-8"?>
<Properties xmlns="http://schemas.openxmlformats.org/officeDocument/2006/extended-properties" xmlns:vt="http://schemas.openxmlformats.org/officeDocument/2006/docPropsVTypes">
  <TotalTime>1661</TotalTime>
  <Words>1339</Words>
  <Application>Microsoft Office PowerPoint</Application>
  <PresentationFormat>Widescreen</PresentationFormat>
  <Paragraphs>180</Paragraphs>
  <Slides>12</Slides>
  <Notes>0</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12</vt:i4>
      </vt:variant>
    </vt:vector>
  </HeadingPairs>
  <TitlesOfParts>
    <vt:vector size="26" baseType="lpstr">
      <vt:lpstr>Abrade</vt:lpstr>
      <vt:lpstr>Aptos</vt:lpstr>
      <vt:lpstr>Aptos Display</vt:lpstr>
      <vt:lpstr>Arial</vt:lpstr>
      <vt:lpstr>Arimo</vt:lpstr>
      <vt:lpstr>Arimo Bold</vt:lpstr>
      <vt:lpstr>Calibri</vt:lpstr>
      <vt:lpstr>Open Sans</vt:lpstr>
      <vt:lpstr>Open Sans Bold</vt:lpstr>
      <vt:lpstr>Open Sans Italics</vt:lpstr>
      <vt:lpstr>Public Sans</vt:lpstr>
      <vt:lpstr>TimesNewRomanPSMT</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Cenathia Boyd</dc:creator>
  <cp:lastModifiedBy>Cenathia Boyd</cp:lastModifiedBy>
  <cp:revision>9</cp:revision>
  <cp:lastPrinted>2026-07-13T22:53:51Z</cp:lastPrinted>
  <dcterms:created xsi:type="dcterms:W3CDTF">2025-05-15T14:44:47Z</dcterms:created>
  <dcterms:modified xsi:type="dcterms:W3CDTF">2026-07-20T14:40:54Z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0x0101000C9F79459A4FD04E98374C5540B1C175</vt:lpwstr>
  </property>
</Properties>
</file>