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342" r:id="rId3"/>
    <p:sldId id="343" r:id="rId4"/>
    <p:sldId id="344" r:id="rId5"/>
    <p:sldId id="345" r:id="rId6"/>
    <p:sldId id="349" r:id="rId7"/>
    <p:sldId id="277" r:id="rId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4592FB-2BD0-6D20-511D-2E83279FAF66}" v="22" dt="2026-07-17T19:10:06.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6" y="565151"/>
            <a:ext cx="8427049" cy="3202480"/>
          </a:xfrm>
          <a:prstGeom prst="rect">
            <a:avLst/>
          </a:prstGeom>
        </p:spPr>
        <p:txBody>
          <a:bodyPr lIns="0" tIns="0" rIns="0" bIns="0" rtlCol="0" anchor="t">
            <a:spAutoFit/>
          </a:bodyPr>
          <a:lstStyle/>
          <a:p>
            <a:pPr algn="ctr">
              <a:lnSpc>
                <a:spcPts val="8470"/>
              </a:lnSpc>
            </a:pPr>
            <a:r>
              <a:rPr lang="en-US" sz="5400" b="1" spc="-9" dirty="0">
                <a:solidFill>
                  <a:srgbClr val="00507B"/>
                </a:solidFill>
                <a:latin typeface="Abrade"/>
                <a:ea typeface="Abrade"/>
                <a:cs typeface="Abrade"/>
                <a:sym typeface="Abrade"/>
              </a:rPr>
              <a:t>Clerk of Superior and State Courts</a:t>
            </a:r>
          </a:p>
          <a:p>
            <a:pPr algn="ctr">
              <a:lnSpc>
                <a:spcPts val="8470"/>
              </a:lnSpc>
            </a:pPr>
            <a:endParaRPr lang="en-US" sz="6050" spc="-9" dirty="0">
              <a:solidFill>
                <a:srgbClr val="00507B"/>
              </a:solidFill>
              <a:latin typeface="Abrade"/>
              <a:ea typeface="Abrade"/>
              <a:cs typeface="Abrade"/>
              <a:sym typeface="Abrade"/>
            </a:endParaRPr>
          </a:p>
        </p:txBody>
      </p:sp>
      <p:sp>
        <p:nvSpPr>
          <p:cNvPr id="3" name="TextBox 3"/>
          <p:cNvSpPr txBox="1"/>
          <p:nvPr/>
        </p:nvSpPr>
        <p:spPr>
          <a:xfrm>
            <a:off x="2361466" y="2825841"/>
            <a:ext cx="8017657" cy="1142942"/>
          </a:xfrm>
          <a:prstGeom prst="rect">
            <a:avLst/>
          </a:prstGeom>
        </p:spPr>
        <p:txBody>
          <a:bodyPr lIns="0" tIns="0" rIns="0" bIns="0" rtlCol="0" anchor="t">
            <a:spAutoFit/>
          </a:bodyPr>
          <a:lstStyle/>
          <a:p>
            <a:pPr algn="ctr">
              <a:lnSpc>
                <a:spcPts val="4574"/>
              </a:lnSpc>
            </a:pPr>
            <a:r>
              <a:rPr lang="en-US" sz="3267" i="1" spc="-5" dirty="0">
                <a:solidFill>
                  <a:srgbClr val="00507B"/>
                </a:solidFill>
                <a:latin typeface="Abrade"/>
                <a:ea typeface="Abrade"/>
                <a:cs typeface="Abrade"/>
                <a:sym typeface="Abrade"/>
              </a:rPr>
              <a:t>2027 OPERATING AND 5-YEAR CIP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5365214" cy="386003"/>
          </a:xfrm>
          <a:prstGeom prst="rect">
            <a:avLst/>
          </a:prstGeom>
        </p:spPr>
        <p:txBody>
          <a:bodyPr wrap="square"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             FY27 - Budget Request</a:t>
            </a:r>
          </a:p>
        </p:txBody>
      </p:sp>
      <p:sp>
        <p:nvSpPr>
          <p:cNvPr id="8" name="TextBox 8"/>
          <p:cNvSpPr txBox="1"/>
          <p:nvPr/>
        </p:nvSpPr>
        <p:spPr>
          <a:xfrm>
            <a:off x="2544346" y="5216984"/>
            <a:ext cx="6503195" cy="796372"/>
          </a:xfrm>
          <a:prstGeom prst="rect">
            <a:avLst/>
          </a:prstGeom>
        </p:spPr>
        <p:txBody>
          <a:bodyPr wrap="square" lIns="0" tIns="0" rIns="0" bIns="0" rtlCol="0" anchor="t">
            <a:spAutoFit/>
          </a:bodyPr>
          <a:lstStyle/>
          <a:p>
            <a:pPr algn="ctr">
              <a:lnSpc>
                <a:spcPts val="3236"/>
              </a:lnSpc>
            </a:pPr>
            <a:r>
              <a:rPr lang="en-US" sz="2311" dirty="0">
                <a:solidFill>
                  <a:srgbClr val="00507B"/>
                </a:solidFill>
                <a:latin typeface="Public Sans"/>
                <a:ea typeface="Public Sans"/>
                <a:cs typeface="Public Sans"/>
                <a:sym typeface="Public Sans"/>
              </a:rPr>
              <a:t>Presenter: Janice Morris, Clerk of Courts</a:t>
            </a:r>
          </a:p>
          <a:p>
            <a:pPr>
              <a:lnSpc>
                <a:spcPts val="3236"/>
              </a:lnSpc>
            </a:pPr>
            <a:r>
              <a:rPr lang="en-US" sz="2311" dirty="0">
                <a:solidFill>
                  <a:srgbClr val="00507B"/>
                </a:solidFill>
                <a:latin typeface="Public Sans"/>
                <a:ea typeface="Public Sans"/>
                <a:cs typeface="Public Sans"/>
                <a:sym typeface="Public Sans"/>
              </a:rPr>
              <a:t>             Date: August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09992" y="2066523"/>
            <a:ext cx="6590069" cy="2190984"/>
          </a:xfrm>
          <a:prstGeom prst="rect">
            <a:avLst/>
          </a:prstGeom>
          <a:noFill/>
          <a:ln cap="flat">
            <a:noFill/>
          </a:ln>
        </p:spPr>
        <p:txBody>
          <a:bodyPr vert="horz" wrap="square" lIns="0" tIns="0" rIns="0" bIns="0" anchor="t" anchorCtr="0" compatLnSpc="1">
            <a:spAutoFit/>
          </a:bodyPr>
          <a:lstStyle/>
          <a:p>
            <a:pPr marL="301433" lvl="2" defTabSz="609630">
              <a:lnSpc>
                <a:spcPct val="130120"/>
              </a:lnSpc>
              <a:buSzPct val="100000"/>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a:p>
            <a:pPr marL="301433" lvl="2" defTabSz="609630">
              <a:buSzPct val="100000"/>
              <a:defRPr sz="1800" b="0" i="0" u="none" strike="noStrike" kern="0" cap="none" spc="0" baseline="0">
                <a:solidFill>
                  <a:srgbClr val="000000"/>
                </a:solidFill>
                <a:uFillTx/>
              </a:defRPr>
            </a:pPr>
            <a:r>
              <a:rPr kumimoji="0" lang="en-US" sz="1600" b="0" i="0" u="none" strike="noStrike" kern="1200" cap="none" spc="-59" normalizeH="0" baseline="0" noProof="0" dirty="0">
                <a:ln>
                  <a:noFill/>
                </a:ln>
                <a:solidFill>
                  <a:srgbClr val="000000"/>
                </a:solidFill>
                <a:effectLst/>
                <a:uLnTx/>
                <a:uFillTx/>
                <a:latin typeface="Aptos" panose="02110004020202020204"/>
                <a:ea typeface="+mn-ea"/>
                <a:cs typeface="+mn-cs"/>
              </a:rPr>
              <a:t>THE VISION OF ROCKDALE COUNTY CLERK OF SUPERIOR AND STATE COURTS IS TO PROVIDE RESPONSIVE  AND FAIR SERVICES TO A DIVERSE COMMUNITY DELIVERED BY A TEAM OF DEDICATED EMPLOYEES WHO ARE </a:t>
            </a:r>
            <a:r>
              <a:rPr kumimoji="0" lang="en-US" sz="1600" b="0" i="1" u="none" strike="noStrike" kern="1200" cap="none" spc="-59" normalizeH="0" baseline="0" noProof="0" dirty="0">
                <a:ln>
                  <a:noFill/>
                </a:ln>
                <a:solidFill>
                  <a:srgbClr val="FF0000"/>
                </a:solidFill>
                <a:effectLst/>
                <a:uLnTx/>
                <a:uFillTx/>
                <a:latin typeface="Aptos" panose="02110004020202020204"/>
                <a:ea typeface="+mn-ea"/>
                <a:cs typeface="+mn-cs"/>
              </a:rPr>
              <a:t>APPROACHABLE, ACCESSIBLE, AND ACCOUNTABLE </a:t>
            </a:r>
            <a:r>
              <a:rPr kumimoji="0" lang="en-US" sz="1600" b="0" i="0" u="none" strike="noStrike" kern="1200" cap="none" spc="-59" normalizeH="0" baseline="0" noProof="0" dirty="0">
                <a:ln>
                  <a:noFill/>
                </a:ln>
                <a:solidFill>
                  <a:srgbClr val="000000"/>
                </a:solidFill>
                <a:effectLst/>
                <a:uLnTx/>
                <a:uFillTx/>
                <a:latin typeface="Aptos" panose="02110004020202020204"/>
                <a:ea typeface="+mn-ea"/>
                <a:cs typeface="+mn-cs"/>
              </a:rPr>
              <a:t>STEWARDS OF THE COURTS.</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872324" y="4107447"/>
            <a:ext cx="6429055" cy="2437206"/>
          </a:xfrm>
          <a:prstGeom prst="rect">
            <a:avLst/>
          </a:prstGeom>
          <a:noFill/>
          <a:ln cap="flat">
            <a:noFill/>
          </a:ln>
        </p:spPr>
        <p:txBody>
          <a:bodyPr vert="horz" wrap="square" lIns="0" tIns="0" rIns="0" bIns="0" anchor="t" anchorCtr="0" compatLnSpc="1">
            <a:spAutoFit/>
          </a:bodyPr>
          <a:lstStyle/>
          <a:p>
            <a:pPr defTabSz="609630">
              <a:lnSpc>
                <a:spcPct val="130120"/>
              </a:lnSpc>
              <a:buSzPct val="100000"/>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244475" marR="0" lvl="1" indent="0" algn="l" defTabSz="914400" rtl="0" eaLnBrk="1" fontAlgn="auto" latinLnBrk="0" hangingPunct="1">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THE ROCKDALE COUNTY CLERK OF SUPERIOR AND STATE COURTS MISSION IS TO SERVE ALL CITIZENS OF ROCKDALE WITH EFFICIENT AND EFFECTIVE STELLAR CUSTOMER AND PUBLIC SERVICE. ALL WHILE MAINTAINING AND PRESERVING COURT RECORDS, FOSTERING THE PUBLIC’S TRUST, AND PROVIDING GUIDANCE TO THE JUDICIAL PROCESS.</a:t>
            </a: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35726" y="3369163"/>
            <a:ext cx="2049517" cy="1294970"/>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000" dirty="0">
                <a:solidFill>
                  <a:srgbClr val="FFFFFF"/>
                </a:solidFill>
                <a:latin typeface="Arimo Bold"/>
              </a:rPr>
              <a:t>Clerk of </a:t>
            </a:r>
          </a:p>
          <a:p>
            <a:pPr algn="ctr" defTabSz="609630">
              <a:lnSpc>
                <a:spcPct val="144578"/>
              </a:lnSpc>
              <a:defRPr sz="1800" b="0" i="0" u="none" strike="noStrike" kern="0" cap="none" spc="0" baseline="0">
                <a:solidFill>
                  <a:srgbClr val="000000"/>
                </a:solidFill>
                <a:uFillTx/>
              </a:defRPr>
            </a:pPr>
            <a:r>
              <a:rPr lang="en-US" sz="2000" dirty="0">
                <a:solidFill>
                  <a:srgbClr val="FFFFFF"/>
                </a:solidFill>
                <a:latin typeface="Arimo Bold"/>
              </a:rPr>
              <a:t>Superior and State</a:t>
            </a:r>
          </a:p>
          <a:p>
            <a:pPr algn="ctr" defTabSz="609630">
              <a:lnSpc>
                <a:spcPct val="144578"/>
              </a:lnSpc>
              <a:defRPr sz="1800" b="0" i="0" u="none" strike="noStrike" kern="0" cap="none" spc="0" baseline="0">
                <a:solidFill>
                  <a:srgbClr val="000000"/>
                </a:solidFill>
                <a:uFillTx/>
              </a:defRPr>
            </a:pPr>
            <a:r>
              <a:rPr lang="en-US" sz="2000" dirty="0">
                <a:solidFill>
                  <a:srgbClr val="FFFFFF"/>
                </a:solidFill>
                <a:latin typeface="Arimo Bold"/>
              </a:rPr>
              <a:t>Courts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5250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SUCCESSES</a:t>
            </a:r>
            <a:endParaRPr lang="en-US" sz="120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69372"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OPPORTUNITIES</a:t>
            </a:r>
            <a:endParaRPr lang="en-US" sz="120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CHALLENGES</a:t>
            </a:r>
            <a:endParaRPr lang="en-US" sz="1200">
              <a:solidFill>
                <a:srgbClr val="000000"/>
              </a:solidFill>
              <a:latin typeface="Calibri"/>
            </a:endParaRPr>
          </a:p>
        </p:txBody>
      </p:sp>
      <p:sp>
        <p:nvSpPr>
          <p:cNvPr id="2" name="TextBox 1">
            <a:extLst>
              <a:ext uri="{FF2B5EF4-FFF2-40B4-BE49-F238E27FC236}">
                <a16:creationId xmlns:a16="http://schemas.microsoft.com/office/drawing/2014/main" id="{ACA150CF-F899-9EC2-8F41-7F266295DF9A}"/>
              </a:ext>
            </a:extLst>
          </p:cNvPr>
          <p:cNvSpPr txBox="1"/>
          <p:nvPr/>
        </p:nvSpPr>
        <p:spPr>
          <a:xfrm>
            <a:off x="722376" y="2724912"/>
            <a:ext cx="2415767" cy="2400657"/>
          </a:xfrm>
          <a:prstGeom prst="rect">
            <a:avLst/>
          </a:prstGeom>
          <a:noFill/>
        </p:spPr>
        <p:txBody>
          <a:bodyPr wrap="square" rtlCol="0">
            <a:spAutoFit/>
          </a:bodyPr>
          <a:lstStyle/>
          <a:p>
            <a:pPr marL="285750" indent="-285750">
              <a:buFont typeface="Arial" panose="020B0604020202020204" pitchFamily="34" charset="0"/>
              <a:buChar char="•"/>
            </a:pPr>
            <a:r>
              <a:rPr lang="en-US" sz="1400" dirty="0"/>
              <a:t>Completed hybrid online and in person Notary training for 300 citizens.</a:t>
            </a:r>
          </a:p>
          <a:p>
            <a:pPr marL="285750" indent="-285750">
              <a:buFont typeface="Arial" panose="020B0604020202020204" pitchFamily="34" charset="0"/>
              <a:buChar char="•"/>
            </a:pPr>
            <a:r>
              <a:rPr lang="en-US" sz="1400" dirty="0"/>
              <a:t>Well attended Law Library speaker series on relevant legal topics.</a:t>
            </a:r>
          </a:p>
          <a:p>
            <a:pPr marL="285750" indent="-285750">
              <a:buFont typeface="Arial" panose="020B0604020202020204" pitchFamily="34" charset="0"/>
              <a:buChar char="•"/>
            </a:pPr>
            <a:r>
              <a:rPr lang="en-US" sz="1400" dirty="0"/>
              <a:t>Restored and protected historical Deeds and Military discharge books.</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US" sz="1200" dirty="0"/>
          </a:p>
        </p:txBody>
      </p:sp>
      <p:sp>
        <p:nvSpPr>
          <p:cNvPr id="3" name="TextBox 2">
            <a:extLst>
              <a:ext uri="{FF2B5EF4-FFF2-40B4-BE49-F238E27FC236}">
                <a16:creationId xmlns:a16="http://schemas.microsoft.com/office/drawing/2014/main" id="{B2122B0C-54BD-66ED-2A43-D8BB89E50236}"/>
              </a:ext>
            </a:extLst>
          </p:cNvPr>
          <p:cNvSpPr txBox="1"/>
          <p:nvPr/>
        </p:nvSpPr>
        <p:spPr>
          <a:xfrm>
            <a:off x="4569372" y="2724912"/>
            <a:ext cx="2882988" cy="187743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Look into AI software to assist with the E-File case load.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prstClr val="black"/>
                </a:solidFill>
                <a:latin typeface="Aptos" panose="02110004020202020204"/>
              </a:rPr>
              <a:t>Remote deposit of checks into bank accounts.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prstClr val="black"/>
                </a:solidFill>
                <a:latin typeface="Aptos" panose="02110004020202020204"/>
              </a:rPr>
              <a:t>ACH payments to attorneys for Garnishment cases.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indent="-28575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A6916AAE-608A-1378-591B-E4D33170D931}"/>
              </a:ext>
            </a:extLst>
          </p:cNvPr>
          <p:cNvSpPr txBox="1"/>
          <p:nvPr/>
        </p:nvSpPr>
        <p:spPr>
          <a:xfrm>
            <a:off x="8134971" y="2724912"/>
            <a:ext cx="2882987"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Relocating to unknown location</a:t>
            </a:r>
          </a:p>
          <a:p>
            <a:pPr marL="285750" indent="-285750">
              <a:buFont typeface="Arial" panose="020B0604020202020204" pitchFamily="34" charset="0"/>
              <a:buChar char="•"/>
            </a:pPr>
            <a:r>
              <a:rPr lang="en-US" sz="1400" dirty="0"/>
              <a:t> Continued accessibility to courts and records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Access</a:t>
            </a:r>
            <a:endParaRPr lang="en-US" sz="120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Equity</a:t>
            </a:r>
            <a:endParaRPr lang="en-US" sz="120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89923" y="4475278"/>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Innovation</a:t>
            </a:r>
            <a:endParaRPr lang="en-US" sz="120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
        <p:nvSpPr>
          <p:cNvPr id="3" name="TextBox 2">
            <a:extLst>
              <a:ext uri="{FF2B5EF4-FFF2-40B4-BE49-F238E27FC236}">
                <a16:creationId xmlns:a16="http://schemas.microsoft.com/office/drawing/2014/main" id="{4BA832A1-031C-CA86-43FA-485DFAA82D01}"/>
              </a:ext>
            </a:extLst>
          </p:cNvPr>
          <p:cNvSpPr txBox="1"/>
          <p:nvPr/>
        </p:nvSpPr>
        <p:spPr>
          <a:xfrm>
            <a:off x="3623310" y="3037615"/>
            <a:ext cx="609447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E2841"/>
                </a:solidFill>
                <a:effectLst/>
                <a:uLnTx/>
                <a:uFillTx/>
                <a:latin typeface="Aptos" panose="02110004020202020204"/>
                <a:ea typeface="+mn-ea"/>
                <a:cs typeface="+mn-cs"/>
              </a:rPr>
              <a:t>Completion of Courthouse in 2027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1094945148"/>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$861,470.00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$861,470.00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$2,189,202.57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$2,189,202.57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$3,050,672,57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a:solidFill>
                            <a:srgbClr val="000000"/>
                          </a:solidFill>
                          <a:latin typeface="Open Sans Bold"/>
                        </a:rPr>
                        <a:t>$3,050,672.57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13208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247286" y="2120575"/>
            <a:ext cx="3286602" cy="193142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dirty="0">
                <a:solidFill>
                  <a:srgbClr val="00507B"/>
                </a:solidFill>
                <a:latin typeface="Arimo Bold"/>
              </a:rPr>
              <a:t>Vacancies:</a:t>
            </a:r>
          </a:p>
          <a:p>
            <a:pPr defTabSz="609630">
              <a:lnSpc>
                <a:spcPct val="130120"/>
              </a:lnSpc>
              <a:defRPr sz="1800" b="0" i="0" u="none" strike="noStrike" kern="0" cap="none" spc="0" baseline="0">
                <a:solidFill>
                  <a:srgbClr val="000000"/>
                </a:solidFill>
                <a:uFillTx/>
              </a:defRPr>
            </a:pPr>
            <a:endParaRPr lang="en-US" sz="2000" dirty="0">
              <a:solidFill>
                <a:srgbClr val="00507B"/>
              </a:solidFill>
              <a:latin typeface="Arimo Bold"/>
            </a:endParaRP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2000">
                <a:solidFill>
                  <a:srgbClr val="00507B"/>
                </a:solidFill>
                <a:latin typeface="Arimo Bold"/>
              </a:rPr>
              <a:t>Legal Office Administrator</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2000" dirty="0">
                <a:solidFill>
                  <a:srgbClr val="00507B"/>
                </a:solidFill>
                <a:latin typeface="Arimo Bold"/>
              </a:rPr>
              <a:t>Civil Division Manager</a:t>
            </a:r>
            <a:endParaRPr lang="en-US" sz="20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1389319" y="165508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pic>
        <p:nvPicPr>
          <p:cNvPr id="2" name="Picture 1">
            <a:extLst>
              <a:ext uri="{FF2B5EF4-FFF2-40B4-BE49-F238E27FC236}">
                <a16:creationId xmlns:a16="http://schemas.microsoft.com/office/drawing/2014/main" id="{8479B128-E70D-3BD6-3F0D-BD58BFE523C7}"/>
              </a:ext>
            </a:extLst>
          </p:cNvPr>
          <p:cNvPicPr>
            <a:picLocks noChangeAspect="1"/>
          </p:cNvPicPr>
          <p:nvPr/>
        </p:nvPicPr>
        <p:blipFill>
          <a:blip r:embed="rId5"/>
          <a:stretch>
            <a:fillRect/>
          </a:stretch>
        </p:blipFill>
        <p:spPr>
          <a:xfrm>
            <a:off x="287450" y="2174240"/>
            <a:ext cx="5521101" cy="4572000"/>
          </a:xfrm>
          <a:prstGeom prst="rect">
            <a:avLst/>
          </a:prstGeom>
        </p:spPr>
      </p:pic>
    </p:spTree>
    <p:extLst>
      <p:ext uri="{BB962C8B-B14F-4D97-AF65-F5344CB8AC3E}">
        <p14:creationId xmlns:p14="http://schemas.microsoft.com/office/powerpoint/2010/main" val="4119769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CD361232-AF5B-4FA6-9387-7E0CAF48E5F8}"/>
</file>

<file path=customXml/itemProps2.xml><?xml version="1.0" encoding="utf-8"?>
<ds:datastoreItem xmlns:ds="http://schemas.openxmlformats.org/officeDocument/2006/customXml" ds:itemID="{55DE7615-0AE4-4372-BFC8-68D4F8CA31B5}"/>
</file>

<file path=customXml/itemProps3.xml><?xml version="1.0" encoding="utf-8"?>
<ds:datastoreItem xmlns:ds="http://schemas.openxmlformats.org/officeDocument/2006/customXml" ds:itemID="{C3FFCF67-70B9-43C5-AE04-FDFE5EE2B420}"/>
</file>

<file path=docProps/app.xml><?xml version="1.0" encoding="utf-8"?>
<Properties xmlns="http://schemas.openxmlformats.org/officeDocument/2006/extended-properties" xmlns:vt="http://schemas.openxmlformats.org/officeDocument/2006/docPropsVTypes">
  <TotalTime>1413</TotalTime>
  <Words>293</Words>
  <Application>Microsoft Office PowerPoint</Application>
  <PresentationFormat>Widescreen</PresentationFormat>
  <Paragraphs>58</Paragraphs>
  <Slides>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vt:i4>
      </vt:variant>
    </vt:vector>
  </HeadingPairs>
  <TitlesOfParts>
    <vt:vector size="19"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26</cp:revision>
  <cp:lastPrinted>2026-07-16T15:57:35Z</cp:lastPrinted>
  <dcterms:created xsi:type="dcterms:W3CDTF">2025-05-15T14:44:47Z</dcterms:created>
  <dcterms:modified xsi:type="dcterms:W3CDTF">2026-07-22T13:04:46Z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