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56" r:id="rId5"/>
    <p:sldId id="342" r:id="rId6"/>
    <p:sldId id="343" r:id="rId7"/>
    <p:sldId id="344" r:id="rId8"/>
    <p:sldId id="345" r:id="rId9"/>
    <p:sldId id="349" r:id="rId10"/>
    <p:sldId id="266" r:id="rId11"/>
    <p:sldId id="351" r:id="rId12"/>
    <p:sldId id="347" r:id="rId13"/>
    <p:sldId id="341" r:id="rId14"/>
    <p:sldId id="277" r:id="rId1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0B4B8D-D0DC-4C3D-AAB9-DBF69DB24E1E}" v="6" dt="2026-05-26T14:21:28.7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B30A665-86CF-4E28-8162-7B7D9A806F66}" type="datetimeFigureOut">
              <a:rPr lang="en-US" smtClean="0"/>
              <a:t>8/3/2026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B60BD99-9422-4CF7-90EE-5E15227B2898}" type="slidenum">
              <a:rPr lang="en-US" smtClean="0"/>
              <a:t>‹#›</a:t>
            </a:fld>
            <a:endParaRPr lang="en-US"/>
          </a:p>
        </p:txBody>
      </p:sp>
    </p:spTree>
    <p:extLst>
      <p:ext uri="{BB962C8B-B14F-4D97-AF65-F5344CB8AC3E}">
        <p14:creationId xmlns:p14="http://schemas.microsoft.com/office/powerpoint/2010/main" val="2110216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7F6BF-9662-0A7C-8202-3E3AFB2499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B5D9F-A1B6-0F55-CF71-6DBF3E515628}"/>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63771DE8-036A-5938-0EE5-F37F2DAD1F43}"/>
              </a:ext>
            </a:extLst>
          </p:cNvPr>
          <p:cNvSpPr txBox="1"/>
          <p:nvPr/>
        </p:nvSpPr>
        <p:spPr>
          <a:xfrm>
            <a:off x="4059181" y="8977134"/>
            <a:ext cx="3105344" cy="474209"/>
          </a:xfrm>
          <a:prstGeom prst="rect">
            <a:avLst/>
          </a:prstGeom>
          <a:noFill/>
          <a:ln cap="flat">
            <a:noFill/>
          </a:ln>
        </p:spPr>
        <p:txBody>
          <a:bodyPr vert="horz" wrap="square" lIns="94947" tIns="47473" rIns="94947" bIns="47473" anchor="b" anchorCtr="0" compatLnSpc="1">
            <a:noAutofit/>
          </a:bodyPr>
          <a:lstStyle/>
          <a:p>
            <a:pPr algn="r" defTabSz="931774">
              <a:defRPr sz="1800" b="0" i="0" u="none" strike="noStrike" kern="0" cap="none" spc="0" baseline="0">
                <a:solidFill>
                  <a:srgbClr val="000000"/>
                </a:solidFill>
                <a:uFillTx/>
              </a:defRPr>
            </a:pPr>
            <a:fld id="{8F077EBA-266A-4CC7-ADF4-8366974EBF60}" type="slidenum">
              <a:pPr algn="r" defTabSz="931774">
                <a:defRPr sz="1800" b="0" i="0" u="none" strike="noStrike" kern="0" cap="none" spc="0" baseline="0">
                  <a:solidFill>
                    <a:srgbClr val="000000"/>
                  </a:solidFill>
                  <a:uFillTx/>
                </a:defRPr>
              </a:pPr>
              <a:t>10</a:t>
            </a:fld>
            <a:endParaRPr lang="en-US" sz="1200">
              <a:solidFill>
                <a:srgbClr val="000000"/>
              </a:solidFill>
              <a:latin typeface="Apto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238A-9265-5E28-1328-877ECB4FB4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B00B02-8654-23BF-5DE1-49A2C4547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70D79D-94A1-9CAF-57A1-EBDACD1B3E88}"/>
              </a:ext>
            </a:extLst>
          </p:cNvPr>
          <p:cNvSpPr>
            <a:spLocks noGrp="1"/>
          </p:cNvSpPr>
          <p:nvPr>
            <p:ph type="dt" sz="half" idx="10"/>
          </p:nvPr>
        </p:nvSpPr>
        <p:spPr/>
        <p:txBody>
          <a:bodyPr/>
          <a:lstStyle/>
          <a:p>
            <a:fld id="{D7CD9EBE-BCA4-48BF-B9C4-11B895648B9B}" type="datetimeFigureOut">
              <a:rPr lang="en-US" smtClean="0"/>
              <a:t>8/3/2026</a:t>
            </a:fld>
            <a:endParaRPr lang="en-US"/>
          </a:p>
        </p:txBody>
      </p:sp>
      <p:sp>
        <p:nvSpPr>
          <p:cNvPr id="5" name="Footer Placeholder 4">
            <a:extLst>
              <a:ext uri="{FF2B5EF4-FFF2-40B4-BE49-F238E27FC236}">
                <a16:creationId xmlns:a16="http://schemas.microsoft.com/office/drawing/2014/main" id="{9E0F4F97-7E56-F09D-CA6A-E18FB7C25A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D54424-ED9C-B6E0-0593-91ED365A34FF}"/>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76235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A625-5145-11B3-03C5-A1E297B0E8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5CB9-DFCE-BD8A-0686-3805E2680B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A63E4C-0D92-6037-1F69-9748AAE84FBF}"/>
              </a:ext>
            </a:extLst>
          </p:cNvPr>
          <p:cNvSpPr>
            <a:spLocks noGrp="1"/>
          </p:cNvSpPr>
          <p:nvPr>
            <p:ph type="dt" sz="half" idx="10"/>
          </p:nvPr>
        </p:nvSpPr>
        <p:spPr/>
        <p:txBody>
          <a:bodyPr/>
          <a:lstStyle/>
          <a:p>
            <a:fld id="{D7CD9EBE-BCA4-48BF-B9C4-11B895648B9B}" type="datetimeFigureOut">
              <a:rPr lang="en-US" smtClean="0"/>
              <a:t>8/3/2026</a:t>
            </a:fld>
            <a:endParaRPr lang="en-US"/>
          </a:p>
        </p:txBody>
      </p:sp>
      <p:sp>
        <p:nvSpPr>
          <p:cNvPr id="5" name="Footer Placeholder 4">
            <a:extLst>
              <a:ext uri="{FF2B5EF4-FFF2-40B4-BE49-F238E27FC236}">
                <a16:creationId xmlns:a16="http://schemas.microsoft.com/office/drawing/2014/main" id="{8AC69A41-F447-9E8F-1622-48D92CCABA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3C9CBC-0121-41DC-EC99-1B100E9C31E5}"/>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9729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871B7F-5256-188D-0A09-51425981DA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3697DF-DB38-8CC2-94B5-FFFD9052D3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322F1-FFE7-106C-B5DF-0A0D0A362E5E}"/>
              </a:ext>
            </a:extLst>
          </p:cNvPr>
          <p:cNvSpPr>
            <a:spLocks noGrp="1"/>
          </p:cNvSpPr>
          <p:nvPr>
            <p:ph type="dt" sz="half" idx="10"/>
          </p:nvPr>
        </p:nvSpPr>
        <p:spPr/>
        <p:txBody>
          <a:bodyPr/>
          <a:lstStyle/>
          <a:p>
            <a:fld id="{D7CD9EBE-BCA4-48BF-B9C4-11B895648B9B}" type="datetimeFigureOut">
              <a:rPr lang="en-US" smtClean="0"/>
              <a:t>8/3/2026</a:t>
            </a:fld>
            <a:endParaRPr lang="en-US"/>
          </a:p>
        </p:txBody>
      </p:sp>
      <p:sp>
        <p:nvSpPr>
          <p:cNvPr id="5" name="Footer Placeholder 4">
            <a:extLst>
              <a:ext uri="{FF2B5EF4-FFF2-40B4-BE49-F238E27FC236}">
                <a16:creationId xmlns:a16="http://schemas.microsoft.com/office/drawing/2014/main" id="{F37DDD6F-FD92-B94A-1808-1018216E7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27B474-B2D7-C52D-164C-88264527A9F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829423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C877-1947-0B41-9100-B25EB2E689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3C4C10-E593-3056-926B-D29F276452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8E072-45D0-3B67-11B2-206F503D8F13}"/>
              </a:ext>
            </a:extLst>
          </p:cNvPr>
          <p:cNvSpPr>
            <a:spLocks noGrp="1"/>
          </p:cNvSpPr>
          <p:nvPr>
            <p:ph type="dt" sz="half" idx="10"/>
          </p:nvPr>
        </p:nvSpPr>
        <p:spPr/>
        <p:txBody>
          <a:bodyPr/>
          <a:lstStyle/>
          <a:p>
            <a:fld id="{D7CD9EBE-BCA4-48BF-B9C4-11B895648B9B}" type="datetimeFigureOut">
              <a:rPr lang="en-US" smtClean="0"/>
              <a:t>8/3/2026</a:t>
            </a:fld>
            <a:endParaRPr lang="en-US"/>
          </a:p>
        </p:txBody>
      </p:sp>
      <p:sp>
        <p:nvSpPr>
          <p:cNvPr id="5" name="Footer Placeholder 4">
            <a:extLst>
              <a:ext uri="{FF2B5EF4-FFF2-40B4-BE49-F238E27FC236}">
                <a16:creationId xmlns:a16="http://schemas.microsoft.com/office/drawing/2014/main" id="{E65A7888-F812-409E-6487-1BABE005D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1BA267-F0E9-F199-BB4B-123A4D4D34A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418617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1449D-1F74-8FDC-BFC9-C2B05C6D5D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CA9E8D-83B2-B6D7-C7F1-5199D5D311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E5638B-F5D0-3D81-D7E4-3C95B644D2BC}"/>
              </a:ext>
            </a:extLst>
          </p:cNvPr>
          <p:cNvSpPr>
            <a:spLocks noGrp="1"/>
          </p:cNvSpPr>
          <p:nvPr>
            <p:ph type="dt" sz="half" idx="10"/>
          </p:nvPr>
        </p:nvSpPr>
        <p:spPr/>
        <p:txBody>
          <a:bodyPr/>
          <a:lstStyle/>
          <a:p>
            <a:fld id="{D7CD9EBE-BCA4-48BF-B9C4-11B895648B9B}" type="datetimeFigureOut">
              <a:rPr lang="en-US" smtClean="0"/>
              <a:t>8/3/2026</a:t>
            </a:fld>
            <a:endParaRPr lang="en-US"/>
          </a:p>
        </p:txBody>
      </p:sp>
      <p:sp>
        <p:nvSpPr>
          <p:cNvPr id="5" name="Footer Placeholder 4">
            <a:extLst>
              <a:ext uri="{FF2B5EF4-FFF2-40B4-BE49-F238E27FC236}">
                <a16:creationId xmlns:a16="http://schemas.microsoft.com/office/drawing/2014/main" id="{F2F8923A-0F49-49F6-2B7D-B3E2C1845A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0CBB04-46CD-307F-950D-277BE381469E}"/>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320719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C8C9B-F132-61C7-12CC-5DC40D5F0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318C0-5A81-21C4-E42C-18E012F85F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D28A5A-379E-1EE7-01FF-73E30B01A5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C3014B-E9CC-0DAD-A85B-DA5A82B19F23}"/>
              </a:ext>
            </a:extLst>
          </p:cNvPr>
          <p:cNvSpPr>
            <a:spLocks noGrp="1"/>
          </p:cNvSpPr>
          <p:nvPr>
            <p:ph type="dt" sz="half" idx="10"/>
          </p:nvPr>
        </p:nvSpPr>
        <p:spPr/>
        <p:txBody>
          <a:bodyPr/>
          <a:lstStyle/>
          <a:p>
            <a:fld id="{D7CD9EBE-BCA4-48BF-B9C4-11B895648B9B}" type="datetimeFigureOut">
              <a:rPr lang="en-US" smtClean="0"/>
              <a:t>8/3/2026</a:t>
            </a:fld>
            <a:endParaRPr lang="en-US"/>
          </a:p>
        </p:txBody>
      </p:sp>
      <p:sp>
        <p:nvSpPr>
          <p:cNvPr id="6" name="Footer Placeholder 5">
            <a:extLst>
              <a:ext uri="{FF2B5EF4-FFF2-40B4-BE49-F238E27FC236}">
                <a16:creationId xmlns:a16="http://schemas.microsoft.com/office/drawing/2014/main" id="{F5743604-605F-668A-586F-89F1EFD4E7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815B86-BAF9-4334-7B8D-DC7EE02FC19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381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261DF-E018-4E98-E8D8-AF76111953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98644A-5209-7968-2CC1-B468079915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EF488-5CEB-E505-2CF7-AF07B02255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3421F8-5E90-DC45-A74C-E34DF4D966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0DAD24-6D5C-4305-93DD-2994C5F052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EE7201-5334-C311-174D-446FFA95AF23}"/>
              </a:ext>
            </a:extLst>
          </p:cNvPr>
          <p:cNvSpPr>
            <a:spLocks noGrp="1"/>
          </p:cNvSpPr>
          <p:nvPr>
            <p:ph type="dt" sz="half" idx="10"/>
          </p:nvPr>
        </p:nvSpPr>
        <p:spPr/>
        <p:txBody>
          <a:bodyPr/>
          <a:lstStyle/>
          <a:p>
            <a:fld id="{D7CD9EBE-BCA4-48BF-B9C4-11B895648B9B}" type="datetimeFigureOut">
              <a:rPr lang="en-US" smtClean="0"/>
              <a:t>8/3/2026</a:t>
            </a:fld>
            <a:endParaRPr lang="en-US"/>
          </a:p>
        </p:txBody>
      </p:sp>
      <p:sp>
        <p:nvSpPr>
          <p:cNvPr id="8" name="Footer Placeholder 7">
            <a:extLst>
              <a:ext uri="{FF2B5EF4-FFF2-40B4-BE49-F238E27FC236}">
                <a16:creationId xmlns:a16="http://schemas.microsoft.com/office/drawing/2014/main" id="{0337C891-7FE8-A176-A8BD-14FD470074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9E035D-DDFF-7E77-C041-5FB2ED3A0C2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130716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CC87-ABF0-B8C2-4B45-AD899B566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FF261-F1B0-C02B-6E40-DC872BD7280B}"/>
              </a:ext>
            </a:extLst>
          </p:cNvPr>
          <p:cNvSpPr>
            <a:spLocks noGrp="1"/>
          </p:cNvSpPr>
          <p:nvPr>
            <p:ph type="dt" sz="half" idx="10"/>
          </p:nvPr>
        </p:nvSpPr>
        <p:spPr/>
        <p:txBody>
          <a:bodyPr/>
          <a:lstStyle/>
          <a:p>
            <a:fld id="{D7CD9EBE-BCA4-48BF-B9C4-11B895648B9B}" type="datetimeFigureOut">
              <a:rPr lang="en-US" smtClean="0"/>
              <a:t>8/3/2026</a:t>
            </a:fld>
            <a:endParaRPr lang="en-US"/>
          </a:p>
        </p:txBody>
      </p:sp>
      <p:sp>
        <p:nvSpPr>
          <p:cNvPr id="4" name="Footer Placeholder 3">
            <a:extLst>
              <a:ext uri="{FF2B5EF4-FFF2-40B4-BE49-F238E27FC236}">
                <a16:creationId xmlns:a16="http://schemas.microsoft.com/office/drawing/2014/main" id="{7AB29E32-CC84-35C1-3BB8-29BCC15ADF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74E7FB-E3F6-A192-4864-C2BE908343E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6500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2724C0-CFCF-E546-79AB-AA1E4E44F0BC}"/>
              </a:ext>
            </a:extLst>
          </p:cNvPr>
          <p:cNvSpPr>
            <a:spLocks noGrp="1"/>
          </p:cNvSpPr>
          <p:nvPr>
            <p:ph type="dt" sz="half" idx="10"/>
          </p:nvPr>
        </p:nvSpPr>
        <p:spPr/>
        <p:txBody>
          <a:bodyPr/>
          <a:lstStyle/>
          <a:p>
            <a:fld id="{D7CD9EBE-BCA4-48BF-B9C4-11B895648B9B}" type="datetimeFigureOut">
              <a:rPr lang="en-US" smtClean="0"/>
              <a:t>8/3/2026</a:t>
            </a:fld>
            <a:endParaRPr lang="en-US"/>
          </a:p>
        </p:txBody>
      </p:sp>
      <p:sp>
        <p:nvSpPr>
          <p:cNvPr id="3" name="Footer Placeholder 2">
            <a:extLst>
              <a:ext uri="{FF2B5EF4-FFF2-40B4-BE49-F238E27FC236}">
                <a16:creationId xmlns:a16="http://schemas.microsoft.com/office/drawing/2014/main" id="{C7C4DEF9-C47C-A617-9B86-D0790C7A6F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F3653E-C922-4B39-D832-9BB82A70E9A4}"/>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03569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7C234-582B-4845-9F5C-642E792E7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EC3AA6-B5A4-899C-021C-8CCF5AECA3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5AC14A-A192-D88C-1E75-04F1C0D6E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04C4E-E395-C19B-B6D0-9A16255CB375}"/>
              </a:ext>
            </a:extLst>
          </p:cNvPr>
          <p:cNvSpPr>
            <a:spLocks noGrp="1"/>
          </p:cNvSpPr>
          <p:nvPr>
            <p:ph type="dt" sz="half" idx="10"/>
          </p:nvPr>
        </p:nvSpPr>
        <p:spPr/>
        <p:txBody>
          <a:bodyPr/>
          <a:lstStyle/>
          <a:p>
            <a:fld id="{D7CD9EBE-BCA4-48BF-B9C4-11B895648B9B}" type="datetimeFigureOut">
              <a:rPr lang="en-US" smtClean="0"/>
              <a:t>8/3/2026</a:t>
            </a:fld>
            <a:endParaRPr lang="en-US"/>
          </a:p>
        </p:txBody>
      </p:sp>
      <p:sp>
        <p:nvSpPr>
          <p:cNvPr id="6" name="Footer Placeholder 5">
            <a:extLst>
              <a:ext uri="{FF2B5EF4-FFF2-40B4-BE49-F238E27FC236}">
                <a16:creationId xmlns:a16="http://schemas.microsoft.com/office/drawing/2014/main" id="{F11D731B-0B62-1F65-6BD3-C55386A183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30C106-C0CB-A0D1-7250-9D8C66797122}"/>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2128634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15F5E-EF55-3B10-3B62-667180363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A81AF4-46D6-2390-8DCC-B9DB6DC3D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FEF6EC-A589-332A-FA2D-9823B3101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C4B79-2FCF-EE43-59AC-9722854ED87D}"/>
              </a:ext>
            </a:extLst>
          </p:cNvPr>
          <p:cNvSpPr>
            <a:spLocks noGrp="1"/>
          </p:cNvSpPr>
          <p:nvPr>
            <p:ph type="dt" sz="half" idx="10"/>
          </p:nvPr>
        </p:nvSpPr>
        <p:spPr/>
        <p:txBody>
          <a:bodyPr/>
          <a:lstStyle/>
          <a:p>
            <a:fld id="{D7CD9EBE-BCA4-48BF-B9C4-11B895648B9B}" type="datetimeFigureOut">
              <a:rPr lang="en-US" smtClean="0"/>
              <a:t>8/3/2026</a:t>
            </a:fld>
            <a:endParaRPr lang="en-US"/>
          </a:p>
        </p:txBody>
      </p:sp>
      <p:sp>
        <p:nvSpPr>
          <p:cNvPr id="6" name="Footer Placeholder 5">
            <a:extLst>
              <a:ext uri="{FF2B5EF4-FFF2-40B4-BE49-F238E27FC236}">
                <a16:creationId xmlns:a16="http://schemas.microsoft.com/office/drawing/2014/main" id="{1F48696B-21A9-E43D-087C-9476349D42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E8661A-CE83-E0D4-0B46-76594B107A56}"/>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98201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B4179-C33A-9547-C83D-5068541D6F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5D220F-520D-4CF5-FE4D-CD9096941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8AD66C-792D-A0CF-E2E0-777B77D87C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CD9EBE-BCA4-48BF-B9C4-11B895648B9B}" type="datetimeFigureOut">
              <a:rPr lang="en-US" smtClean="0"/>
              <a:t>8/3/2026</a:t>
            </a:fld>
            <a:endParaRPr lang="en-US"/>
          </a:p>
        </p:txBody>
      </p:sp>
      <p:sp>
        <p:nvSpPr>
          <p:cNvPr id="5" name="Footer Placeholder 4">
            <a:extLst>
              <a:ext uri="{FF2B5EF4-FFF2-40B4-BE49-F238E27FC236}">
                <a16:creationId xmlns:a16="http://schemas.microsoft.com/office/drawing/2014/main" id="{F4F4CB02-F3A6-F573-7A1B-905D025DBF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6EA251B-2C49-2F0A-8483-D890F2AF20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38A8CB-6CE1-4548-978B-68EFEA465EE4}" type="slidenum">
              <a:rPr lang="en-US" smtClean="0"/>
              <a:t>‹#›</a:t>
            </a:fld>
            <a:endParaRPr lang="en-US"/>
          </a:p>
        </p:txBody>
      </p:sp>
    </p:spTree>
    <p:extLst>
      <p:ext uri="{BB962C8B-B14F-4D97-AF65-F5344CB8AC3E}">
        <p14:creationId xmlns:p14="http://schemas.microsoft.com/office/powerpoint/2010/main" val="270060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82476" y="565151"/>
            <a:ext cx="8427049" cy="1022396"/>
          </a:xfrm>
          <a:prstGeom prst="rect">
            <a:avLst/>
          </a:prstGeom>
        </p:spPr>
        <p:txBody>
          <a:bodyPr lIns="0" tIns="0" rIns="0" bIns="0" rtlCol="0" anchor="t">
            <a:spAutoFit/>
          </a:bodyPr>
          <a:lstStyle/>
          <a:p>
            <a:pPr algn="ctr">
              <a:lnSpc>
                <a:spcPts val="8470"/>
              </a:lnSpc>
            </a:pPr>
            <a:r>
              <a:rPr lang="en-US" sz="6050" spc="-9" dirty="0">
                <a:solidFill>
                  <a:srgbClr val="00507B"/>
                </a:solidFill>
                <a:latin typeface="Abrade"/>
                <a:ea typeface="Abrade"/>
                <a:cs typeface="Abrade"/>
                <a:sym typeface="Abrade"/>
              </a:rPr>
              <a:t>Coroner Office</a:t>
            </a:r>
          </a:p>
        </p:txBody>
      </p:sp>
      <p:sp>
        <p:nvSpPr>
          <p:cNvPr id="3" name="TextBox 3"/>
          <p:cNvSpPr txBox="1"/>
          <p:nvPr/>
        </p:nvSpPr>
        <p:spPr>
          <a:xfrm>
            <a:off x="2544346" y="1414307"/>
            <a:ext cx="8017657" cy="1127745"/>
          </a:xfrm>
          <a:prstGeom prst="rect">
            <a:avLst/>
          </a:prstGeom>
        </p:spPr>
        <p:txBody>
          <a:bodyPr lIns="0" tIns="0" rIns="0" bIns="0" rtlCol="0" anchor="t">
            <a:spAutoFit/>
          </a:bodyPr>
          <a:lstStyle/>
          <a:p>
            <a:pPr>
              <a:lnSpc>
                <a:spcPts val="4574"/>
              </a:lnSpc>
            </a:pPr>
            <a:r>
              <a:rPr lang="en-US" sz="3267" spc="-5">
                <a:solidFill>
                  <a:srgbClr val="00507B"/>
                </a:solidFill>
                <a:latin typeface="Abrade"/>
                <a:ea typeface="Abrade"/>
                <a:cs typeface="Abrade"/>
                <a:sym typeface="Abrade"/>
              </a:rPr>
              <a:t>2027 OPERATING AND 5-YEAR CIP BUDGET PRESENTATION</a:t>
            </a:r>
          </a:p>
        </p:txBody>
      </p:sp>
      <p:sp>
        <p:nvSpPr>
          <p:cNvPr id="4" name="Freeform 4"/>
          <p:cNvSpPr/>
          <p:nvPr/>
        </p:nvSpPr>
        <p:spPr>
          <a:xfrm>
            <a:off x="0" y="-52055"/>
            <a:ext cx="2771790" cy="3481055"/>
          </a:xfrm>
          <a:custGeom>
            <a:avLst/>
            <a:gdLst/>
            <a:ahLst/>
            <a:cxnLst/>
            <a:rect l="l" t="t" r="r" b="b"/>
            <a:pathLst>
              <a:path w="4157685" h="5221582">
                <a:moveTo>
                  <a:pt x="0" y="0"/>
                </a:moveTo>
                <a:lnTo>
                  <a:pt x="4157685" y="0"/>
                </a:lnTo>
                <a:lnTo>
                  <a:pt x="4157685" y="5221582"/>
                </a:lnTo>
                <a:lnTo>
                  <a:pt x="0" y="522158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5" name="Freeform 5"/>
          <p:cNvSpPr/>
          <p:nvPr/>
        </p:nvSpPr>
        <p:spPr>
          <a:xfrm flipH="1" flipV="1">
            <a:off x="9420210" y="3376945"/>
            <a:ext cx="2771790" cy="3481055"/>
          </a:xfrm>
          <a:custGeom>
            <a:avLst/>
            <a:gdLst/>
            <a:ahLst/>
            <a:cxnLst/>
            <a:rect l="l" t="t" r="r" b="b"/>
            <a:pathLst>
              <a:path w="4157685" h="5221582">
                <a:moveTo>
                  <a:pt x="4157685" y="5221582"/>
                </a:moveTo>
                <a:lnTo>
                  <a:pt x="0" y="5221582"/>
                </a:lnTo>
                <a:lnTo>
                  <a:pt x="0" y="0"/>
                </a:lnTo>
                <a:lnTo>
                  <a:pt x="4157685" y="0"/>
                </a:lnTo>
                <a:lnTo>
                  <a:pt x="4157685" y="5221582"/>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6" name="Freeform 6"/>
          <p:cNvSpPr/>
          <p:nvPr/>
        </p:nvSpPr>
        <p:spPr>
          <a:xfrm>
            <a:off x="9047541" y="4098400"/>
            <a:ext cx="3028925" cy="3028925"/>
          </a:xfrm>
          <a:custGeom>
            <a:avLst/>
            <a:gdLst/>
            <a:ahLst/>
            <a:cxnLst/>
            <a:rect l="l" t="t" r="r" b="b"/>
            <a:pathLst>
              <a:path w="4543387" h="4543387">
                <a:moveTo>
                  <a:pt x="0" y="0"/>
                </a:moveTo>
                <a:lnTo>
                  <a:pt x="4543387" y="0"/>
                </a:lnTo>
                <a:lnTo>
                  <a:pt x="4543387" y="4543387"/>
                </a:lnTo>
                <a:lnTo>
                  <a:pt x="0" y="4543387"/>
                </a:lnTo>
                <a:lnTo>
                  <a:pt x="0" y="0"/>
                </a:lnTo>
                <a:close/>
              </a:path>
            </a:pathLst>
          </a:custGeom>
          <a:blipFill>
            <a:blip r:embed="rId3"/>
            <a:stretch>
              <a:fillRect/>
            </a:stretch>
          </a:blipFill>
        </p:spPr>
        <p:txBody>
          <a:bodyPr/>
          <a:lstStyle/>
          <a:p>
            <a:endParaRPr lang="en-US" sz="1200"/>
          </a:p>
        </p:txBody>
      </p:sp>
      <p:sp>
        <p:nvSpPr>
          <p:cNvPr id="7" name="TextBox 7"/>
          <p:cNvSpPr txBox="1"/>
          <p:nvPr/>
        </p:nvSpPr>
        <p:spPr>
          <a:xfrm>
            <a:off x="2544346" y="4830981"/>
            <a:ext cx="4319972" cy="375231"/>
          </a:xfrm>
          <a:prstGeom prst="rect">
            <a:avLst/>
          </a:prstGeom>
        </p:spPr>
        <p:txBody>
          <a:bodyPr lIns="0" tIns="0" rIns="0" bIns="0" rtlCol="0" anchor="t">
            <a:spAutoFit/>
          </a:bodyPr>
          <a:lstStyle/>
          <a:p>
            <a:pPr algn="just">
              <a:lnSpc>
                <a:spcPts val="3236"/>
              </a:lnSpc>
            </a:pPr>
            <a:r>
              <a:rPr lang="en-US" sz="2311">
                <a:solidFill>
                  <a:srgbClr val="00507B"/>
                </a:solidFill>
                <a:latin typeface="Public Sans"/>
                <a:ea typeface="Public Sans"/>
                <a:cs typeface="Public Sans"/>
                <a:sym typeface="Public Sans"/>
              </a:rPr>
              <a:t>FY27 - Budget Request</a:t>
            </a:r>
          </a:p>
        </p:txBody>
      </p:sp>
      <p:sp>
        <p:nvSpPr>
          <p:cNvPr id="8" name="TextBox 8"/>
          <p:cNvSpPr txBox="1"/>
          <p:nvPr/>
        </p:nvSpPr>
        <p:spPr>
          <a:xfrm>
            <a:off x="2544346" y="5178669"/>
            <a:ext cx="5676733" cy="796372"/>
          </a:xfrm>
          <a:prstGeom prst="rect">
            <a:avLst/>
          </a:prstGeom>
        </p:spPr>
        <p:txBody>
          <a:bodyPr lIns="0" tIns="0" rIns="0" bIns="0" rtlCol="0" anchor="t">
            <a:spAutoFit/>
          </a:bodyPr>
          <a:lstStyle/>
          <a:p>
            <a:pPr>
              <a:lnSpc>
                <a:spcPts val="3236"/>
              </a:lnSpc>
            </a:pPr>
            <a:r>
              <a:rPr lang="en-US" sz="2311" dirty="0">
                <a:solidFill>
                  <a:srgbClr val="00507B"/>
                </a:solidFill>
                <a:latin typeface="Public Sans"/>
                <a:ea typeface="Public Sans"/>
                <a:cs typeface="Public Sans"/>
                <a:sym typeface="Public Sans"/>
              </a:rPr>
              <a:t>Presenter: Coroner George Levett, Jr.</a:t>
            </a:r>
          </a:p>
          <a:p>
            <a:pPr>
              <a:lnSpc>
                <a:spcPts val="3236"/>
              </a:lnSpc>
            </a:pPr>
            <a:r>
              <a:rPr lang="en-US" sz="2311" dirty="0">
                <a:solidFill>
                  <a:srgbClr val="00507B"/>
                </a:solidFill>
                <a:latin typeface="Public Sans"/>
                <a:ea typeface="Public Sans"/>
                <a:cs typeface="Public Sans"/>
                <a:sym typeface="Public Sans"/>
              </a:rPr>
              <a:t>Date: August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25102075-FC2A-439E-F207-32E329E068FE}"/>
              </a:ext>
            </a:extLst>
          </p:cNvPr>
          <p:cNvSpPr>
            <a:spLocks noMove="1" noResize="1"/>
          </p:cNvSpPr>
          <p:nvPr/>
        </p:nvSpPr>
        <p:spPr>
          <a:xfrm>
            <a:off x="0" y="0"/>
            <a:ext cx="12192000" cy="112965"/>
          </a:xfrm>
          <a:custGeom>
            <a:avLst/>
            <a:gdLst>
              <a:gd name="f0" fmla="val w"/>
              <a:gd name="f1" fmla="val h"/>
              <a:gd name="f2" fmla="val 0"/>
              <a:gd name="f3" fmla="val 24384000"/>
              <a:gd name="f4" fmla="val 225933"/>
              <a:gd name="f5" fmla="*/ f0 1 24384000"/>
              <a:gd name="f6" fmla="*/ f1 1 225933"/>
              <a:gd name="f7" fmla="+- f4 0 f2"/>
              <a:gd name="f8" fmla="+- f3 0 f2"/>
              <a:gd name="f9" fmla="*/ f8 1 24384000"/>
              <a:gd name="f10" fmla="*/ f7 1 225933"/>
              <a:gd name="f11" fmla="*/ f2 1 f9"/>
              <a:gd name="f12" fmla="*/ f3 1 f9"/>
              <a:gd name="f13" fmla="*/ f2 1 f10"/>
              <a:gd name="f14" fmla="*/ f4 1 f10"/>
              <a:gd name="f15" fmla="*/ f11 f5 1"/>
              <a:gd name="f16" fmla="*/ f12 f5 1"/>
              <a:gd name="f17" fmla="*/ f14 f6 1"/>
              <a:gd name="f18" fmla="*/ f13 f6 1"/>
            </a:gdLst>
            <a:ahLst/>
            <a:cxnLst>
              <a:cxn ang="3cd4">
                <a:pos x="hc" y="t"/>
              </a:cxn>
              <a:cxn ang="0">
                <a:pos x="r" y="vc"/>
              </a:cxn>
              <a:cxn ang="cd4">
                <a:pos x="hc" y="b"/>
              </a:cxn>
              <a:cxn ang="cd2">
                <a:pos x="l" y="vc"/>
              </a:cxn>
            </a:cxnLst>
            <a:rect l="f15" t="f18" r="f16" b="f17"/>
            <a:pathLst>
              <a:path w="24384000" h="225933">
                <a:moveTo>
                  <a:pt x="f2" y="f2"/>
                </a:moveTo>
                <a:lnTo>
                  <a:pt x="f3" y="f2"/>
                </a:lnTo>
                <a:lnTo>
                  <a:pt x="f3" y="f4"/>
                </a:lnTo>
                <a:lnTo>
                  <a:pt x="f2" y="f4"/>
                </a:ln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aphicFrame>
        <p:nvGraphicFramePr>
          <p:cNvPr id="3" name="Table 5">
            <a:extLst>
              <a:ext uri="{FF2B5EF4-FFF2-40B4-BE49-F238E27FC236}">
                <a16:creationId xmlns:a16="http://schemas.microsoft.com/office/drawing/2014/main" id="{25CB1618-B0A0-66FC-C509-FCE2D439E118}"/>
              </a:ext>
            </a:extLst>
          </p:cNvPr>
          <p:cNvGraphicFramePr>
            <a:graphicFrameLocks noGrp="1"/>
          </p:cNvGraphicFramePr>
          <p:nvPr>
            <p:extLst>
              <p:ext uri="{D42A27DB-BD31-4B8C-83A1-F6EECF244321}">
                <p14:modId xmlns:p14="http://schemas.microsoft.com/office/powerpoint/2010/main" val="1223387436"/>
              </p:ext>
            </p:extLst>
          </p:nvPr>
        </p:nvGraphicFramePr>
        <p:xfrm>
          <a:off x="727139" y="895466"/>
          <a:ext cx="10737722" cy="4856110"/>
        </p:xfrm>
        <a:graphic>
          <a:graphicData uri="http://schemas.openxmlformats.org/drawingml/2006/table">
            <a:tbl>
              <a:tblPr>
                <a:effectLst/>
              </a:tblPr>
              <a:tblGrid>
                <a:gridCol w="3215926">
                  <a:extLst>
                    <a:ext uri="{9D8B030D-6E8A-4147-A177-3AD203B41FA5}">
                      <a16:colId xmlns:a16="http://schemas.microsoft.com/office/drawing/2014/main" val="2139699811"/>
                    </a:ext>
                  </a:extLst>
                </a:gridCol>
                <a:gridCol w="1116272">
                  <a:extLst>
                    <a:ext uri="{9D8B030D-6E8A-4147-A177-3AD203B41FA5}">
                      <a16:colId xmlns:a16="http://schemas.microsoft.com/office/drawing/2014/main" val="3631820971"/>
                    </a:ext>
                  </a:extLst>
                </a:gridCol>
                <a:gridCol w="1164425">
                  <a:extLst>
                    <a:ext uri="{9D8B030D-6E8A-4147-A177-3AD203B41FA5}">
                      <a16:colId xmlns:a16="http://schemas.microsoft.com/office/drawing/2014/main" val="3598647676"/>
                    </a:ext>
                  </a:extLst>
                </a:gridCol>
                <a:gridCol w="1076977">
                  <a:extLst>
                    <a:ext uri="{9D8B030D-6E8A-4147-A177-3AD203B41FA5}">
                      <a16:colId xmlns:a16="http://schemas.microsoft.com/office/drawing/2014/main" val="4038927589"/>
                    </a:ext>
                  </a:extLst>
                </a:gridCol>
                <a:gridCol w="1116272">
                  <a:extLst>
                    <a:ext uri="{9D8B030D-6E8A-4147-A177-3AD203B41FA5}">
                      <a16:colId xmlns:a16="http://schemas.microsoft.com/office/drawing/2014/main" val="3297072148"/>
                    </a:ext>
                  </a:extLst>
                </a:gridCol>
                <a:gridCol w="1151709">
                  <a:extLst>
                    <a:ext uri="{9D8B030D-6E8A-4147-A177-3AD203B41FA5}">
                      <a16:colId xmlns:a16="http://schemas.microsoft.com/office/drawing/2014/main" val="1977657316"/>
                    </a:ext>
                  </a:extLst>
                </a:gridCol>
                <a:gridCol w="1896141">
                  <a:extLst>
                    <a:ext uri="{9D8B030D-6E8A-4147-A177-3AD203B41FA5}">
                      <a16:colId xmlns:a16="http://schemas.microsoft.com/office/drawing/2014/main" val="4257072791"/>
                    </a:ext>
                  </a:extLst>
                </a:gridCol>
              </a:tblGrid>
              <a:tr h="1114091">
                <a:tc gridSpan="7">
                  <a:txBody>
                    <a:bodyPr/>
                    <a:lstStyle/>
                    <a:p>
                      <a:pPr lvl="0" algn="ctr">
                        <a:lnSpc>
                          <a:spcPct val="150000"/>
                        </a:lnSpc>
                      </a:pPr>
                      <a:r>
                        <a:rPr lang="en-US" sz="1300" spc="-36" dirty="0">
                          <a:solidFill>
                            <a:srgbClr val="000000"/>
                          </a:solidFill>
                          <a:latin typeface="Arial" pitchFamily="34"/>
                          <a:cs typeface="Arial" pitchFamily="34"/>
                        </a:rPr>
                        <a:t>Rockdale County (Coroner)</a:t>
                      </a:r>
                    </a:p>
                    <a:p>
                      <a:pPr lvl="0" algn="ctr">
                        <a:lnSpc>
                          <a:spcPct val="150000"/>
                        </a:lnSpc>
                      </a:pPr>
                      <a:r>
                        <a:rPr lang="en-US" sz="1300" b="1" spc="-36" dirty="0">
                          <a:solidFill>
                            <a:srgbClr val="000000"/>
                          </a:solidFill>
                          <a:latin typeface="Arial" pitchFamily="34"/>
                          <a:cs typeface="Arial" pitchFamily="34"/>
                        </a:rPr>
                        <a:t>Five-Year Capital Improvement Plan</a:t>
                      </a:r>
                    </a:p>
                    <a:p>
                      <a:pPr lvl="0" algn="ctr">
                        <a:lnSpc>
                          <a:spcPct val="150000"/>
                        </a:lnSpc>
                      </a:pPr>
                      <a:r>
                        <a:rPr lang="en-US" sz="1300" spc="-36" dirty="0">
                          <a:solidFill>
                            <a:srgbClr val="000000"/>
                          </a:solidFill>
                          <a:latin typeface="Arial" pitchFamily="34"/>
                          <a:cs typeface="Arial" pitchFamily="34"/>
                        </a:rPr>
                        <a:t>Fiscal Year 2027-2031</a:t>
                      </a:r>
                      <a:br>
                        <a:rPr lang="en-US" sz="1300" spc="-36" dirty="0">
                          <a:solidFill>
                            <a:srgbClr val="000000"/>
                          </a:solidFill>
                          <a:latin typeface="Arial" pitchFamily="34"/>
                          <a:cs typeface="Arial" pitchFamily="34"/>
                        </a:rPr>
                      </a:br>
                      <a:endParaRPr lang="en-US" sz="900"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37360928"/>
                  </a:ext>
                </a:extLst>
              </a:tr>
              <a:tr h="259799">
                <a:tc>
                  <a:txBody>
                    <a:bodyPr/>
                    <a:lstStyle/>
                    <a:p>
                      <a:pPr lvl="0" algn="ctr">
                        <a:lnSpc>
                          <a:spcPts val="1980"/>
                        </a:lnSpc>
                      </a:pPr>
                      <a:endParaRPr lang="en-US" sz="9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1" spc="-36" dirty="0">
                          <a:solidFill>
                            <a:srgbClr val="FFFFFF"/>
                          </a:solidFill>
                          <a:latin typeface="Arial" pitchFamily="34"/>
                          <a:cs typeface="Arial" pitchFamily="34"/>
                        </a:rPr>
                        <a:t>2027</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2028</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2029</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2030</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2031</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a:solidFill>
                            <a:srgbClr val="FFFFFF"/>
                          </a:solidFill>
                          <a:latin typeface="Arial" pitchFamily="34"/>
                          <a:cs typeface="Arial" pitchFamily="34"/>
                        </a:rPr>
                        <a:t>Five Year Total</a:t>
                      </a:r>
                      <a:endParaRPr lang="en-US" sz="1200" b="1">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extLst>
                  <a:ext uri="{0D108BD9-81ED-4DB2-BD59-A6C34878D82A}">
                    <a16:rowId xmlns:a16="http://schemas.microsoft.com/office/drawing/2014/main" val="4009148088"/>
                  </a:ext>
                </a:extLst>
              </a:tr>
              <a:tr h="504407">
                <a:tc>
                  <a:txBody>
                    <a:bodyPr/>
                    <a:lstStyle/>
                    <a:p>
                      <a:pPr lvl="0" algn="l">
                        <a:lnSpc>
                          <a:spcPts val="1980"/>
                        </a:lnSpc>
                      </a:pPr>
                      <a:r>
                        <a:rPr lang="en-US" sz="1200" b="1" spc="-36" dirty="0">
                          <a:solidFill>
                            <a:srgbClr val="000000"/>
                          </a:solidFill>
                          <a:latin typeface="Arial" pitchFamily="34"/>
                          <a:cs typeface="Arial" pitchFamily="34"/>
                        </a:rPr>
                        <a:t>Automotive Equipment</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1" dirty="0">
                          <a:solidFill>
                            <a:srgbClr val="000000"/>
                          </a:solidFill>
                          <a:latin typeface="Times New Roman" pitchFamily="18"/>
                          <a:cs typeface="Times New Roman" pitchFamily="18"/>
                        </a:rPr>
                        <a:t>65,000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$12,500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$13,500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0" dirty="0">
                          <a:solidFill>
                            <a:srgbClr val="000000"/>
                          </a:solidFill>
                          <a:latin typeface="Times New Roman" pitchFamily="18"/>
                          <a:cs typeface="Times New Roman" pitchFamily="18"/>
                        </a:rPr>
                        <a:t>$16,000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$112,000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9954622"/>
                  </a:ext>
                </a:extLst>
              </a:tr>
              <a:tr h="461689">
                <a:tc>
                  <a:txBody>
                    <a:bodyPr/>
                    <a:lstStyle/>
                    <a:p>
                      <a:pPr lvl="0" algn="l">
                        <a:lnSpc>
                          <a:spcPts val="1980"/>
                        </a:lnSpc>
                      </a:pPr>
                      <a:r>
                        <a:rPr lang="en-US" sz="1200" b="1" spc="-36">
                          <a:solidFill>
                            <a:srgbClr val="000000"/>
                          </a:solidFill>
                          <a:latin typeface="Arial" pitchFamily="34"/>
                          <a:cs typeface="Arial" pitchFamily="34"/>
                        </a:rPr>
                        <a:t>Technology Programs &amp; Improvements</a:t>
                      </a:r>
                      <a:endParaRPr lang="en-US" sz="10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1" i="0" u="none" strike="noStrike" kern="1200" cap="none" spc="0" baseline="0" dirty="0">
                        <a:solidFill>
                          <a:srgbClr val="000000"/>
                        </a:solidFill>
                        <a:uFillTx/>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6793753"/>
                  </a:ext>
                </a:extLst>
              </a:tr>
              <a:tr h="523875">
                <a:tc>
                  <a:txBody>
                    <a:bodyPr/>
                    <a:lstStyle/>
                    <a:p>
                      <a:pPr lvl="0" algn="l">
                        <a:lnSpc>
                          <a:spcPts val="1980"/>
                        </a:lnSpc>
                      </a:pPr>
                      <a:r>
                        <a:rPr lang="en-US" sz="1200" b="1" spc="-36" dirty="0">
                          <a:solidFill>
                            <a:srgbClr val="000000"/>
                          </a:solidFill>
                          <a:latin typeface="Arial" pitchFamily="34"/>
                          <a:cs typeface="Arial" pitchFamily="34"/>
                        </a:rPr>
                        <a:t>Construction &amp; Heavy Equipment </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1" i="0" u="none" strike="noStrike" kern="1200" cap="none" spc="0" baseline="0">
                        <a:solidFill>
                          <a:srgbClr val="000000"/>
                        </a:solidFill>
                        <a:uFillTx/>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7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9450558"/>
                  </a:ext>
                </a:extLst>
              </a:tr>
              <a:tr h="533400">
                <a:tc>
                  <a:txBody>
                    <a:bodyPr/>
                    <a:lstStyle/>
                    <a:p>
                      <a:pPr lvl="0" algn="l">
                        <a:lnSpc>
                          <a:spcPts val="1980"/>
                        </a:lnSpc>
                      </a:pPr>
                      <a:r>
                        <a:rPr lang="en-US" sz="1200" b="1" spc="-36" dirty="0">
                          <a:solidFill>
                            <a:srgbClr val="000000"/>
                          </a:solidFill>
                          <a:latin typeface="Arial" pitchFamily="34"/>
                          <a:cs typeface="Arial" pitchFamily="34"/>
                        </a:rPr>
                        <a:t>Building Improvements/Renovations/Expansions</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1" i="0" u="none" strike="noStrike" kern="1200" cap="none" spc="0" baseline="0" dirty="0">
                          <a:solidFill>
                            <a:srgbClr val="000000"/>
                          </a:solidFill>
                          <a:uFillTx/>
                          <a:latin typeface="Times New Roman" pitchFamily="18"/>
                          <a:cs typeface="Times New Roman" pitchFamily="18"/>
                        </a:rPr>
                        <a:t>50,000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1,250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2,000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2,000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2,500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$57,750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1739221"/>
                  </a:ext>
                </a:extLst>
              </a:tr>
              <a:tr h="495300">
                <a:tc>
                  <a:txBody>
                    <a:bodyPr/>
                    <a:lstStyle/>
                    <a:p>
                      <a:pPr lvl="0" algn="l">
                        <a:lnSpc>
                          <a:spcPts val="1980"/>
                        </a:lnSpc>
                      </a:pPr>
                      <a:r>
                        <a:rPr lang="en-US" sz="1200" b="1" kern="1200" spc="-36" dirty="0">
                          <a:solidFill>
                            <a:srgbClr val="000000"/>
                          </a:solidFill>
                          <a:latin typeface="Arial" pitchFamily="34"/>
                          <a:ea typeface="+mn-ea"/>
                          <a:cs typeface="Arial" pitchFamily="34"/>
                        </a:rPr>
                        <a:t>New Buildings</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1">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7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5290724"/>
                  </a:ext>
                </a:extLst>
              </a:tr>
              <a:tr h="495300">
                <a:tc>
                  <a:txBody>
                    <a:bodyPr/>
                    <a:lstStyle/>
                    <a:p>
                      <a:pPr marL="0" lvl="0" algn="l" defTabSz="914400" rtl="0" eaLnBrk="1" latinLnBrk="0" hangingPunct="1">
                        <a:lnSpc>
                          <a:spcPts val="1980"/>
                        </a:lnSpc>
                      </a:pPr>
                      <a:r>
                        <a:rPr lang="en-US" sz="1200" b="1" kern="1200" spc="-36" dirty="0">
                          <a:solidFill>
                            <a:srgbClr val="000000"/>
                          </a:solidFill>
                          <a:latin typeface="Arial" pitchFamily="34"/>
                          <a:ea typeface="+mn-ea"/>
                          <a:cs typeface="Arial" pitchFamily="34"/>
                        </a:rPr>
                        <a:t>Infrastructure Improvements </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1">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7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9193771"/>
                  </a:ext>
                </a:extLst>
              </a:tr>
              <a:tr h="468249">
                <a:tc>
                  <a:txBody>
                    <a:bodyPr/>
                    <a:lstStyle/>
                    <a:p>
                      <a:pPr lvl="0" algn="l">
                        <a:lnSpc>
                          <a:spcPts val="1980"/>
                        </a:lnSpc>
                      </a:pPr>
                      <a:r>
                        <a:rPr lang="en-US" sz="1300" b="1" spc="-36">
                          <a:solidFill>
                            <a:srgbClr val="000000"/>
                          </a:solidFill>
                          <a:latin typeface="Arial" pitchFamily="34"/>
                          <a:cs typeface="Arial" pitchFamily="34"/>
                        </a:rPr>
                        <a:t>TOTALS</a:t>
                      </a:r>
                      <a:endParaRPr lang="en-US" sz="9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400" b="1" dirty="0">
                          <a:solidFill>
                            <a:srgbClr val="000000"/>
                          </a:solidFill>
                          <a:highlight>
                            <a:srgbClr val="FFFF00"/>
                          </a:highlight>
                          <a:latin typeface="Times New Roman" pitchFamily="18"/>
                          <a:cs typeface="Times New Roman" pitchFamily="18"/>
                        </a:rPr>
                        <a:t>115,000.00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400" b="1" dirty="0">
                          <a:solidFill>
                            <a:srgbClr val="000000"/>
                          </a:solidFill>
                          <a:highlight>
                            <a:srgbClr val="FFFF00"/>
                          </a:highlight>
                          <a:latin typeface="Times New Roman" pitchFamily="18"/>
                          <a:cs typeface="Times New Roman" pitchFamily="18"/>
                        </a:rPr>
                        <a:t>$11250.00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400" b="1" dirty="0">
                          <a:solidFill>
                            <a:srgbClr val="000000"/>
                          </a:solidFill>
                          <a:highlight>
                            <a:srgbClr val="FFFF00"/>
                          </a:highlight>
                          <a:latin typeface="Times New Roman" pitchFamily="18"/>
                          <a:cs typeface="Times New Roman" pitchFamily="18"/>
                        </a:rPr>
                        <a:t>$14,500.00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400" b="1" dirty="0">
                          <a:solidFill>
                            <a:srgbClr val="000000"/>
                          </a:solidFill>
                          <a:highlight>
                            <a:srgbClr val="FFFF00"/>
                          </a:highlight>
                          <a:latin typeface="Times New Roman" pitchFamily="18"/>
                          <a:cs typeface="Times New Roman" pitchFamily="18"/>
                        </a:rPr>
                        <a:t>$15,500.00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400" b="1" dirty="0">
                          <a:solidFill>
                            <a:srgbClr val="000000"/>
                          </a:solidFill>
                          <a:highlight>
                            <a:srgbClr val="FFFF00"/>
                          </a:highlight>
                          <a:latin typeface="Times New Roman" pitchFamily="18"/>
                          <a:cs typeface="Times New Roman" pitchFamily="18"/>
                        </a:rPr>
                        <a:t>$18,500.00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400" b="1" dirty="0">
                          <a:solidFill>
                            <a:srgbClr val="000000"/>
                          </a:solidFill>
                          <a:highlight>
                            <a:srgbClr val="FFFF00"/>
                          </a:highlight>
                          <a:latin typeface="Times New Roman" pitchFamily="18"/>
                          <a:cs typeface="Times New Roman" pitchFamily="18"/>
                        </a:rPr>
                        <a:t>$169,750.00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7134200"/>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B26664E7-802B-0581-C863-FDB2D76BAFB2}"/>
              </a:ext>
            </a:extLst>
          </p:cNvPr>
          <p:cNvSpPr>
            <a:spLocks noMove="1" noResize="1"/>
          </p:cNvSpPr>
          <p:nvPr/>
        </p:nvSpPr>
        <p:spPr>
          <a:xfrm>
            <a:off x="6844052" y="323569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 name="TextBox 4">
            <a:extLst>
              <a:ext uri="{FF2B5EF4-FFF2-40B4-BE49-F238E27FC236}">
                <a16:creationId xmlns:a16="http://schemas.microsoft.com/office/drawing/2014/main" id="{DF869643-3DB1-FB31-A7B5-96386F4387C9}"/>
              </a:ext>
            </a:extLst>
          </p:cNvPr>
          <p:cNvSpPr txBox="1"/>
          <p:nvPr/>
        </p:nvSpPr>
        <p:spPr>
          <a:xfrm>
            <a:off x="6859682" y="2107771"/>
            <a:ext cx="5587148" cy="882678"/>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4800" spc="100">
                <a:solidFill>
                  <a:srgbClr val="000000"/>
                </a:solidFill>
                <a:latin typeface="Arimo Bold"/>
              </a:rPr>
              <a:t>Thank You</a:t>
            </a:r>
            <a:endParaRPr lang="en-US" sz="4800">
              <a:solidFill>
                <a:srgbClr val="000000"/>
              </a:solidFill>
              <a:latin typeface="Calibri"/>
            </a:endParaRPr>
          </a:p>
        </p:txBody>
      </p:sp>
      <p:pic>
        <p:nvPicPr>
          <p:cNvPr id="4" name="Picture 5">
            <a:extLst>
              <a:ext uri="{FF2B5EF4-FFF2-40B4-BE49-F238E27FC236}">
                <a16:creationId xmlns:a16="http://schemas.microsoft.com/office/drawing/2014/main" id="{5CF92F8D-4680-FDE1-D12E-1951679CEE32}"/>
              </a:ext>
            </a:extLst>
          </p:cNvPr>
          <p:cNvPicPr>
            <a:picLocks noChangeAspect="1"/>
          </p:cNvPicPr>
          <p:nvPr/>
        </p:nvPicPr>
        <p:blipFill>
          <a:blip r:embed="rId2"/>
          <a:stretch>
            <a:fillRect/>
          </a:stretch>
        </p:blipFill>
        <p:spPr>
          <a:xfrm>
            <a:off x="6540376" y="3075402"/>
            <a:ext cx="2845045" cy="353598"/>
          </a:xfrm>
          <a:prstGeom prst="rect">
            <a:avLst/>
          </a:prstGeom>
          <a:noFill/>
          <a:ln cap="flat">
            <a:noFill/>
          </a:ln>
        </p:spPr>
      </p:pic>
      <p:pic>
        <p:nvPicPr>
          <p:cNvPr id="5" name="Picture 9" descr="A couple of cars parked next to each other with trees in the back&#10;&#10;AI-generated content may be incorrect.">
            <a:extLst>
              <a:ext uri="{FF2B5EF4-FFF2-40B4-BE49-F238E27FC236}">
                <a16:creationId xmlns:a16="http://schemas.microsoft.com/office/drawing/2014/main" id="{9CA3FD43-4201-F73C-646E-CA89EA16ED3D}"/>
              </a:ext>
            </a:extLst>
          </p:cNvPr>
          <p:cNvPicPr>
            <a:picLocks noChangeAspect="1"/>
          </p:cNvPicPr>
          <p:nvPr/>
        </p:nvPicPr>
        <p:blipFill>
          <a:blip r:embed="rId3"/>
          <a:srcRect l="28672"/>
          <a:stretch>
            <a:fillRect/>
          </a:stretch>
        </p:blipFill>
        <p:spPr>
          <a:xfrm>
            <a:off x="0" y="0"/>
            <a:ext cx="7455926" cy="6858000"/>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AutoShape 11"/>
          <p:cNvSpPr/>
          <p:nvPr/>
        </p:nvSpPr>
        <p:spPr>
          <a:xfrm>
            <a:off x="8902516" y="557145"/>
            <a:ext cx="2603367"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3" name="AutoShape 13"/>
          <p:cNvSpPr/>
          <p:nvPr/>
        </p:nvSpPr>
        <p:spPr>
          <a:xfrm rot="-5400000">
            <a:off x="10341543" y="1691005"/>
            <a:ext cx="2298199"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6" name="TextBox 17">
            <a:extLst>
              <a:ext uri="{FF2B5EF4-FFF2-40B4-BE49-F238E27FC236}">
                <a16:creationId xmlns:a16="http://schemas.microsoft.com/office/drawing/2014/main" id="{A5F3E33D-B398-6E92-B2CD-E4C572573ECA}"/>
              </a:ext>
            </a:extLst>
          </p:cNvPr>
          <p:cNvSpPr txBox="1"/>
          <p:nvPr/>
        </p:nvSpPr>
        <p:spPr>
          <a:xfrm>
            <a:off x="1662181" y="121306"/>
            <a:ext cx="11383841"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Vision, Mission &amp; Values</a:t>
            </a:r>
            <a:endParaRPr lang="en-US" sz="1200" dirty="0">
              <a:solidFill>
                <a:srgbClr val="000000"/>
              </a:solidFill>
              <a:latin typeface="Calibri"/>
            </a:endParaRPr>
          </a:p>
        </p:txBody>
      </p:sp>
      <p:sp>
        <p:nvSpPr>
          <p:cNvPr id="17" name="TextBox 20">
            <a:extLst>
              <a:ext uri="{FF2B5EF4-FFF2-40B4-BE49-F238E27FC236}">
                <a16:creationId xmlns:a16="http://schemas.microsoft.com/office/drawing/2014/main" id="{D3416B88-DCC0-01B6-5965-8CEA109D7129}"/>
              </a:ext>
            </a:extLst>
          </p:cNvPr>
          <p:cNvSpPr txBox="1"/>
          <p:nvPr/>
        </p:nvSpPr>
        <p:spPr>
          <a:xfrm>
            <a:off x="1662181" y="836472"/>
            <a:ext cx="5976987"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00507B"/>
                </a:solidFill>
                <a:latin typeface="Arimo Bold"/>
              </a:rPr>
              <a:t>Department Statements</a:t>
            </a:r>
            <a:endParaRPr lang="en-US" sz="1200" dirty="0">
              <a:solidFill>
                <a:srgbClr val="000000"/>
              </a:solidFill>
              <a:latin typeface="Calibri"/>
            </a:endParaRPr>
          </a:p>
        </p:txBody>
      </p:sp>
      <p:pic>
        <p:nvPicPr>
          <p:cNvPr id="20" name="Picture 5">
            <a:extLst>
              <a:ext uri="{FF2B5EF4-FFF2-40B4-BE49-F238E27FC236}">
                <a16:creationId xmlns:a16="http://schemas.microsoft.com/office/drawing/2014/main" id="{B9F0937F-39E0-9508-A331-D7EF4250216C}"/>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4603114"/>
            <a:ext cx="433779" cy="407273"/>
          </a:xfrm>
          <a:prstGeom prst="rect">
            <a:avLst/>
          </a:prstGeom>
          <a:noFill/>
          <a:ln cap="flat">
            <a:noFill/>
          </a:ln>
        </p:spPr>
      </p:pic>
      <p:pic>
        <p:nvPicPr>
          <p:cNvPr id="21" name="Picture 6">
            <a:extLst>
              <a:ext uri="{FF2B5EF4-FFF2-40B4-BE49-F238E27FC236}">
                <a16:creationId xmlns:a16="http://schemas.microsoft.com/office/drawing/2014/main" id="{1967969C-0FC3-5C43-210B-48C041F7EEE3}"/>
              </a:ext>
            </a:extLst>
          </p:cNvPr>
          <p:cNvPicPr>
            <a:picLocks noChangeAspect="1"/>
          </p:cNvPicPr>
          <p:nvPr/>
        </p:nvPicPr>
        <p:blipFill>
          <a:blip>
            <a:extLst>
              <a:ext uri="{96DAC541-7B7A-43D3-8B79-37D633B846F1}">
                <asvg:svgBlip xmlns:asvg="http://schemas.microsoft.com/office/drawing/2016/SVG/main" r:embed="rId4"/>
              </a:ext>
            </a:extLst>
          </a:blip>
          <a:srcRect/>
          <a:stretch>
            <a:fillRect/>
          </a:stretch>
        </p:blipFill>
        <p:spPr>
          <a:xfrm>
            <a:off x="3291932" y="4055748"/>
            <a:ext cx="591641" cy="62685"/>
          </a:xfrm>
          <a:prstGeom prst="rect">
            <a:avLst/>
          </a:prstGeom>
          <a:noFill/>
          <a:ln cap="flat">
            <a:noFill/>
          </a:ln>
        </p:spPr>
      </p:pic>
      <p:pic>
        <p:nvPicPr>
          <p:cNvPr id="22" name="Picture 7">
            <a:extLst>
              <a:ext uri="{FF2B5EF4-FFF2-40B4-BE49-F238E27FC236}">
                <a16:creationId xmlns:a16="http://schemas.microsoft.com/office/drawing/2014/main" id="{FA37387F-357C-0301-970A-E48F752AFE6E}"/>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3163788"/>
            <a:ext cx="433779" cy="407273"/>
          </a:xfrm>
          <a:prstGeom prst="rect">
            <a:avLst/>
          </a:prstGeom>
          <a:noFill/>
          <a:ln cap="flat">
            <a:noFill/>
          </a:ln>
        </p:spPr>
      </p:pic>
      <p:pic>
        <p:nvPicPr>
          <p:cNvPr id="23" name="Picture 8">
            <a:extLst>
              <a:ext uri="{FF2B5EF4-FFF2-40B4-BE49-F238E27FC236}">
                <a16:creationId xmlns:a16="http://schemas.microsoft.com/office/drawing/2014/main" id="{897C7464-4A85-409E-3A1B-DA0ED32AB6F5}"/>
              </a:ext>
            </a:extLst>
          </p:cNvPr>
          <p:cNvPicPr>
            <a:picLocks noChangeAspect="1"/>
          </p:cNvPicPr>
          <p:nvPr/>
        </p:nvPicPr>
        <p:blipFill>
          <a:blip>
            <a:extLst>
              <a:ext uri="{96DAC541-7B7A-43D3-8B79-37D633B846F1}">
                <asvg:svgBlip xmlns:asvg="http://schemas.microsoft.com/office/drawing/2016/SVG/main" r:embed="rId5"/>
              </a:ext>
            </a:extLst>
          </a:blip>
          <a:srcRect/>
          <a:stretch>
            <a:fillRect/>
          </a:stretch>
        </p:blipFill>
        <p:spPr>
          <a:xfrm>
            <a:off x="1871441" y="3249637"/>
            <a:ext cx="1674900" cy="1674900"/>
          </a:xfrm>
          <a:prstGeom prst="rect">
            <a:avLst/>
          </a:prstGeom>
          <a:noFill/>
          <a:ln cap="flat">
            <a:noFill/>
          </a:ln>
        </p:spPr>
      </p:pic>
      <p:pic>
        <p:nvPicPr>
          <p:cNvPr id="24" name="Picture 9">
            <a:extLst>
              <a:ext uri="{FF2B5EF4-FFF2-40B4-BE49-F238E27FC236}">
                <a16:creationId xmlns:a16="http://schemas.microsoft.com/office/drawing/2014/main" id="{97A46F15-B836-0C76-47F7-250024764084}"/>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548420" y="2345656"/>
            <a:ext cx="1004937" cy="1004937"/>
          </a:xfrm>
          <a:prstGeom prst="rect">
            <a:avLst/>
          </a:prstGeom>
          <a:noFill/>
          <a:ln cap="flat">
            <a:noFill/>
          </a:ln>
        </p:spPr>
      </p:pic>
      <p:pic>
        <p:nvPicPr>
          <p:cNvPr id="25" name="Picture 10">
            <a:extLst>
              <a:ext uri="{FF2B5EF4-FFF2-40B4-BE49-F238E27FC236}">
                <a16:creationId xmlns:a16="http://schemas.microsoft.com/office/drawing/2014/main" id="{3F20D2C8-6377-35C7-A38B-2AFFDC14F732}"/>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3880396" y="3584619"/>
            <a:ext cx="1004937" cy="1004937"/>
          </a:xfrm>
          <a:prstGeom prst="rect">
            <a:avLst/>
          </a:prstGeom>
          <a:noFill/>
          <a:ln cap="flat">
            <a:noFill/>
          </a:ln>
        </p:spPr>
      </p:pic>
      <p:pic>
        <p:nvPicPr>
          <p:cNvPr id="26" name="Picture 11">
            <a:extLst>
              <a:ext uri="{FF2B5EF4-FFF2-40B4-BE49-F238E27FC236}">
                <a16:creationId xmlns:a16="http://schemas.microsoft.com/office/drawing/2014/main" id="{D701C36F-E0CC-5227-931C-C9818D652AFD}"/>
              </a:ext>
            </a:extLst>
          </p:cNvPr>
          <p:cNvPicPr>
            <a:picLocks noMove="1" noResize="1"/>
          </p:cNvPicPr>
          <p:nvPr/>
        </p:nvPicPr>
        <p:blipFill>
          <a:blip>
            <a:extLst>
              <a:ext uri="{96DAC541-7B7A-43D3-8B79-37D633B846F1}">
                <asvg:svgBlip xmlns:asvg="http://schemas.microsoft.com/office/drawing/2016/SVG/main" r:embed="rId8"/>
              </a:ext>
            </a:extLst>
          </a:blip>
          <a:srcRect/>
          <a:stretch>
            <a:fillRect/>
          </a:stretch>
        </p:blipFill>
        <p:spPr>
          <a:xfrm>
            <a:off x="3548420" y="4823582"/>
            <a:ext cx="1004937" cy="1004937"/>
          </a:xfrm>
          <a:prstGeom prst="rect">
            <a:avLst/>
          </a:prstGeom>
          <a:noFill/>
          <a:ln cap="flat">
            <a:noFill/>
          </a:ln>
        </p:spPr>
      </p:pic>
      <p:sp>
        <p:nvSpPr>
          <p:cNvPr id="27" name="Freeform 13">
            <a:extLst>
              <a:ext uri="{FF2B5EF4-FFF2-40B4-BE49-F238E27FC236}">
                <a16:creationId xmlns:a16="http://schemas.microsoft.com/office/drawing/2014/main" id="{10E837AB-6E7B-A7C8-FCC8-7BE2049725B0}"/>
              </a:ext>
            </a:extLst>
          </p:cNvPr>
          <p:cNvSpPr>
            <a:spLocks noMove="1" noResize="1"/>
          </p:cNvSpPr>
          <p:nvPr/>
        </p:nvSpPr>
        <p:spPr>
          <a:xfrm>
            <a:off x="1534388" y="3041075"/>
            <a:ext cx="2052194" cy="2086861"/>
          </a:xfrm>
          <a:custGeom>
            <a:avLst/>
            <a:gdLst>
              <a:gd name="f0" fmla="val w"/>
              <a:gd name="f1" fmla="val h"/>
              <a:gd name="f2" fmla="val 0"/>
              <a:gd name="f3" fmla="val 4104386"/>
              <a:gd name="f4" fmla="val 4173728"/>
              <a:gd name="f5" fmla="val 2086864"/>
              <a:gd name="f6" fmla="val 934339"/>
              <a:gd name="f7" fmla="val 918845"/>
              <a:gd name="f8" fmla="val 2052193"/>
              <a:gd name="f9" fmla="val 3185541"/>
              <a:gd name="f10" fmla="val 3239389"/>
              <a:gd name="f11" fmla="*/ f0 1 4104386"/>
              <a:gd name="f12" fmla="*/ f1 1 4173728"/>
              <a:gd name="f13" fmla="+- f4 0 f2"/>
              <a:gd name="f14" fmla="+- f3 0 f2"/>
              <a:gd name="f15" fmla="*/ f14 1 4104386"/>
              <a:gd name="f16" fmla="*/ f13 1 4173728"/>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4104386" h="4173728">
                <a:moveTo>
                  <a:pt x="f2" y="f5"/>
                </a:moveTo>
                <a:cubicBezTo>
                  <a:pt x="f2" y="f6"/>
                  <a:pt x="f7" y="f2"/>
                  <a:pt x="f8" y="f2"/>
                </a:cubicBezTo>
                <a:cubicBezTo>
                  <a:pt x="f9" y="f2"/>
                  <a:pt x="f3" y="f6"/>
                  <a:pt x="f3" y="f5"/>
                </a:cubicBezTo>
                <a:cubicBezTo>
                  <a:pt x="f3" y="f10"/>
                  <a:pt x="f9" y="f4"/>
                  <a:pt x="f8" y="f4"/>
                </a:cubicBezTo>
                <a:cubicBezTo>
                  <a:pt x="f7" y="f4"/>
                  <a:pt x="f2" y="f10"/>
                  <a:pt x="f2" y="f5"/>
                </a:cubicBez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28" name="Picture 14">
            <a:extLst>
              <a:ext uri="{FF2B5EF4-FFF2-40B4-BE49-F238E27FC236}">
                <a16:creationId xmlns:a16="http://schemas.microsoft.com/office/drawing/2014/main" id="{7DAD8C72-0A75-F868-C6C9-FF523E700407}"/>
              </a:ext>
            </a:extLst>
          </p:cNvPr>
          <p:cNvPicPr>
            <a:picLocks noMove="1" noResize="1"/>
          </p:cNvPicPr>
          <p:nvPr/>
        </p:nvPicPr>
        <p:blipFill>
          <a:blip>
            <a:extLst>
              <a:ext uri="{96DAC541-7B7A-43D3-8B79-37D633B846F1}">
                <asvg:svgBlip xmlns:asvg="http://schemas.microsoft.com/office/drawing/2016/SVG/main" r:embed="rId9"/>
              </a:ext>
            </a:extLst>
          </a:blip>
          <a:srcRect/>
          <a:stretch>
            <a:fillRect/>
          </a:stretch>
        </p:blipFill>
        <p:spPr>
          <a:xfrm>
            <a:off x="3676430" y="2486175"/>
            <a:ext cx="748905" cy="750783"/>
          </a:xfrm>
          <a:prstGeom prst="rect">
            <a:avLst/>
          </a:prstGeom>
          <a:noFill/>
          <a:ln cap="flat">
            <a:noFill/>
          </a:ln>
        </p:spPr>
      </p:pic>
      <p:pic>
        <p:nvPicPr>
          <p:cNvPr id="29" name="Picture 15">
            <a:extLst>
              <a:ext uri="{FF2B5EF4-FFF2-40B4-BE49-F238E27FC236}">
                <a16:creationId xmlns:a16="http://schemas.microsoft.com/office/drawing/2014/main" id="{A9F1B800-6A98-3B2E-5D92-81B341C01E6F}"/>
              </a:ext>
            </a:extLst>
          </p:cNvPr>
          <p:cNvPicPr>
            <a:picLocks noMove="1" noResize="1"/>
          </p:cNvPicPr>
          <p:nvPr/>
        </p:nvPicPr>
        <p:blipFill>
          <a:blip>
            <a:extLst>
              <a:ext uri="{96DAC541-7B7A-43D3-8B79-37D633B846F1}">
                <asvg:svgBlip xmlns:asvg="http://schemas.microsoft.com/office/drawing/2016/SVG/main" r:embed="rId10"/>
              </a:ext>
            </a:extLst>
          </a:blip>
          <a:srcRect/>
          <a:stretch>
            <a:fillRect/>
          </a:stretch>
        </p:blipFill>
        <p:spPr>
          <a:xfrm>
            <a:off x="4076645" y="3746004"/>
            <a:ext cx="676973" cy="676973"/>
          </a:xfrm>
          <a:prstGeom prst="rect">
            <a:avLst/>
          </a:prstGeom>
          <a:noFill/>
          <a:ln cap="flat">
            <a:noFill/>
          </a:ln>
        </p:spPr>
      </p:pic>
      <p:pic>
        <p:nvPicPr>
          <p:cNvPr id="30" name="Picture 16">
            <a:extLst>
              <a:ext uri="{FF2B5EF4-FFF2-40B4-BE49-F238E27FC236}">
                <a16:creationId xmlns:a16="http://schemas.microsoft.com/office/drawing/2014/main" id="{7FADA522-26F8-E56A-F1D9-DC6178CD5D91}"/>
              </a:ext>
            </a:extLst>
          </p:cNvPr>
          <p:cNvPicPr>
            <a:picLocks noMove="1" noResize="1"/>
          </p:cNvPicPr>
          <p:nvPr/>
        </p:nvPicPr>
        <p:blipFill>
          <a:blip>
            <a:extLst>
              <a:ext uri="{96DAC541-7B7A-43D3-8B79-37D633B846F1}">
                <asvg:svgBlip xmlns:asvg="http://schemas.microsoft.com/office/drawing/2016/SVG/main" r:embed="rId11"/>
              </a:ext>
            </a:extLst>
          </a:blip>
          <a:srcRect/>
          <a:stretch>
            <a:fillRect/>
          </a:stretch>
        </p:blipFill>
        <p:spPr>
          <a:xfrm>
            <a:off x="3709654" y="4964101"/>
            <a:ext cx="682471" cy="674790"/>
          </a:xfrm>
          <a:prstGeom prst="rect">
            <a:avLst/>
          </a:prstGeom>
          <a:noFill/>
          <a:ln cap="flat">
            <a:noFill/>
          </a:ln>
        </p:spPr>
      </p:pic>
      <p:sp>
        <p:nvSpPr>
          <p:cNvPr id="31" name="TextBox 21">
            <a:extLst>
              <a:ext uri="{FF2B5EF4-FFF2-40B4-BE49-F238E27FC236}">
                <a16:creationId xmlns:a16="http://schemas.microsoft.com/office/drawing/2014/main" id="{7904B492-2D61-13A3-80E9-277F13F4D128}"/>
              </a:ext>
            </a:extLst>
          </p:cNvPr>
          <p:cNvSpPr txBox="1"/>
          <p:nvPr/>
        </p:nvSpPr>
        <p:spPr>
          <a:xfrm>
            <a:off x="5101363" y="2066523"/>
            <a:ext cx="5039333" cy="2180212"/>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ea typeface="Arimo"/>
                <a:cs typeface="Arimo"/>
              </a:rPr>
              <a:t>VISION</a:t>
            </a:r>
            <a:r>
              <a:rPr lang="en-US" sz="1200" u="sng" dirty="0">
                <a:solidFill>
                  <a:srgbClr val="000000"/>
                </a:solidFill>
                <a:latin typeface="Arimo"/>
                <a:ea typeface="Arimo"/>
                <a:cs typeface="Arimo"/>
              </a:rPr>
              <a:t> </a:t>
            </a:r>
          </a:p>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1200" dirty="0">
                <a:solidFill>
                  <a:srgbClr val="000000"/>
                </a:solidFill>
                <a:latin typeface="Arimo"/>
                <a:ea typeface="Arimo"/>
                <a:cs typeface="Arimo"/>
              </a:rPr>
              <a:t>To Provide compassionate, timely, and scientifically rigorous death investigation services that uphold dignity for the deceased, support families with respect and clarity, and strengthen public safety through  accurate, independent investigations. </a:t>
            </a:r>
            <a:r>
              <a:rPr lang="en-US" sz="2500" dirty="0">
                <a:solidFill>
                  <a:srgbClr val="000000"/>
                </a:solidFill>
                <a:latin typeface="Arimo"/>
                <a:ea typeface="Arimo"/>
                <a:cs typeface="Arimo"/>
              </a:rPr>
              <a:t> </a:t>
            </a:r>
          </a:p>
          <a:p>
            <a:pPr marL="301433" lvl="2" defTabSz="609630">
              <a:lnSpc>
                <a:spcPct val="130120"/>
              </a:lnSpc>
              <a:buSzPct val="100000"/>
              <a:defRPr sz="1800" b="0" i="0" u="none" strike="noStrike" kern="0" cap="none" spc="0" baseline="0">
                <a:solidFill>
                  <a:srgbClr val="000000"/>
                </a:solidFill>
                <a:uFillTx/>
              </a:defRPr>
            </a:pPr>
            <a:endParaRPr lang="en-US" sz="2500" u="sng" dirty="0">
              <a:solidFill>
                <a:srgbClr val="000000"/>
              </a:solidFill>
              <a:latin typeface="Arimo"/>
              <a:ea typeface="Arimo"/>
              <a:cs typeface="Arimo"/>
            </a:endParaRPr>
          </a:p>
        </p:txBody>
      </p:sp>
      <p:sp>
        <p:nvSpPr>
          <p:cNvPr id="32" name="TextBox 22">
            <a:extLst>
              <a:ext uri="{FF2B5EF4-FFF2-40B4-BE49-F238E27FC236}">
                <a16:creationId xmlns:a16="http://schemas.microsoft.com/office/drawing/2014/main" id="{97E348E0-C87A-E2FC-9914-B7DC96CCABCC}"/>
              </a:ext>
            </a:extLst>
          </p:cNvPr>
          <p:cNvSpPr txBox="1"/>
          <p:nvPr/>
        </p:nvSpPr>
        <p:spPr>
          <a:xfrm>
            <a:off x="4982657" y="3731489"/>
            <a:ext cx="4498751" cy="960904"/>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MISSION</a:t>
            </a:r>
            <a:endParaRPr lang="en-US" sz="1200" dirty="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r>
              <a:rPr lang="en-US" sz="1200" dirty="0">
                <a:solidFill>
                  <a:srgbClr val="000000"/>
                </a:solidFill>
                <a:latin typeface="Arimo"/>
                <a:ea typeface="Arimo"/>
                <a:cs typeface="Arimo"/>
              </a:rPr>
              <a:t>To conduct thorough, impartial death investigations while providing clear answers to families and other involved parties. </a:t>
            </a:r>
          </a:p>
        </p:txBody>
      </p:sp>
      <p:sp>
        <p:nvSpPr>
          <p:cNvPr id="33" name="TextBox 23">
            <a:extLst>
              <a:ext uri="{FF2B5EF4-FFF2-40B4-BE49-F238E27FC236}">
                <a16:creationId xmlns:a16="http://schemas.microsoft.com/office/drawing/2014/main" id="{81F81A96-2527-D21B-E043-3FE5CAD07FC6}"/>
              </a:ext>
            </a:extLst>
          </p:cNvPr>
          <p:cNvSpPr txBox="1"/>
          <p:nvPr/>
        </p:nvSpPr>
        <p:spPr>
          <a:xfrm>
            <a:off x="4650675" y="4970453"/>
            <a:ext cx="2171377" cy="1681101"/>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VALUES</a:t>
            </a:r>
            <a:endParaRPr lang="en-US" sz="1200" dirty="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r>
              <a:rPr lang="en-US" sz="1200" u="sng" dirty="0">
                <a:solidFill>
                  <a:srgbClr val="000000"/>
                </a:solidFill>
                <a:latin typeface="Arimo"/>
                <a:ea typeface="Arimo"/>
                <a:cs typeface="Arimo"/>
              </a:rPr>
              <a:t>Integrity</a:t>
            </a:r>
          </a:p>
          <a:p>
            <a:pPr marL="452145" lvl="2" indent="-150712" defTabSz="609630">
              <a:lnSpc>
                <a:spcPct val="130120"/>
              </a:lnSpc>
              <a:defRPr sz="1800" b="0" i="0" u="none" strike="noStrike" kern="0" cap="none" spc="0" baseline="0">
                <a:solidFill>
                  <a:srgbClr val="000000"/>
                </a:solidFill>
                <a:uFillTx/>
              </a:defRPr>
            </a:pPr>
            <a:r>
              <a:rPr lang="en-US" sz="1200" u="sng" dirty="0">
                <a:solidFill>
                  <a:srgbClr val="000000"/>
                </a:solidFill>
                <a:latin typeface="Arimo"/>
                <a:ea typeface="Arimo"/>
                <a:cs typeface="Arimo"/>
              </a:rPr>
              <a:t>Compassion</a:t>
            </a:r>
          </a:p>
          <a:p>
            <a:pPr marL="452145" lvl="2" indent="-150712" defTabSz="609630">
              <a:lnSpc>
                <a:spcPct val="130120"/>
              </a:lnSpc>
              <a:defRPr sz="1800" b="0" i="0" u="none" strike="noStrike" kern="0" cap="none" spc="0" baseline="0">
                <a:solidFill>
                  <a:srgbClr val="000000"/>
                </a:solidFill>
                <a:uFillTx/>
              </a:defRPr>
            </a:pPr>
            <a:r>
              <a:rPr lang="en-US" sz="1200" u="sng" dirty="0">
                <a:solidFill>
                  <a:srgbClr val="000000"/>
                </a:solidFill>
                <a:latin typeface="Arimo"/>
                <a:ea typeface="Arimo"/>
                <a:cs typeface="Arimo"/>
              </a:rPr>
              <a:t>Professionalism</a:t>
            </a:r>
          </a:p>
          <a:p>
            <a:pPr marL="452145" lvl="2" indent="-150712" defTabSz="609630">
              <a:lnSpc>
                <a:spcPct val="130120"/>
              </a:lnSpc>
              <a:defRPr sz="1800" b="0" i="0" u="none" strike="noStrike" kern="0" cap="none" spc="0" baseline="0">
                <a:solidFill>
                  <a:srgbClr val="000000"/>
                </a:solidFill>
                <a:uFillTx/>
              </a:defRPr>
            </a:pPr>
            <a:r>
              <a:rPr lang="en-US" sz="1200" u="sng" dirty="0">
                <a:solidFill>
                  <a:srgbClr val="000000"/>
                </a:solidFill>
                <a:latin typeface="Arimo"/>
                <a:ea typeface="Arimo"/>
                <a:cs typeface="Arimo"/>
              </a:rPr>
              <a:t>Public Service</a:t>
            </a:r>
          </a:p>
          <a:p>
            <a:pPr marL="452145" lvl="2" indent="-150712" defTabSz="609630">
              <a:lnSpc>
                <a:spcPct val="130120"/>
              </a:lnSpc>
              <a:defRPr sz="1800" b="0" i="0" u="none" strike="noStrike" kern="0" cap="none" spc="0" baseline="0">
                <a:solidFill>
                  <a:srgbClr val="000000"/>
                </a:solidFill>
                <a:uFillTx/>
              </a:defRPr>
            </a:pPr>
            <a:r>
              <a:rPr lang="en-US" sz="1200" u="sng" dirty="0">
                <a:solidFill>
                  <a:srgbClr val="000000"/>
                </a:solidFill>
                <a:latin typeface="Arimo"/>
                <a:ea typeface="Arimo"/>
                <a:cs typeface="Arimo"/>
              </a:rPr>
              <a:t>Accountability</a:t>
            </a:r>
          </a:p>
        </p:txBody>
      </p:sp>
      <p:sp>
        <p:nvSpPr>
          <p:cNvPr id="34" name="TextBox 24">
            <a:extLst>
              <a:ext uri="{FF2B5EF4-FFF2-40B4-BE49-F238E27FC236}">
                <a16:creationId xmlns:a16="http://schemas.microsoft.com/office/drawing/2014/main" id="{C0273E9F-02BB-D7A7-A0E6-9DF3D32D5F87}"/>
              </a:ext>
            </a:extLst>
          </p:cNvPr>
          <p:cNvSpPr txBox="1"/>
          <p:nvPr/>
        </p:nvSpPr>
        <p:spPr>
          <a:xfrm>
            <a:off x="1534388" y="3779623"/>
            <a:ext cx="2049517" cy="442685"/>
          </a:xfrm>
          <a:prstGeom prst="rect">
            <a:avLst/>
          </a:prstGeom>
          <a:noFill/>
          <a:ln cap="flat">
            <a:noFill/>
          </a:ln>
        </p:spPr>
        <p:txBody>
          <a:bodyPr vert="horz" wrap="square" lIns="0" tIns="0" rIns="0" bIns="0" anchor="t" anchorCtr="1" compatLnSpc="1">
            <a:spAutoFit/>
          </a:bodyPr>
          <a:lstStyle/>
          <a:p>
            <a:pPr algn="ctr" defTabSz="609630">
              <a:lnSpc>
                <a:spcPct val="144578"/>
              </a:lnSpc>
              <a:defRPr sz="1800" b="0" i="0" u="none" strike="noStrike" kern="0" cap="none" spc="0" baseline="0">
                <a:solidFill>
                  <a:srgbClr val="000000"/>
                </a:solidFill>
                <a:uFillTx/>
              </a:defRPr>
            </a:pPr>
            <a:r>
              <a:rPr lang="en-US" sz="2200" dirty="0">
                <a:solidFill>
                  <a:srgbClr val="FFFFFF"/>
                </a:solidFill>
                <a:latin typeface="Arimo Bold"/>
              </a:rPr>
              <a:t>Coroner</a:t>
            </a:r>
            <a:endParaRPr lang="en-US" sz="1200" dirty="0">
              <a:solidFill>
                <a:srgbClr val="000000"/>
              </a:solidFill>
              <a:latin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21968"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Freeform 11"/>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4" name="AutoShape 3">
            <a:extLst>
              <a:ext uri="{FF2B5EF4-FFF2-40B4-BE49-F238E27FC236}">
                <a16:creationId xmlns:a16="http://schemas.microsoft.com/office/drawing/2014/main" id="{C7CEECFB-F480-4EFB-D9F4-6B689388E03F}"/>
              </a:ext>
            </a:extLst>
          </p:cNvPr>
          <p:cNvSpPr>
            <a:spLocks noMove="1" noResize="1"/>
          </p:cNvSpPr>
          <p:nvPr/>
        </p:nvSpPr>
        <p:spPr>
          <a:xfrm flipV="1">
            <a:off x="900452"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5" name="AutoShape 4">
            <a:extLst>
              <a:ext uri="{FF2B5EF4-FFF2-40B4-BE49-F238E27FC236}">
                <a16:creationId xmlns:a16="http://schemas.microsoft.com/office/drawing/2014/main" id="{F6917FA4-BBE5-6A2C-2A40-F60D97CA00D1}"/>
              </a:ext>
            </a:extLst>
          </p:cNvPr>
          <p:cNvSpPr>
            <a:spLocks noMove="1" noResize="1"/>
          </p:cNvSpPr>
          <p:nvPr/>
        </p:nvSpPr>
        <p:spPr>
          <a:xfrm>
            <a:off x="4517325"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6" name="AutoShape 5">
            <a:extLst>
              <a:ext uri="{FF2B5EF4-FFF2-40B4-BE49-F238E27FC236}">
                <a16:creationId xmlns:a16="http://schemas.microsoft.com/office/drawing/2014/main" id="{9D57A744-F372-D619-F8BE-E1BB2D94ACD4}"/>
              </a:ext>
            </a:extLst>
          </p:cNvPr>
          <p:cNvSpPr>
            <a:spLocks noMove="1" noResize="1"/>
          </p:cNvSpPr>
          <p:nvPr/>
        </p:nvSpPr>
        <p:spPr>
          <a:xfrm flipV="1">
            <a:off x="8134971"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 name="TextBox 6">
            <a:extLst>
              <a:ext uri="{FF2B5EF4-FFF2-40B4-BE49-F238E27FC236}">
                <a16:creationId xmlns:a16="http://schemas.microsoft.com/office/drawing/2014/main" id="{58F3C902-270B-5CFC-DD02-A0DAF77C002B}"/>
              </a:ext>
            </a:extLst>
          </p:cNvPr>
          <p:cNvSpPr txBox="1"/>
          <p:nvPr/>
        </p:nvSpPr>
        <p:spPr>
          <a:xfrm>
            <a:off x="954841" y="904464"/>
            <a:ext cx="1077123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Opportunities &amp; Challenges</a:t>
            </a:r>
            <a:endParaRPr lang="en-US" sz="1200" dirty="0">
              <a:solidFill>
                <a:srgbClr val="000000"/>
              </a:solidFill>
              <a:latin typeface="Calibri"/>
            </a:endParaRPr>
          </a:p>
        </p:txBody>
      </p:sp>
      <p:sp>
        <p:nvSpPr>
          <p:cNvPr id="18" name="TextBox 7">
            <a:extLst>
              <a:ext uri="{FF2B5EF4-FFF2-40B4-BE49-F238E27FC236}">
                <a16:creationId xmlns:a16="http://schemas.microsoft.com/office/drawing/2014/main" id="{72390F4D-7155-AFA6-D0E8-F59D9EC260BD}"/>
              </a:ext>
            </a:extLst>
          </p:cNvPr>
          <p:cNvSpPr txBox="1"/>
          <p:nvPr/>
        </p:nvSpPr>
        <p:spPr>
          <a:xfrm>
            <a:off x="952500" y="2306507"/>
            <a:ext cx="3036478" cy="213148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SUCCESSES</a:t>
            </a:r>
          </a:p>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Built a morgue that meets the needs of the county that will provide efficient storage and continued space for death investigation</a:t>
            </a:r>
            <a:endParaRPr lang="en-US" dirty="0">
              <a:solidFill>
                <a:srgbClr val="000000"/>
              </a:solidFill>
              <a:latin typeface="Calibri"/>
            </a:endParaRPr>
          </a:p>
        </p:txBody>
      </p:sp>
      <p:sp>
        <p:nvSpPr>
          <p:cNvPr id="19" name="TextBox 8">
            <a:extLst>
              <a:ext uri="{FF2B5EF4-FFF2-40B4-BE49-F238E27FC236}">
                <a16:creationId xmlns:a16="http://schemas.microsoft.com/office/drawing/2014/main" id="{1823635E-1327-7EBE-367E-DAAB1BA0E49D}"/>
              </a:ext>
            </a:extLst>
          </p:cNvPr>
          <p:cNvSpPr txBox="1"/>
          <p:nvPr/>
        </p:nvSpPr>
        <p:spPr>
          <a:xfrm>
            <a:off x="4517325" y="2306507"/>
            <a:ext cx="3036478" cy="2021194"/>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OPPORTUNITIES </a:t>
            </a:r>
          </a:p>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Opportunity to grow in knowledge of the death industry </a:t>
            </a:r>
          </a:p>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become proficient in death investigation.</a:t>
            </a:r>
          </a:p>
          <a:p>
            <a:pPr defTabSz="609630">
              <a:lnSpc>
                <a:spcPct val="130120"/>
              </a:lnSpc>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20" name="TextBox 9">
            <a:extLst>
              <a:ext uri="{FF2B5EF4-FFF2-40B4-BE49-F238E27FC236}">
                <a16:creationId xmlns:a16="http://schemas.microsoft.com/office/drawing/2014/main" id="{9BBB2237-3069-AB8F-D5D5-DB97B2B6976F}"/>
              </a:ext>
            </a:extLst>
          </p:cNvPr>
          <p:cNvSpPr txBox="1"/>
          <p:nvPr/>
        </p:nvSpPr>
        <p:spPr>
          <a:xfrm>
            <a:off x="8187020" y="2306507"/>
            <a:ext cx="3036478" cy="177138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CHALLENGES </a:t>
            </a:r>
          </a:p>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Timeliness in the death investigation is always a challenge due to processes that are out of our control </a:t>
            </a:r>
            <a:endParaRPr lang="en-US" dirty="0">
              <a:solidFill>
                <a:srgbClr val="000000"/>
              </a:solidFill>
              <a:latin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02180" y="555407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22" name="TextBox 4">
            <a:extLst>
              <a:ext uri="{FF2B5EF4-FFF2-40B4-BE49-F238E27FC236}">
                <a16:creationId xmlns:a16="http://schemas.microsoft.com/office/drawing/2014/main" id="{3439AF71-071C-B464-C7E0-FA499C4FA558}"/>
              </a:ext>
            </a:extLst>
          </p:cNvPr>
          <p:cNvSpPr txBox="1"/>
          <p:nvPr/>
        </p:nvSpPr>
        <p:spPr>
          <a:xfrm>
            <a:off x="1148013" y="415001"/>
            <a:ext cx="755798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FY2</a:t>
            </a:r>
            <a:r>
              <a:rPr lang="en-US" sz="4400" spc="100" dirty="0">
                <a:latin typeface="Arimo Bold"/>
              </a:rPr>
              <a:t>7</a:t>
            </a:r>
            <a:r>
              <a:rPr lang="en-US" sz="4400" spc="100" dirty="0">
                <a:solidFill>
                  <a:srgbClr val="000000"/>
                </a:solidFill>
                <a:latin typeface="Arimo Bold"/>
              </a:rPr>
              <a:t> Goals &amp; Initiatives</a:t>
            </a:r>
            <a:endParaRPr lang="en-US" sz="1200" dirty="0">
              <a:solidFill>
                <a:srgbClr val="000000"/>
              </a:solidFill>
              <a:latin typeface="Calibri"/>
            </a:endParaRPr>
          </a:p>
        </p:txBody>
      </p:sp>
      <p:sp>
        <p:nvSpPr>
          <p:cNvPr id="23" name="TextBox 5">
            <a:extLst>
              <a:ext uri="{FF2B5EF4-FFF2-40B4-BE49-F238E27FC236}">
                <a16:creationId xmlns:a16="http://schemas.microsoft.com/office/drawing/2014/main" id="{FD6F4DB8-74E9-C11D-DBC7-DD91F1686DAC}"/>
              </a:ext>
            </a:extLst>
          </p:cNvPr>
          <p:cNvSpPr txBox="1"/>
          <p:nvPr/>
        </p:nvSpPr>
        <p:spPr>
          <a:xfrm>
            <a:off x="1189923" y="2066614"/>
            <a:ext cx="4716780" cy="122097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400" dirty="0">
                <a:solidFill>
                  <a:srgbClr val="000000"/>
                </a:solidFill>
                <a:latin typeface="Arimo Bold"/>
              </a:rPr>
              <a:t>Access</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Arimo Bold"/>
              </a:rPr>
              <a:t>The Coroner’s Office is committed to providing accessible services and information to all members of the community. We work to remove barriers and ensure respectful, equitable access for people all abilities and backgrounds</a:t>
            </a:r>
            <a:endParaRPr lang="en-US" sz="1200" dirty="0">
              <a:solidFill>
                <a:srgbClr val="000000"/>
              </a:solidFill>
              <a:latin typeface="Calibri"/>
            </a:endParaRPr>
          </a:p>
        </p:txBody>
      </p:sp>
      <p:sp>
        <p:nvSpPr>
          <p:cNvPr id="24" name="TextBox 6">
            <a:extLst>
              <a:ext uri="{FF2B5EF4-FFF2-40B4-BE49-F238E27FC236}">
                <a16:creationId xmlns:a16="http://schemas.microsoft.com/office/drawing/2014/main" id="{BC189B0B-EEC2-0FB3-73A6-11B65B376F92}"/>
              </a:ext>
            </a:extLst>
          </p:cNvPr>
          <p:cNvSpPr txBox="1"/>
          <p:nvPr/>
        </p:nvSpPr>
        <p:spPr>
          <a:xfrm>
            <a:off x="1189923" y="3577666"/>
            <a:ext cx="4716780" cy="106093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Equity</a:t>
            </a:r>
            <a:endParaRPr lang="en-US" sz="1200" dirty="0">
              <a:solidFill>
                <a:srgbClr val="000000"/>
              </a:solidFill>
              <a:latin typeface="Arimo Bold"/>
            </a:endParaRP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Arimo Bold"/>
              </a:rPr>
              <a:t>The Coroner’s office serves all people with fairness, dignity, and respect, providing compassionate and impartial service to every family and the community.</a:t>
            </a:r>
            <a:endParaRPr lang="en-US" sz="1200" dirty="0">
              <a:solidFill>
                <a:srgbClr val="000000"/>
              </a:solidFill>
              <a:latin typeface="Calibri"/>
            </a:endParaRPr>
          </a:p>
        </p:txBody>
      </p:sp>
      <p:sp>
        <p:nvSpPr>
          <p:cNvPr id="25" name="TextBox 7">
            <a:extLst>
              <a:ext uri="{FF2B5EF4-FFF2-40B4-BE49-F238E27FC236}">
                <a16:creationId xmlns:a16="http://schemas.microsoft.com/office/drawing/2014/main" id="{258F56F1-C351-E316-7274-589144E0E1D9}"/>
              </a:ext>
            </a:extLst>
          </p:cNvPr>
          <p:cNvSpPr txBox="1"/>
          <p:nvPr/>
        </p:nvSpPr>
        <p:spPr>
          <a:xfrm>
            <a:off x="1148013" y="4771900"/>
            <a:ext cx="4716780" cy="82086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Innovation</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Arimo Bold"/>
              </a:rPr>
              <a:t>To become a forensic science epicenter that will give support and opportunity to individuals and agencies</a:t>
            </a:r>
            <a:endParaRPr lang="en-US" sz="1200" dirty="0">
              <a:solidFill>
                <a:srgbClr val="000000"/>
              </a:solidFill>
              <a:latin typeface="Calibri"/>
            </a:endParaRPr>
          </a:p>
        </p:txBody>
      </p:sp>
      <p:sp>
        <p:nvSpPr>
          <p:cNvPr id="26" name="TextBox 12">
            <a:extLst>
              <a:ext uri="{FF2B5EF4-FFF2-40B4-BE49-F238E27FC236}">
                <a16:creationId xmlns:a16="http://schemas.microsoft.com/office/drawing/2014/main" id="{1CBFD762-7966-8C1B-7F00-10485D838FC3}"/>
              </a:ext>
            </a:extLst>
          </p:cNvPr>
          <p:cNvSpPr txBox="1"/>
          <p:nvPr/>
        </p:nvSpPr>
        <p:spPr>
          <a:xfrm>
            <a:off x="1107249" y="1106860"/>
            <a:ext cx="941730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00507B"/>
                </a:solidFill>
                <a:latin typeface="Arimo Bold"/>
              </a:rPr>
              <a:t>Department’s Reimagine Rockdale Strategic Plan</a:t>
            </a:r>
            <a:endParaRPr lang="en-US" sz="1200">
              <a:solidFill>
                <a:srgbClr val="000000"/>
              </a:solidFill>
              <a:latin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85061" y="550542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B5CA9346-D68C-30E1-599A-828557B38B89}"/>
              </a:ext>
            </a:extLst>
          </p:cNvPr>
          <p:cNvSpPr txBox="1"/>
          <p:nvPr/>
        </p:nvSpPr>
        <p:spPr>
          <a:xfrm>
            <a:off x="558803" y="542830"/>
            <a:ext cx="10028919"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Summary</a:t>
            </a:r>
            <a:endParaRPr lang="en-US" sz="1200" dirty="0">
              <a:solidFill>
                <a:srgbClr val="000000"/>
              </a:solidFill>
              <a:latin typeface="Calibri"/>
            </a:endParaRPr>
          </a:p>
        </p:txBody>
      </p:sp>
      <p:sp>
        <p:nvSpPr>
          <p:cNvPr id="13" name="TextBox 6">
            <a:extLst>
              <a:ext uri="{FF2B5EF4-FFF2-40B4-BE49-F238E27FC236}">
                <a16:creationId xmlns:a16="http://schemas.microsoft.com/office/drawing/2014/main" id="{9EADF903-8EB9-97C8-B9BE-9A52F3342CBA}"/>
              </a:ext>
            </a:extLst>
          </p:cNvPr>
          <p:cNvSpPr txBox="1"/>
          <p:nvPr/>
        </p:nvSpPr>
        <p:spPr>
          <a:xfrm>
            <a:off x="558802" y="1301923"/>
            <a:ext cx="9310549"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*Report Provided by Finance </a:t>
            </a:r>
            <a:endParaRPr lang="en-US" sz="1200" dirty="0">
              <a:solidFill>
                <a:srgbClr val="000000"/>
              </a:solidFill>
              <a:latin typeface="Calibri"/>
            </a:endParaRPr>
          </a:p>
        </p:txBody>
      </p:sp>
      <p:graphicFrame>
        <p:nvGraphicFramePr>
          <p:cNvPr id="14" name="Table 9">
            <a:extLst>
              <a:ext uri="{FF2B5EF4-FFF2-40B4-BE49-F238E27FC236}">
                <a16:creationId xmlns:a16="http://schemas.microsoft.com/office/drawing/2014/main" id="{C81F5410-03CD-BD27-46AD-5F337E8B3B18}"/>
              </a:ext>
            </a:extLst>
          </p:cNvPr>
          <p:cNvGraphicFramePr>
            <a:graphicFrameLocks noGrp="1"/>
          </p:cNvGraphicFramePr>
          <p:nvPr>
            <p:extLst>
              <p:ext uri="{D42A27DB-BD31-4B8C-83A1-F6EECF244321}">
                <p14:modId xmlns:p14="http://schemas.microsoft.com/office/powerpoint/2010/main" val="3604943201"/>
              </p:ext>
            </p:extLst>
          </p:nvPr>
        </p:nvGraphicFramePr>
        <p:xfrm>
          <a:off x="558802" y="2328312"/>
          <a:ext cx="10210798" cy="2421481"/>
        </p:xfrm>
        <a:graphic>
          <a:graphicData uri="http://schemas.openxmlformats.org/drawingml/2006/table">
            <a:tbl>
              <a:tblPr>
                <a:effectLst/>
              </a:tblPr>
              <a:tblGrid>
                <a:gridCol w="3918039">
                  <a:extLst>
                    <a:ext uri="{9D8B030D-6E8A-4147-A177-3AD203B41FA5}">
                      <a16:colId xmlns:a16="http://schemas.microsoft.com/office/drawing/2014/main" val="297089926"/>
                    </a:ext>
                  </a:extLst>
                </a:gridCol>
                <a:gridCol w="2193188">
                  <a:extLst>
                    <a:ext uri="{9D8B030D-6E8A-4147-A177-3AD203B41FA5}">
                      <a16:colId xmlns:a16="http://schemas.microsoft.com/office/drawing/2014/main" val="4285716758"/>
                    </a:ext>
                  </a:extLst>
                </a:gridCol>
                <a:gridCol w="2134904">
                  <a:extLst>
                    <a:ext uri="{9D8B030D-6E8A-4147-A177-3AD203B41FA5}">
                      <a16:colId xmlns:a16="http://schemas.microsoft.com/office/drawing/2014/main" val="3641019470"/>
                    </a:ext>
                  </a:extLst>
                </a:gridCol>
                <a:gridCol w="1964667">
                  <a:extLst>
                    <a:ext uri="{9D8B030D-6E8A-4147-A177-3AD203B41FA5}">
                      <a16:colId xmlns:a16="http://schemas.microsoft.com/office/drawing/2014/main" val="3916489044"/>
                    </a:ext>
                  </a:extLst>
                </a:gridCol>
              </a:tblGrid>
              <a:tr h="1054126">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Budget </a:t>
                      </a:r>
                      <a:endParaRPr lang="en-US" sz="700" dirty="0"/>
                    </a:p>
                    <a:p>
                      <a:pPr lvl="0" algn="l">
                        <a:lnSpc>
                          <a:spcPct val="144578"/>
                        </a:lnSpc>
                      </a:pPr>
                      <a:r>
                        <a:rPr lang="en-US" sz="2000" spc="-66" dirty="0">
                          <a:solidFill>
                            <a:srgbClr val="FFFFFF"/>
                          </a:solidFill>
                          <a:latin typeface="Open Sans Italics"/>
                        </a:rPr>
                        <a:t>FY 2026</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Proposed </a:t>
                      </a:r>
                      <a:endParaRPr lang="en-US" sz="700" dirty="0"/>
                    </a:p>
                    <a:p>
                      <a:pPr lvl="0" algn="l">
                        <a:lnSpc>
                          <a:spcPct val="144578"/>
                        </a:lnSpc>
                      </a:pPr>
                      <a:r>
                        <a:rPr lang="en-US" sz="2000" spc="-66" dirty="0">
                          <a:solidFill>
                            <a:srgbClr val="FFFFFF"/>
                          </a:solidFill>
                          <a:latin typeface="Open Sans Italics"/>
                        </a:rPr>
                        <a:t>FY 2027</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a:solidFill>
                            <a:srgbClr val="FFFFFF"/>
                          </a:solidFill>
                          <a:latin typeface="Open Sans"/>
                        </a:rPr>
                        <a:t>Change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extLst>
                  <a:ext uri="{0D108BD9-81ED-4DB2-BD59-A6C34878D82A}">
                    <a16:rowId xmlns:a16="http://schemas.microsoft.com/office/drawing/2014/main" val="2180589971"/>
                  </a:ext>
                </a:extLst>
              </a:tr>
              <a:tr h="439545">
                <a:tc>
                  <a:txBody>
                    <a:bodyPr/>
                    <a:lstStyle/>
                    <a:p>
                      <a:pPr lvl="0" algn="l">
                        <a:lnSpc>
                          <a:spcPct val="144578"/>
                        </a:lnSpc>
                      </a:pPr>
                      <a:r>
                        <a:rPr lang="en-US" sz="1400" spc="-46">
                          <a:solidFill>
                            <a:srgbClr val="000000"/>
                          </a:solidFill>
                          <a:latin typeface="Open Sans"/>
                        </a:rPr>
                        <a:t>Total Operating Expenses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$418,610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$478,000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$60,000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121998349"/>
                  </a:ext>
                </a:extLst>
              </a:tr>
              <a:tr h="439545">
                <a:tc>
                  <a:txBody>
                    <a:bodyPr/>
                    <a:lstStyle/>
                    <a:p>
                      <a:pPr lvl="0" algn="l">
                        <a:lnSpc>
                          <a:spcPct val="144578"/>
                        </a:lnSpc>
                      </a:pPr>
                      <a:r>
                        <a:rPr lang="en-US" sz="1400" spc="-46">
                          <a:solidFill>
                            <a:srgbClr val="000000"/>
                          </a:solidFill>
                          <a:latin typeface="Open Sans"/>
                        </a:rPr>
                        <a:t>Total Personnel Services &amp;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$165,141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$165,141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466410776"/>
                  </a:ext>
                </a:extLst>
              </a:tr>
              <a:tr h="488265">
                <a:tc>
                  <a:txBody>
                    <a:bodyPr/>
                    <a:lstStyle/>
                    <a:p>
                      <a:pPr lvl="0" algn="l">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$418,610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$478,000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$60,000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46810578"/>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706C4-A109-3CF9-AB6A-5FD9E5EDA5BC}"/>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768FFC1-9743-C0C3-69F4-7D70B0D194DB}"/>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FAECF5CC-12DC-AC3F-6C3F-BF0DBD6CFE31}"/>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8F6CEC6D-817C-237A-E843-2D30318114A5}"/>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A01242AA-2086-24C8-D052-B054EE0173F7}"/>
              </a:ext>
            </a:extLst>
          </p:cNvPr>
          <p:cNvSpPr txBox="1"/>
          <p:nvPr/>
        </p:nvSpPr>
        <p:spPr>
          <a:xfrm>
            <a:off x="870253" y="803721"/>
            <a:ext cx="7161263"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Current Organization Chart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ADCCEBB2-1630-B5A5-03D6-D9E1949D3EB9}"/>
              </a:ext>
            </a:extLst>
          </p:cNvPr>
          <p:cNvSpPr txBox="1"/>
          <p:nvPr/>
        </p:nvSpPr>
        <p:spPr>
          <a:xfrm>
            <a:off x="7247286" y="2120575"/>
            <a:ext cx="2742572"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507B"/>
                </a:solidFill>
                <a:latin typeface="Arimo Bold"/>
              </a:rPr>
              <a:t>Vacancies</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507B"/>
              </a:solidFill>
              <a:latin typeface="Arimo Bold"/>
              <a:ea typeface="Arimo Bold"/>
              <a:cs typeface="Arimo Bold"/>
            </a:endParaRPr>
          </a:p>
        </p:txBody>
      </p:sp>
      <p:sp>
        <p:nvSpPr>
          <p:cNvPr id="23" name="TextBox 9">
            <a:extLst>
              <a:ext uri="{FF2B5EF4-FFF2-40B4-BE49-F238E27FC236}">
                <a16:creationId xmlns:a16="http://schemas.microsoft.com/office/drawing/2014/main" id="{D91D14F3-11B6-ACAF-2D41-BF022DDB5251}"/>
              </a:ext>
            </a:extLst>
          </p:cNvPr>
          <p:cNvSpPr txBox="1"/>
          <p:nvPr/>
        </p:nvSpPr>
        <p:spPr>
          <a:xfrm>
            <a:off x="871159" y="1675407"/>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2026</a:t>
            </a:r>
            <a:endParaRPr lang="en-US" sz="1200" dirty="0">
              <a:solidFill>
                <a:srgbClr val="000000"/>
              </a:solidFill>
              <a:latin typeface="Calibri"/>
            </a:endParaRPr>
          </a:p>
        </p:txBody>
      </p:sp>
      <p:pic>
        <p:nvPicPr>
          <p:cNvPr id="24" name="Picture 10">
            <a:extLst>
              <a:ext uri="{FF2B5EF4-FFF2-40B4-BE49-F238E27FC236}">
                <a16:creationId xmlns:a16="http://schemas.microsoft.com/office/drawing/2014/main" id="{600E170C-5399-5BB1-03CC-C12D1B2013EE}"/>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54B11CBB-DE37-447E-6F43-08BB40193F56}"/>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A116822B-0714-B1E5-37BA-2CC3FAB08042}"/>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348B4684-9BAF-1160-BFD2-D157B3826E92}"/>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7C20EADD-8E4B-52FF-EBE8-192EC77E62D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BDFDDB34-7865-FC5C-1203-17DDF96AD4D4}"/>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grpSp>
        <p:nvGrpSpPr>
          <p:cNvPr id="30" name="Group 16">
            <a:extLst>
              <a:ext uri="{FF2B5EF4-FFF2-40B4-BE49-F238E27FC236}">
                <a16:creationId xmlns:a16="http://schemas.microsoft.com/office/drawing/2014/main" id="{72C7BFE8-A0F1-0A88-0862-61D12CCE6B3D}"/>
              </a:ext>
            </a:extLst>
          </p:cNvPr>
          <p:cNvGrpSpPr/>
          <p:nvPr/>
        </p:nvGrpSpPr>
        <p:grpSpPr>
          <a:xfrm>
            <a:off x="4323552" y="2390413"/>
            <a:ext cx="1158685" cy="740407"/>
            <a:chOff x="6485327" y="3585618"/>
            <a:chExt cx="1738027" cy="1110611"/>
          </a:xfrm>
        </p:grpSpPr>
        <p:sp>
          <p:nvSpPr>
            <p:cNvPr id="31" name="Freeform 17">
              <a:extLst>
                <a:ext uri="{FF2B5EF4-FFF2-40B4-BE49-F238E27FC236}">
                  <a16:creationId xmlns:a16="http://schemas.microsoft.com/office/drawing/2014/main" id="{F90FFBBF-7BCD-A11C-D152-67EA4E36D9D5}"/>
                </a:ext>
              </a:extLst>
            </p:cNvPr>
            <p:cNvSpPr>
              <a:spLocks noMove="1" noResize="1"/>
            </p:cNvSpPr>
            <p:nvPr/>
          </p:nvSpPr>
          <p:spPr>
            <a:xfrm>
              <a:off x="6494846" y="3595137"/>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32" name="Freeform 18">
              <a:extLst>
                <a:ext uri="{FF2B5EF4-FFF2-40B4-BE49-F238E27FC236}">
                  <a16:creationId xmlns:a16="http://schemas.microsoft.com/office/drawing/2014/main" id="{C91DD2DC-6477-E1DD-1AC2-E0C596B81FE8}"/>
                </a:ext>
              </a:extLst>
            </p:cNvPr>
            <p:cNvSpPr>
              <a:spLocks noMove="1" noResize="1"/>
            </p:cNvSpPr>
            <p:nvPr/>
          </p:nvSpPr>
          <p:spPr>
            <a:xfrm>
              <a:off x="6485327" y="3585618"/>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33" name="Group 19">
            <a:extLst>
              <a:ext uri="{FF2B5EF4-FFF2-40B4-BE49-F238E27FC236}">
                <a16:creationId xmlns:a16="http://schemas.microsoft.com/office/drawing/2014/main" id="{57CA356D-1BA5-CEE8-CE57-12B5DCA2CEEE}"/>
              </a:ext>
            </a:extLst>
          </p:cNvPr>
          <p:cNvGrpSpPr/>
          <p:nvPr/>
        </p:nvGrpSpPr>
        <p:grpSpPr>
          <a:xfrm>
            <a:off x="4450885" y="2511375"/>
            <a:ext cx="1158685" cy="740407"/>
            <a:chOff x="6676327" y="3767062"/>
            <a:chExt cx="1738027" cy="1110611"/>
          </a:xfrm>
        </p:grpSpPr>
        <p:sp>
          <p:nvSpPr>
            <p:cNvPr id="34" name="Freeform 20">
              <a:extLst>
                <a:ext uri="{FF2B5EF4-FFF2-40B4-BE49-F238E27FC236}">
                  <a16:creationId xmlns:a16="http://schemas.microsoft.com/office/drawing/2014/main" id="{A1D4A837-D3C6-80A7-F6DB-36B320045597}"/>
                </a:ext>
              </a:extLst>
            </p:cNvPr>
            <p:cNvSpPr>
              <a:spLocks noMove="1" noResize="1"/>
            </p:cNvSpPr>
            <p:nvPr/>
          </p:nvSpPr>
          <p:spPr>
            <a:xfrm>
              <a:off x="6685845" y="3776590"/>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35" name="Freeform 21">
              <a:extLst>
                <a:ext uri="{FF2B5EF4-FFF2-40B4-BE49-F238E27FC236}">
                  <a16:creationId xmlns:a16="http://schemas.microsoft.com/office/drawing/2014/main" id="{F5D686E1-E25B-5BCB-55EF-D393C98F34A0}"/>
                </a:ext>
              </a:extLst>
            </p:cNvPr>
            <p:cNvSpPr>
              <a:spLocks noMove="1" noResize="1"/>
            </p:cNvSpPr>
            <p:nvPr/>
          </p:nvSpPr>
          <p:spPr>
            <a:xfrm>
              <a:off x="6676327" y="3767062"/>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36" name="Group 22">
            <a:extLst>
              <a:ext uri="{FF2B5EF4-FFF2-40B4-BE49-F238E27FC236}">
                <a16:creationId xmlns:a16="http://schemas.microsoft.com/office/drawing/2014/main" id="{9FFE6775-5E21-9A47-AB5B-66A7FF304C2A}"/>
              </a:ext>
            </a:extLst>
          </p:cNvPr>
          <p:cNvGrpSpPr/>
          <p:nvPr/>
        </p:nvGrpSpPr>
        <p:grpSpPr>
          <a:xfrm>
            <a:off x="2922892" y="3451409"/>
            <a:ext cx="1158685" cy="740407"/>
            <a:chOff x="4384337" y="5177113"/>
            <a:chExt cx="1738027" cy="1110611"/>
          </a:xfrm>
        </p:grpSpPr>
        <p:sp>
          <p:nvSpPr>
            <p:cNvPr id="37" name="Freeform 23">
              <a:extLst>
                <a:ext uri="{FF2B5EF4-FFF2-40B4-BE49-F238E27FC236}">
                  <a16:creationId xmlns:a16="http://schemas.microsoft.com/office/drawing/2014/main" id="{95A9B40F-86BB-5837-F1CD-D24961AD22EB}"/>
                </a:ext>
              </a:extLst>
            </p:cNvPr>
            <p:cNvSpPr/>
            <p:nvPr/>
          </p:nvSpPr>
          <p:spPr>
            <a:xfrm>
              <a:off x="4393856" y="5186641"/>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8" name="Freeform 24">
              <a:extLst>
                <a:ext uri="{FF2B5EF4-FFF2-40B4-BE49-F238E27FC236}">
                  <a16:creationId xmlns:a16="http://schemas.microsoft.com/office/drawing/2014/main" id="{406D8006-7AD7-FC94-AE7F-B9A030EECD74}"/>
                </a:ext>
              </a:extLst>
            </p:cNvPr>
            <p:cNvSpPr/>
            <p:nvPr/>
          </p:nvSpPr>
          <p:spPr>
            <a:xfrm>
              <a:off x="4384337" y="5177113"/>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39" name="Group 25">
            <a:extLst>
              <a:ext uri="{FF2B5EF4-FFF2-40B4-BE49-F238E27FC236}">
                <a16:creationId xmlns:a16="http://schemas.microsoft.com/office/drawing/2014/main" id="{73D214E6-5F8D-AF4B-D22F-3E0B990D2EF9}"/>
              </a:ext>
            </a:extLst>
          </p:cNvPr>
          <p:cNvGrpSpPr/>
          <p:nvPr/>
        </p:nvGrpSpPr>
        <p:grpSpPr>
          <a:xfrm>
            <a:off x="3050225" y="3572372"/>
            <a:ext cx="1158685" cy="740407"/>
            <a:chOff x="4575337" y="5358557"/>
            <a:chExt cx="1738027" cy="1110611"/>
          </a:xfrm>
        </p:grpSpPr>
        <p:sp>
          <p:nvSpPr>
            <p:cNvPr id="40" name="Freeform 26">
              <a:extLst>
                <a:ext uri="{FF2B5EF4-FFF2-40B4-BE49-F238E27FC236}">
                  <a16:creationId xmlns:a16="http://schemas.microsoft.com/office/drawing/2014/main" id="{CCB8E2D9-9776-F807-CBCB-51E74D654073}"/>
                </a:ext>
              </a:extLst>
            </p:cNvPr>
            <p:cNvSpPr>
              <a:spLocks noMove="1" noResize="1"/>
            </p:cNvSpPr>
            <p:nvPr/>
          </p:nvSpPr>
          <p:spPr>
            <a:xfrm>
              <a:off x="4584856" y="5368085"/>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41" name="Freeform 27">
              <a:extLst>
                <a:ext uri="{FF2B5EF4-FFF2-40B4-BE49-F238E27FC236}">
                  <a16:creationId xmlns:a16="http://schemas.microsoft.com/office/drawing/2014/main" id="{E4FF9522-1F28-C0EF-15F1-0F723532F587}"/>
                </a:ext>
              </a:extLst>
            </p:cNvPr>
            <p:cNvSpPr>
              <a:spLocks noMove="1" noResize="1"/>
            </p:cNvSpPr>
            <p:nvPr/>
          </p:nvSpPr>
          <p:spPr>
            <a:xfrm>
              <a:off x="4575337" y="5358557"/>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42" name="Group 28">
            <a:extLst>
              <a:ext uri="{FF2B5EF4-FFF2-40B4-BE49-F238E27FC236}">
                <a16:creationId xmlns:a16="http://schemas.microsoft.com/office/drawing/2014/main" id="{350806EE-0698-4E4E-E771-5FB14672D31F}"/>
              </a:ext>
            </a:extLst>
          </p:cNvPr>
          <p:cNvGrpSpPr/>
          <p:nvPr/>
        </p:nvGrpSpPr>
        <p:grpSpPr>
          <a:xfrm>
            <a:off x="2222565" y="4512406"/>
            <a:ext cx="1158685" cy="740407"/>
            <a:chOff x="3333847" y="6768608"/>
            <a:chExt cx="1738027" cy="1110611"/>
          </a:xfrm>
        </p:grpSpPr>
        <p:sp>
          <p:nvSpPr>
            <p:cNvPr id="43" name="Freeform 29">
              <a:extLst>
                <a:ext uri="{FF2B5EF4-FFF2-40B4-BE49-F238E27FC236}">
                  <a16:creationId xmlns:a16="http://schemas.microsoft.com/office/drawing/2014/main" id="{229C9715-741C-426A-417F-B33C1EE94454}"/>
                </a:ext>
              </a:extLst>
            </p:cNvPr>
            <p:cNvSpPr>
              <a:spLocks noMove="1" noResize="1"/>
            </p:cNvSpPr>
            <p:nvPr/>
          </p:nvSpPr>
          <p:spPr>
            <a:xfrm>
              <a:off x="3343366" y="6778136"/>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4" name="Freeform 30">
              <a:extLst>
                <a:ext uri="{FF2B5EF4-FFF2-40B4-BE49-F238E27FC236}">
                  <a16:creationId xmlns:a16="http://schemas.microsoft.com/office/drawing/2014/main" id="{91E3A8F3-E169-8706-A651-5DA011F0E004}"/>
                </a:ext>
              </a:extLst>
            </p:cNvPr>
            <p:cNvSpPr>
              <a:spLocks noMove="1" noResize="1"/>
            </p:cNvSpPr>
            <p:nvPr/>
          </p:nvSpPr>
          <p:spPr>
            <a:xfrm>
              <a:off x="3333847" y="6768608"/>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45" name="Group 31">
            <a:extLst>
              <a:ext uri="{FF2B5EF4-FFF2-40B4-BE49-F238E27FC236}">
                <a16:creationId xmlns:a16="http://schemas.microsoft.com/office/drawing/2014/main" id="{08545DAF-7C8A-9BDB-C19E-AA1C8A793771}"/>
              </a:ext>
            </a:extLst>
          </p:cNvPr>
          <p:cNvGrpSpPr/>
          <p:nvPr/>
        </p:nvGrpSpPr>
        <p:grpSpPr>
          <a:xfrm>
            <a:off x="2349898" y="4633375"/>
            <a:ext cx="1158685" cy="740407"/>
            <a:chOff x="3524847" y="6950061"/>
            <a:chExt cx="1738027" cy="1110611"/>
          </a:xfrm>
        </p:grpSpPr>
        <p:sp>
          <p:nvSpPr>
            <p:cNvPr id="46" name="Freeform 32">
              <a:extLst>
                <a:ext uri="{FF2B5EF4-FFF2-40B4-BE49-F238E27FC236}">
                  <a16:creationId xmlns:a16="http://schemas.microsoft.com/office/drawing/2014/main" id="{2EE13C79-B1A8-B8C7-6576-F3C5F5C1DF35}"/>
                </a:ext>
              </a:extLst>
            </p:cNvPr>
            <p:cNvSpPr>
              <a:spLocks noMove="1" noResize="1"/>
            </p:cNvSpPr>
            <p:nvPr/>
          </p:nvSpPr>
          <p:spPr>
            <a:xfrm>
              <a:off x="3534366" y="6959580"/>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7" name="Freeform 33">
              <a:extLst>
                <a:ext uri="{FF2B5EF4-FFF2-40B4-BE49-F238E27FC236}">
                  <a16:creationId xmlns:a16="http://schemas.microsoft.com/office/drawing/2014/main" id="{5C9582B0-1F8D-A2C8-7ED2-A7A3870962C6}"/>
                </a:ext>
              </a:extLst>
            </p:cNvPr>
            <p:cNvSpPr>
              <a:spLocks noMove="1" noResize="1"/>
            </p:cNvSpPr>
            <p:nvPr/>
          </p:nvSpPr>
          <p:spPr>
            <a:xfrm>
              <a:off x="3524847" y="6950061"/>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48" name="Group 34">
            <a:extLst>
              <a:ext uri="{FF2B5EF4-FFF2-40B4-BE49-F238E27FC236}">
                <a16:creationId xmlns:a16="http://schemas.microsoft.com/office/drawing/2014/main" id="{B11E5F5F-40D1-B88F-CFF3-906712273726}"/>
              </a:ext>
            </a:extLst>
          </p:cNvPr>
          <p:cNvGrpSpPr/>
          <p:nvPr/>
        </p:nvGrpSpPr>
        <p:grpSpPr>
          <a:xfrm>
            <a:off x="3623218" y="4512406"/>
            <a:ext cx="1158685" cy="740407"/>
            <a:chOff x="5434827" y="6768608"/>
            <a:chExt cx="1738027" cy="1110611"/>
          </a:xfrm>
        </p:grpSpPr>
        <p:sp>
          <p:nvSpPr>
            <p:cNvPr id="49" name="Freeform 35">
              <a:extLst>
                <a:ext uri="{FF2B5EF4-FFF2-40B4-BE49-F238E27FC236}">
                  <a16:creationId xmlns:a16="http://schemas.microsoft.com/office/drawing/2014/main" id="{BCFD47DB-298B-A182-1BC2-B98F24A48EDF}"/>
                </a:ext>
              </a:extLst>
            </p:cNvPr>
            <p:cNvSpPr>
              <a:spLocks noMove="1" noResize="1"/>
            </p:cNvSpPr>
            <p:nvPr/>
          </p:nvSpPr>
          <p:spPr>
            <a:xfrm>
              <a:off x="5444355" y="6778136"/>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50" name="Freeform 36">
              <a:extLst>
                <a:ext uri="{FF2B5EF4-FFF2-40B4-BE49-F238E27FC236}">
                  <a16:creationId xmlns:a16="http://schemas.microsoft.com/office/drawing/2014/main" id="{03232AB6-F6DC-C403-EB76-FBD973B98773}"/>
                </a:ext>
              </a:extLst>
            </p:cNvPr>
            <p:cNvSpPr>
              <a:spLocks noMove="1" noResize="1"/>
            </p:cNvSpPr>
            <p:nvPr/>
          </p:nvSpPr>
          <p:spPr>
            <a:xfrm>
              <a:off x="5434827" y="6768608"/>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51" name="Group 37">
            <a:extLst>
              <a:ext uri="{FF2B5EF4-FFF2-40B4-BE49-F238E27FC236}">
                <a16:creationId xmlns:a16="http://schemas.microsoft.com/office/drawing/2014/main" id="{73607BBA-4656-998A-8F7C-1A91B7FC417D}"/>
              </a:ext>
            </a:extLst>
          </p:cNvPr>
          <p:cNvGrpSpPr/>
          <p:nvPr/>
        </p:nvGrpSpPr>
        <p:grpSpPr>
          <a:xfrm>
            <a:off x="3750552" y="4633375"/>
            <a:ext cx="1158685" cy="740407"/>
            <a:chOff x="5625827" y="6950061"/>
            <a:chExt cx="1738027" cy="1110611"/>
          </a:xfrm>
        </p:grpSpPr>
        <p:sp>
          <p:nvSpPr>
            <p:cNvPr id="52" name="Freeform 38">
              <a:extLst>
                <a:ext uri="{FF2B5EF4-FFF2-40B4-BE49-F238E27FC236}">
                  <a16:creationId xmlns:a16="http://schemas.microsoft.com/office/drawing/2014/main" id="{040A1FC6-6074-71B5-A0D2-25F3AC269699}"/>
                </a:ext>
              </a:extLst>
            </p:cNvPr>
            <p:cNvSpPr>
              <a:spLocks noMove="1" noResize="1"/>
            </p:cNvSpPr>
            <p:nvPr/>
          </p:nvSpPr>
          <p:spPr>
            <a:xfrm>
              <a:off x="5635355" y="6959580"/>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53" name="Freeform 39">
              <a:extLst>
                <a:ext uri="{FF2B5EF4-FFF2-40B4-BE49-F238E27FC236}">
                  <a16:creationId xmlns:a16="http://schemas.microsoft.com/office/drawing/2014/main" id="{92F97FDD-B3E0-255A-5DC7-54ED3AF4E779}"/>
                </a:ext>
              </a:extLst>
            </p:cNvPr>
            <p:cNvSpPr>
              <a:spLocks noMove="1" noResize="1"/>
            </p:cNvSpPr>
            <p:nvPr/>
          </p:nvSpPr>
          <p:spPr>
            <a:xfrm>
              <a:off x="5625827" y="6950061"/>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54" name="Group 40">
            <a:extLst>
              <a:ext uri="{FF2B5EF4-FFF2-40B4-BE49-F238E27FC236}">
                <a16:creationId xmlns:a16="http://schemas.microsoft.com/office/drawing/2014/main" id="{A8474010-2005-A7C3-D582-E13015F0547B}"/>
              </a:ext>
            </a:extLst>
          </p:cNvPr>
          <p:cNvGrpSpPr/>
          <p:nvPr/>
        </p:nvGrpSpPr>
        <p:grpSpPr>
          <a:xfrm>
            <a:off x="5724205" y="3451409"/>
            <a:ext cx="1158685" cy="740407"/>
            <a:chOff x="8586307" y="5177113"/>
            <a:chExt cx="1738027" cy="1110611"/>
          </a:xfrm>
        </p:grpSpPr>
        <p:sp>
          <p:nvSpPr>
            <p:cNvPr id="55" name="Freeform 41">
              <a:extLst>
                <a:ext uri="{FF2B5EF4-FFF2-40B4-BE49-F238E27FC236}">
                  <a16:creationId xmlns:a16="http://schemas.microsoft.com/office/drawing/2014/main" id="{8E9518A8-831A-8526-865E-B37FF87DF9FB}"/>
                </a:ext>
              </a:extLst>
            </p:cNvPr>
            <p:cNvSpPr>
              <a:spLocks noMove="1" noResize="1"/>
            </p:cNvSpPr>
            <p:nvPr/>
          </p:nvSpPr>
          <p:spPr>
            <a:xfrm>
              <a:off x="8595835" y="5186641"/>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56" name="Freeform 42">
              <a:extLst>
                <a:ext uri="{FF2B5EF4-FFF2-40B4-BE49-F238E27FC236}">
                  <a16:creationId xmlns:a16="http://schemas.microsoft.com/office/drawing/2014/main" id="{D4ED1AEF-958B-0ADC-905B-864811941659}"/>
                </a:ext>
              </a:extLst>
            </p:cNvPr>
            <p:cNvSpPr>
              <a:spLocks noMove="1" noResize="1"/>
            </p:cNvSpPr>
            <p:nvPr/>
          </p:nvSpPr>
          <p:spPr>
            <a:xfrm>
              <a:off x="8586307" y="5177113"/>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57" name="Group 43">
            <a:extLst>
              <a:ext uri="{FF2B5EF4-FFF2-40B4-BE49-F238E27FC236}">
                <a16:creationId xmlns:a16="http://schemas.microsoft.com/office/drawing/2014/main" id="{1FBA9837-9037-40D5-20B8-6C902CBD6C1B}"/>
              </a:ext>
            </a:extLst>
          </p:cNvPr>
          <p:cNvGrpSpPr/>
          <p:nvPr/>
        </p:nvGrpSpPr>
        <p:grpSpPr>
          <a:xfrm>
            <a:off x="5851538" y="3572372"/>
            <a:ext cx="1158685" cy="740407"/>
            <a:chOff x="8777307" y="5358557"/>
            <a:chExt cx="1738027" cy="1110611"/>
          </a:xfrm>
        </p:grpSpPr>
        <p:sp>
          <p:nvSpPr>
            <p:cNvPr id="58" name="Freeform 44">
              <a:extLst>
                <a:ext uri="{FF2B5EF4-FFF2-40B4-BE49-F238E27FC236}">
                  <a16:creationId xmlns:a16="http://schemas.microsoft.com/office/drawing/2014/main" id="{2E0D5B49-44EB-C0EC-4D46-B55995D728C4}"/>
                </a:ext>
              </a:extLst>
            </p:cNvPr>
            <p:cNvSpPr>
              <a:spLocks noMove="1" noResize="1"/>
            </p:cNvSpPr>
            <p:nvPr/>
          </p:nvSpPr>
          <p:spPr>
            <a:xfrm>
              <a:off x="8786835" y="5368085"/>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59" name="Freeform 45">
              <a:extLst>
                <a:ext uri="{FF2B5EF4-FFF2-40B4-BE49-F238E27FC236}">
                  <a16:creationId xmlns:a16="http://schemas.microsoft.com/office/drawing/2014/main" id="{EE23A8A9-0E75-229C-37B0-0A93DF4FC5E7}"/>
                </a:ext>
              </a:extLst>
            </p:cNvPr>
            <p:cNvSpPr>
              <a:spLocks noMove="1" noResize="1"/>
            </p:cNvSpPr>
            <p:nvPr/>
          </p:nvSpPr>
          <p:spPr>
            <a:xfrm>
              <a:off x="8777307" y="5358557"/>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60" name="Group 46">
            <a:extLst>
              <a:ext uri="{FF2B5EF4-FFF2-40B4-BE49-F238E27FC236}">
                <a16:creationId xmlns:a16="http://schemas.microsoft.com/office/drawing/2014/main" id="{73D95DB0-4BFA-46D3-E84F-AB30233607A2}"/>
              </a:ext>
            </a:extLst>
          </p:cNvPr>
          <p:cNvGrpSpPr/>
          <p:nvPr/>
        </p:nvGrpSpPr>
        <p:grpSpPr>
          <a:xfrm>
            <a:off x="5023878" y="4512406"/>
            <a:ext cx="1158685" cy="740407"/>
            <a:chOff x="7535817" y="6768608"/>
            <a:chExt cx="1738027" cy="1110611"/>
          </a:xfrm>
        </p:grpSpPr>
        <p:sp>
          <p:nvSpPr>
            <p:cNvPr id="61" name="Freeform 47">
              <a:extLst>
                <a:ext uri="{FF2B5EF4-FFF2-40B4-BE49-F238E27FC236}">
                  <a16:creationId xmlns:a16="http://schemas.microsoft.com/office/drawing/2014/main" id="{816D8E2E-5F09-5C5C-0E8F-70D46160F787}"/>
                </a:ext>
              </a:extLst>
            </p:cNvPr>
            <p:cNvSpPr>
              <a:spLocks noMove="1" noResize="1"/>
            </p:cNvSpPr>
            <p:nvPr/>
          </p:nvSpPr>
          <p:spPr>
            <a:xfrm>
              <a:off x="7545345" y="6778136"/>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62" name="Freeform 48">
              <a:extLst>
                <a:ext uri="{FF2B5EF4-FFF2-40B4-BE49-F238E27FC236}">
                  <a16:creationId xmlns:a16="http://schemas.microsoft.com/office/drawing/2014/main" id="{A20C3AC3-1A94-54CE-FD17-A586695C0545}"/>
                </a:ext>
              </a:extLst>
            </p:cNvPr>
            <p:cNvSpPr>
              <a:spLocks noMove="1" noResize="1"/>
            </p:cNvSpPr>
            <p:nvPr/>
          </p:nvSpPr>
          <p:spPr>
            <a:xfrm>
              <a:off x="7535817" y="6768608"/>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63" name="Group 49">
            <a:extLst>
              <a:ext uri="{FF2B5EF4-FFF2-40B4-BE49-F238E27FC236}">
                <a16:creationId xmlns:a16="http://schemas.microsoft.com/office/drawing/2014/main" id="{F4D01D5B-8BE2-93B2-B031-840FDA8A977D}"/>
              </a:ext>
            </a:extLst>
          </p:cNvPr>
          <p:cNvGrpSpPr/>
          <p:nvPr/>
        </p:nvGrpSpPr>
        <p:grpSpPr>
          <a:xfrm>
            <a:off x="5151212" y="4633375"/>
            <a:ext cx="1158685" cy="740407"/>
            <a:chOff x="7726817" y="6950061"/>
            <a:chExt cx="1738027" cy="1110611"/>
          </a:xfrm>
        </p:grpSpPr>
        <p:sp>
          <p:nvSpPr>
            <p:cNvPr id="64" name="Freeform 50">
              <a:extLst>
                <a:ext uri="{FF2B5EF4-FFF2-40B4-BE49-F238E27FC236}">
                  <a16:creationId xmlns:a16="http://schemas.microsoft.com/office/drawing/2014/main" id="{A1A69AFF-6E88-1C6F-337B-E00E6ABB8EA1}"/>
                </a:ext>
              </a:extLst>
            </p:cNvPr>
            <p:cNvSpPr>
              <a:spLocks noMove="1" noResize="1"/>
            </p:cNvSpPr>
            <p:nvPr/>
          </p:nvSpPr>
          <p:spPr>
            <a:xfrm>
              <a:off x="7736345" y="6959580"/>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65" name="Freeform 51">
              <a:extLst>
                <a:ext uri="{FF2B5EF4-FFF2-40B4-BE49-F238E27FC236}">
                  <a16:creationId xmlns:a16="http://schemas.microsoft.com/office/drawing/2014/main" id="{64FB4B2C-C306-398E-6729-DA91E18624A7}"/>
                </a:ext>
              </a:extLst>
            </p:cNvPr>
            <p:cNvSpPr>
              <a:spLocks noMove="1" noResize="1"/>
            </p:cNvSpPr>
            <p:nvPr/>
          </p:nvSpPr>
          <p:spPr>
            <a:xfrm>
              <a:off x="7726817" y="6950061"/>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66" name="Group 52">
            <a:extLst>
              <a:ext uri="{FF2B5EF4-FFF2-40B4-BE49-F238E27FC236}">
                <a16:creationId xmlns:a16="http://schemas.microsoft.com/office/drawing/2014/main" id="{7B06C2CA-CCD2-F068-4C79-FD50009CFFBD}"/>
              </a:ext>
            </a:extLst>
          </p:cNvPr>
          <p:cNvGrpSpPr/>
          <p:nvPr/>
        </p:nvGrpSpPr>
        <p:grpSpPr>
          <a:xfrm>
            <a:off x="6424538" y="4512406"/>
            <a:ext cx="1158685" cy="740407"/>
            <a:chOff x="9636806" y="6768608"/>
            <a:chExt cx="1738027" cy="1110611"/>
          </a:xfrm>
        </p:grpSpPr>
        <p:sp>
          <p:nvSpPr>
            <p:cNvPr id="67" name="Freeform 53">
              <a:extLst>
                <a:ext uri="{FF2B5EF4-FFF2-40B4-BE49-F238E27FC236}">
                  <a16:creationId xmlns:a16="http://schemas.microsoft.com/office/drawing/2014/main" id="{FD5B5F44-3D83-2D3C-E645-E9057CE0359F}"/>
                </a:ext>
              </a:extLst>
            </p:cNvPr>
            <p:cNvSpPr>
              <a:spLocks noMove="1" noResize="1"/>
            </p:cNvSpPr>
            <p:nvPr/>
          </p:nvSpPr>
          <p:spPr>
            <a:xfrm>
              <a:off x="9646325" y="6778136"/>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68" name="Freeform 54">
              <a:extLst>
                <a:ext uri="{FF2B5EF4-FFF2-40B4-BE49-F238E27FC236}">
                  <a16:creationId xmlns:a16="http://schemas.microsoft.com/office/drawing/2014/main" id="{C39D6033-6350-A90E-EDB4-D2231E587BAB}"/>
                </a:ext>
              </a:extLst>
            </p:cNvPr>
            <p:cNvSpPr>
              <a:spLocks noMove="1" noResize="1"/>
            </p:cNvSpPr>
            <p:nvPr/>
          </p:nvSpPr>
          <p:spPr>
            <a:xfrm>
              <a:off x="9636806" y="6768608"/>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69" name="Group 55">
            <a:extLst>
              <a:ext uri="{FF2B5EF4-FFF2-40B4-BE49-F238E27FC236}">
                <a16:creationId xmlns:a16="http://schemas.microsoft.com/office/drawing/2014/main" id="{6D5A7BB2-338A-FE2D-909D-CA071BDDFE34}"/>
              </a:ext>
            </a:extLst>
          </p:cNvPr>
          <p:cNvGrpSpPr/>
          <p:nvPr/>
        </p:nvGrpSpPr>
        <p:grpSpPr>
          <a:xfrm>
            <a:off x="6551871" y="4633375"/>
            <a:ext cx="1158685" cy="740407"/>
            <a:chOff x="9827806" y="6950061"/>
            <a:chExt cx="1738027" cy="1110611"/>
          </a:xfrm>
        </p:grpSpPr>
        <p:sp>
          <p:nvSpPr>
            <p:cNvPr id="70" name="Freeform 56">
              <a:extLst>
                <a:ext uri="{FF2B5EF4-FFF2-40B4-BE49-F238E27FC236}">
                  <a16:creationId xmlns:a16="http://schemas.microsoft.com/office/drawing/2014/main" id="{C8A46B6C-DBA1-7218-5766-885EB95BBE40}"/>
                </a:ext>
              </a:extLst>
            </p:cNvPr>
            <p:cNvSpPr>
              <a:spLocks noMove="1" noResize="1"/>
            </p:cNvSpPr>
            <p:nvPr/>
          </p:nvSpPr>
          <p:spPr>
            <a:xfrm>
              <a:off x="9837325" y="6959580"/>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71" name="Freeform 57">
              <a:extLst>
                <a:ext uri="{FF2B5EF4-FFF2-40B4-BE49-F238E27FC236}">
                  <a16:creationId xmlns:a16="http://schemas.microsoft.com/office/drawing/2014/main" id="{C0639BF7-D0C9-CA78-3062-56645C83F575}"/>
                </a:ext>
              </a:extLst>
            </p:cNvPr>
            <p:cNvSpPr>
              <a:spLocks noMove="1" noResize="1"/>
            </p:cNvSpPr>
            <p:nvPr/>
          </p:nvSpPr>
          <p:spPr>
            <a:xfrm>
              <a:off x="9827806" y="6950061"/>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sp>
        <p:nvSpPr>
          <p:cNvPr id="72" name="TextBox 58">
            <a:extLst>
              <a:ext uri="{FF2B5EF4-FFF2-40B4-BE49-F238E27FC236}">
                <a16:creationId xmlns:a16="http://schemas.microsoft.com/office/drawing/2014/main" id="{1D9A5545-CDC5-07BA-2903-AE0DC1A1DB9F}"/>
              </a:ext>
            </a:extLst>
          </p:cNvPr>
          <p:cNvSpPr txBox="1"/>
          <p:nvPr/>
        </p:nvSpPr>
        <p:spPr>
          <a:xfrm>
            <a:off x="6649383" y="4768987"/>
            <a:ext cx="963661" cy="460575"/>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200" spc="-66" dirty="0">
                <a:solidFill>
                  <a:srgbClr val="000000"/>
                </a:solidFill>
                <a:latin typeface="Open Sans"/>
              </a:rPr>
              <a:t>Deputy Coroner</a:t>
            </a:r>
            <a:endParaRPr lang="en-US" sz="1200" dirty="0">
              <a:solidFill>
                <a:srgbClr val="000000"/>
              </a:solidFill>
              <a:latin typeface="Calibri"/>
            </a:endParaRPr>
          </a:p>
        </p:txBody>
      </p:sp>
      <p:sp>
        <p:nvSpPr>
          <p:cNvPr id="73" name="TextBox 59">
            <a:extLst>
              <a:ext uri="{FF2B5EF4-FFF2-40B4-BE49-F238E27FC236}">
                <a16:creationId xmlns:a16="http://schemas.microsoft.com/office/drawing/2014/main" id="{8D6BCDA6-59ED-F84C-AAD4-F61726F88197}"/>
              </a:ext>
            </a:extLst>
          </p:cNvPr>
          <p:cNvSpPr txBox="1"/>
          <p:nvPr/>
        </p:nvSpPr>
        <p:spPr>
          <a:xfrm>
            <a:off x="5248723" y="4760056"/>
            <a:ext cx="963661" cy="460575"/>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200" spc="-66" dirty="0">
                <a:solidFill>
                  <a:srgbClr val="000000"/>
                </a:solidFill>
                <a:latin typeface="Open Sans"/>
              </a:rPr>
              <a:t>Deputy Coroner</a:t>
            </a:r>
            <a:endParaRPr lang="en-US" sz="1200" dirty="0">
              <a:solidFill>
                <a:srgbClr val="000000"/>
              </a:solidFill>
              <a:latin typeface="Calibri"/>
            </a:endParaRPr>
          </a:p>
        </p:txBody>
      </p:sp>
      <p:sp>
        <p:nvSpPr>
          <p:cNvPr id="74" name="TextBox 60">
            <a:extLst>
              <a:ext uri="{FF2B5EF4-FFF2-40B4-BE49-F238E27FC236}">
                <a16:creationId xmlns:a16="http://schemas.microsoft.com/office/drawing/2014/main" id="{D5976994-8E24-6043-E611-83A65DF3EF9B}"/>
              </a:ext>
            </a:extLst>
          </p:cNvPr>
          <p:cNvSpPr txBox="1"/>
          <p:nvPr/>
        </p:nvSpPr>
        <p:spPr>
          <a:xfrm>
            <a:off x="3818912" y="4745535"/>
            <a:ext cx="963661" cy="460767"/>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200" dirty="0">
                <a:solidFill>
                  <a:srgbClr val="000000"/>
                </a:solidFill>
                <a:latin typeface="Calibri"/>
              </a:rPr>
              <a:t>Deputy</a:t>
            </a:r>
          </a:p>
          <a:p>
            <a:pPr algn="ctr" defTabSz="609630">
              <a:lnSpc>
                <a:spcPct val="130120"/>
              </a:lnSpc>
              <a:defRPr sz="1800" b="0" i="0" u="none" strike="noStrike" kern="0" cap="none" spc="0" baseline="0">
                <a:solidFill>
                  <a:srgbClr val="000000"/>
                </a:solidFill>
                <a:uFillTx/>
              </a:defRPr>
            </a:pPr>
            <a:r>
              <a:rPr lang="en-US" sz="1200" dirty="0">
                <a:solidFill>
                  <a:srgbClr val="000000"/>
                </a:solidFill>
                <a:latin typeface="Calibri"/>
              </a:rPr>
              <a:t>Coroner</a:t>
            </a:r>
          </a:p>
        </p:txBody>
      </p:sp>
      <p:sp>
        <p:nvSpPr>
          <p:cNvPr id="75" name="TextBox 61">
            <a:extLst>
              <a:ext uri="{FF2B5EF4-FFF2-40B4-BE49-F238E27FC236}">
                <a16:creationId xmlns:a16="http://schemas.microsoft.com/office/drawing/2014/main" id="{86DDED79-1F6F-2AC2-EEA7-80438D5B345D}"/>
              </a:ext>
            </a:extLst>
          </p:cNvPr>
          <p:cNvSpPr txBox="1"/>
          <p:nvPr/>
        </p:nvSpPr>
        <p:spPr>
          <a:xfrm>
            <a:off x="5953390" y="3684539"/>
            <a:ext cx="1044135" cy="460767"/>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200" dirty="0">
                <a:solidFill>
                  <a:srgbClr val="000000"/>
                </a:solidFill>
                <a:latin typeface="Calibri"/>
              </a:rPr>
              <a:t>Administrative</a:t>
            </a:r>
          </a:p>
          <a:p>
            <a:pPr algn="ctr" defTabSz="609630">
              <a:lnSpc>
                <a:spcPct val="130120"/>
              </a:lnSpc>
              <a:defRPr sz="1800" b="0" i="0" u="none" strike="noStrike" kern="0" cap="none" spc="0" baseline="0">
                <a:solidFill>
                  <a:srgbClr val="000000"/>
                </a:solidFill>
                <a:uFillTx/>
              </a:defRPr>
            </a:pPr>
            <a:r>
              <a:rPr lang="en-US" sz="1200" dirty="0">
                <a:solidFill>
                  <a:srgbClr val="000000"/>
                </a:solidFill>
                <a:latin typeface="Calibri"/>
              </a:rPr>
              <a:t>Manager  </a:t>
            </a:r>
          </a:p>
        </p:txBody>
      </p:sp>
      <p:sp>
        <p:nvSpPr>
          <p:cNvPr id="76" name="TextBox 62">
            <a:extLst>
              <a:ext uri="{FF2B5EF4-FFF2-40B4-BE49-F238E27FC236}">
                <a16:creationId xmlns:a16="http://schemas.microsoft.com/office/drawing/2014/main" id="{3545BD61-5058-324E-9301-6A3A27E457D1}"/>
              </a:ext>
            </a:extLst>
          </p:cNvPr>
          <p:cNvSpPr txBox="1"/>
          <p:nvPr/>
        </p:nvSpPr>
        <p:spPr>
          <a:xfrm>
            <a:off x="2411572" y="4760056"/>
            <a:ext cx="963661" cy="460575"/>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200" spc="-66" dirty="0">
                <a:solidFill>
                  <a:srgbClr val="000000"/>
                </a:solidFill>
                <a:latin typeface="Open Sans"/>
              </a:rPr>
              <a:t>Deputy Coroner</a:t>
            </a:r>
            <a:endParaRPr lang="en-US" sz="1200" dirty="0">
              <a:solidFill>
                <a:srgbClr val="000000"/>
              </a:solidFill>
              <a:latin typeface="Calibri"/>
            </a:endParaRPr>
          </a:p>
        </p:txBody>
      </p:sp>
      <p:sp>
        <p:nvSpPr>
          <p:cNvPr id="77" name="TextBox 63">
            <a:extLst>
              <a:ext uri="{FF2B5EF4-FFF2-40B4-BE49-F238E27FC236}">
                <a16:creationId xmlns:a16="http://schemas.microsoft.com/office/drawing/2014/main" id="{5369564C-D6AB-E476-2E4D-901E50A45883}"/>
              </a:ext>
            </a:extLst>
          </p:cNvPr>
          <p:cNvSpPr txBox="1"/>
          <p:nvPr/>
        </p:nvSpPr>
        <p:spPr>
          <a:xfrm>
            <a:off x="3141391" y="3707990"/>
            <a:ext cx="963661" cy="460575"/>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200" spc="-66" dirty="0">
                <a:solidFill>
                  <a:srgbClr val="000000"/>
                </a:solidFill>
                <a:latin typeface="Open Sans"/>
              </a:rPr>
              <a:t>Chief Deputy Coroner</a:t>
            </a:r>
            <a:endParaRPr lang="en-US" sz="1200" dirty="0">
              <a:solidFill>
                <a:srgbClr val="000000"/>
              </a:solidFill>
              <a:latin typeface="Calibri"/>
            </a:endParaRPr>
          </a:p>
        </p:txBody>
      </p:sp>
      <p:sp>
        <p:nvSpPr>
          <p:cNvPr id="78" name="TextBox 64">
            <a:extLst>
              <a:ext uri="{FF2B5EF4-FFF2-40B4-BE49-F238E27FC236}">
                <a16:creationId xmlns:a16="http://schemas.microsoft.com/office/drawing/2014/main" id="{BC792C91-452A-02EB-DAA1-84E01B849FA1}"/>
              </a:ext>
            </a:extLst>
          </p:cNvPr>
          <p:cNvSpPr txBox="1"/>
          <p:nvPr/>
        </p:nvSpPr>
        <p:spPr>
          <a:xfrm>
            <a:off x="4329898" y="2646993"/>
            <a:ext cx="1266974" cy="367473"/>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2000" spc="-66" dirty="0">
                <a:solidFill>
                  <a:srgbClr val="000000"/>
                </a:solidFill>
                <a:latin typeface="Open Sans"/>
              </a:rPr>
              <a:t>Coroner</a:t>
            </a:r>
            <a:endParaRPr lang="en-US" sz="2000" dirty="0">
              <a:solidFill>
                <a:srgbClr val="000000"/>
              </a:solidFill>
              <a:latin typeface="Calibri"/>
            </a:endParaRPr>
          </a:p>
        </p:txBody>
      </p:sp>
      <p:sp>
        <p:nvSpPr>
          <p:cNvPr id="79" name="AutoShape 65">
            <a:extLst>
              <a:ext uri="{FF2B5EF4-FFF2-40B4-BE49-F238E27FC236}">
                <a16:creationId xmlns:a16="http://schemas.microsoft.com/office/drawing/2014/main" id="{8FFB59A0-1BF4-97A0-7598-35E20664A8E1}"/>
              </a:ext>
            </a:extLst>
          </p:cNvPr>
          <p:cNvSpPr>
            <a:spLocks noMove="1" noResize="1"/>
          </p:cNvSpPr>
          <p:nvPr/>
        </p:nvSpPr>
        <p:spPr>
          <a:xfrm flipV="1">
            <a:off x="5030230" y="3245437"/>
            <a:ext cx="0" cy="108594"/>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0" name="AutoShape 66">
            <a:extLst>
              <a:ext uri="{FF2B5EF4-FFF2-40B4-BE49-F238E27FC236}">
                <a16:creationId xmlns:a16="http://schemas.microsoft.com/office/drawing/2014/main" id="{89AE40E6-A6FC-2A9A-C8C9-7D73FD28314B}"/>
              </a:ext>
            </a:extLst>
          </p:cNvPr>
          <p:cNvSpPr>
            <a:spLocks noMove="1" noResize="1"/>
          </p:cNvSpPr>
          <p:nvPr/>
        </p:nvSpPr>
        <p:spPr>
          <a:xfrm>
            <a:off x="3495885" y="3354025"/>
            <a:ext cx="2940003"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1" name="AutoShape 67">
            <a:extLst>
              <a:ext uri="{FF2B5EF4-FFF2-40B4-BE49-F238E27FC236}">
                <a16:creationId xmlns:a16="http://schemas.microsoft.com/office/drawing/2014/main" id="{8E77D097-E0DC-79E4-203B-7F7D79FA0911}"/>
              </a:ext>
            </a:extLst>
          </p:cNvPr>
          <p:cNvSpPr>
            <a:spLocks noMove="1" noResize="1"/>
          </p:cNvSpPr>
          <p:nvPr/>
        </p:nvSpPr>
        <p:spPr>
          <a:xfrm flipV="1">
            <a:off x="3495885" y="3341327"/>
            <a:ext cx="0" cy="108594"/>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2" name="AutoShape 68">
            <a:extLst>
              <a:ext uri="{FF2B5EF4-FFF2-40B4-BE49-F238E27FC236}">
                <a16:creationId xmlns:a16="http://schemas.microsoft.com/office/drawing/2014/main" id="{6A7D2126-0679-8BA3-F890-40714B7B8CF6}"/>
              </a:ext>
            </a:extLst>
          </p:cNvPr>
          <p:cNvSpPr>
            <a:spLocks noMove="1" noResize="1"/>
          </p:cNvSpPr>
          <p:nvPr/>
        </p:nvSpPr>
        <p:spPr>
          <a:xfrm flipV="1">
            <a:off x="6448592" y="3338907"/>
            <a:ext cx="0" cy="108594"/>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3" name="AutoShape 69">
            <a:extLst>
              <a:ext uri="{FF2B5EF4-FFF2-40B4-BE49-F238E27FC236}">
                <a16:creationId xmlns:a16="http://schemas.microsoft.com/office/drawing/2014/main" id="{3000F1DF-19D3-255F-A088-589E0E622527}"/>
              </a:ext>
            </a:extLst>
          </p:cNvPr>
          <p:cNvSpPr>
            <a:spLocks noMove="1" noResize="1"/>
          </p:cNvSpPr>
          <p:nvPr/>
        </p:nvSpPr>
        <p:spPr>
          <a:xfrm flipH="1" flipV="1">
            <a:off x="3616872" y="4312353"/>
            <a:ext cx="0" cy="9448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4" name="AutoShape 70">
            <a:extLst>
              <a:ext uri="{FF2B5EF4-FFF2-40B4-BE49-F238E27FC236}">
                <a16:creationId xmlns:a16="http://schemas.microsoft.com/office/drawing/2014/main" id="{51FA5532-FC6F-5C0A-6C5D-EC6B4880C198}"/>
              </a:ext>
            </a:extLst>
          </p:cNvPr>
          <p:cNvSpPr>
            <a:spLocks noMove="1" noResize="1"/>
          </p:cNvSpPr>
          <p:nvPr/>
        </p:nvSpPr>
        <p:spPr>
          <a:xfrm flipV="1">
            <a:off x="2801910" y="4393704"/>
            <a:ext cx="0" cy="11870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5" name="AutoShape 71">
            <a:extLst>
              <a:ext uri="{FF2B5EF4-FFF2-40B4-BE49-F238E27FC236}">
                <a16:creationId xmlns:a16="http://schemas.microsoft.com/office/drawing/2014/main" id="{235D9425-80F3-F08B-0A53-DD7A8BFA8E3A}"/>
              </a:ext>
            </a:extLst>
          </p:cNvPr>
          <p:cNvSpPr>
            <a:spLocks noMove="1" noResize="1"/>
          </p:cNvSpPr>
          <p:nvPr/>
        </p:nvSpPr>
        <p:spPr>
          <a:xfrm>
            <a:off x="2795558" y="4406408"/>
            <a:ext cx="1534339" cy="427"/>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6" name="AutoShape 72">
            <a:extLst>
              <a:ext uri="{FF2B5EF4-FFF2-40B4-BE49-F238E27FC236}">
                <a16:creationId xmlns:a16="http://schemas.microsoft.com/office/drawing/2014/main" id="{B0AF7736-2E19-E116-DD23-54DF595F1A04}"/>
              </a:ext>
            </a:extLst>
          </p:cNvPr>
          <p:cNvSpPr>
            <a:spLocks noMove="1" noResize="1"/>
          </p:cNvSpPr>
          <p:nvPr/>
        </p:nvSpPr>
        <p:spPr>
          <a:xfrm flipH="1" flipV="1">
            <a:off x="3616872" y="4312353"/>
            <a:ext cx="0" cy="9448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7" name="AutoShape 73">
            <a:extLst>
              <a:ext uri="{FF2B5EF4-FFF2-40B4-BE49-F238E27FC236}">
                <a16:creationId xmlns:a16="http://schemas.microsoft.com/office/drawing/2014/main" id="{5FC5B155-2C9B-CEDC-8C43-BD4192F92F9F}"/>
              </a:ext>
            </a:extLst>
          </p:cNvPr>
          <p:cNvSpPr>
            <a:spLocks noMove="1" noResize="1"/>
          </p:cNvSpPr>
          <p:nvPr/>
        </p:nvSpPr>
        <p:spPr>
          <a:xfrm flipV="1">
            <a:off x="4342601" y="4393704"/>
            <a:ext cx="0" cy="11870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8" name="AutoShape 74">
            <a:extLst>
              <a:ext uri="{FF2B5EF4-FFF2-40B4-BE49-F238E27FC236}">
                <a16:creationId xmlns:a16="http://schemas.microsoft.com/office/drawing/2014/main" id="{CBF28BE9-82C6-1C0E-8B4C-D9555CEE4290}"/>
              </a:ext>
            </a:extLst>
          </p:cNvPr>
          <p:cNvSpPr>
            <a:spLocks noMove="1" noResize="1"/>
          </p:cNvSpPr>
          <p:nvPr/>
        </p:nvSpPr>
        <p:spPr>
          <a:xfrm flipV="1">
            <a:off x="5622273" y="4394137"/>
            <a:ext cx="0" cy="11870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9" name="AutoShape 75">
            <a:extLst>
              <a:ext uri="{FF2B5EF4-FFF2-40B4-BE49-F238E27FC236}">
                <a16:creationId xmlns:a16="http://schemas.microsoft.com/office/drawing/2014/main" id="{6843E3FA-50DF-84E8-CFD8-D1579305E764}"/>
              </a:ext>
            </a:extLst>
          </p:cNvPr>
          <p:cNvSpPr>
            <a:spLocks noMove="1" noResize="1"/>
          </p:cNvSpPr>
          <p:nvPr/>
        </p:nvSpPr>
        <p:spPr>
          <a:xfrm>
            <a:off x="5615921" y="4406835"/>
            <a:ext cx="1534339" cy="427"/>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90" name="AutoShape 76">
            <a:extLst>
              <a:ext uri="{FF2B5EF4-FFF2-40B4-BE49-F238E27FC236}">
                <a16:creationId xmlns:a16="http://schemas.microsoft.com/office/drawing/2014/main" id="{EEC986E7-3646-F834-0CEB-BB25F938172C}"/>
              </a:ext>
            </a:extLst>
          </p:cNvPr>
          <p:cNvSpPr>
            <a:spLocks noMove="1" noResize="1"/>
          </p:cNvSpPr>
          <p:nvPr/>
        </p:nvSpPr>
        <p:spPr>
          <a:xfrm flipH="1" flipV="1">
            <a:off x="6437235" y="4312780"/>
            <a:ext cx="0" cy="9448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91" name="AutoShape 77">
            <a:extLst>
              <a:ext uri="{FF2B5EF4-FFF2-40B4-BE49-F238E27FC236}">
                <a16:creationId xmlns:a16="http://schemas.microsoft.com/office/drawing/2014/main" id="{5173D7DD-DF3F-DD9F-02EB-D8E55E69C7AF}"/>
              </a:ext>
            </a:extLst>
          </p:cNvPr>
          <p:cNvSpPr>
            <a:spLocks noMove="1" noResize="1"/>
          </p:cNvSpPr>
          <p:nvPr/>
        </p:nvSpPr>
        <p:spPr>
          <a:xfrm flipV="1">
            <a:off x="7162964" y="4394137"/>
            <a:ext cx="0" cy="11870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Tree>
    <p:extLst>
      <p:ext uri="{BB962C8B-B14F-4D97-AF65-F5344CB8AC3E}">
        <p14:creationId xmlns:p14="http://schemas.microsoft.com/office/powerpoint/2010/main" val="4119769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id="{B88009DE-D224-9279-E68C-3F49C5C1AC2D}"/>
              </a:ext>
            </a:extLst>
          </p:cNvPr>
          <p:cNvSpPr>
            <a:spLocks noMove="1" noResize="1"/>
          </p:cNvSpPr>
          <p:nvPr/>
        </p:nvSpPr>
        <p:spPr>
          <a:xfrm>
            <a:off x="971550" y="1926433"/>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5">
            <a:extLst>
              <a:ext uri="{FF2B5EF4-FFF2-40B4-BE49-F238E27FC236}">
                <a16:creationId xmlns:a16="http://schemas.microsoft.com/office/drawing/2014/main" id="{56983BEC-BFCB-21A8-C57A-6B3DCCF44C08}"/>
              </a:ext>
            </a:extLst>
          </p:cNvPr>
          <p:cNvSpPr txBox="1"/>
          <p:nvPr/>
        </p:nvSpPr>
        <p:spPr>
          <a:xfrm>
            <a:off x="964022" y="904464"/>
            <a:ext cx="8637178"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Personnel Budget Request</a:t>
            </a:r>
            <a:endParaRPr lang="en-US" sz="1200" dirty="0">
              <a:solidFill>
                <a:srgbClr val="000000"/>
              </a:solidFill>
              <a:latin typeface="Calibri"/>
            </a:endParaRPr>
          </a:p>
        </p:txBody>
      </p:sp>
      <p:sp>
        <p:nvSpPr>
          <p:cNvPr id="5" name="TextBox 6">
            <a:extLst>
              <a:ext uri="{FF2B5EF4-FFF2-40B4-BE49-F238E27FC236}">
                <a16:creationId xmlns:a16="http://schemas.microsoft.com/office/drawing/2014/main" id="{EC11E114-2BB7-89FE-C254-EC04A0E50E9A}"/>
              </a:ext>
            </a:extLst>
          </p:cNvPr>
          <p:cNvSpPr txBox="1"/>
          <p:nvPr/>
        </p:nvSpPr>
        <p:spPr>
          <a:xfrm>
            <a:off x="964022"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 26 Budgeted Department Total-</a:t>
            </a:r>
            <a:r>
              <a:rPr lang="en-US" dirty="0">
                <a:solidFill>
                  <a:srgbClr val="7CA655"/>
                </a:solidFill>
                <a:latin typeface="Arimo"/>
              </a:rPr>
              <a:t> </a:t>
            </a:r>
            <a:r>
              <a:rPr lang="en-US" dirty="0">
                <a:solidFill>
                  <a:srgbClr val="000000"/>
                </a:solidFill>
                <a:latin typeface="Arimo"/>
              </a:rPr>
              <a:t>7</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6" name="TextBox 8">
            <a:extLst>
              <a:ext uri="{FF2B5EF4-FFF2-40B4-BE49-F238E27FC236}">
                <a16:creationId xmlns:a16="http://schemas.microsoft.com/office/drawing/2014/main" id="{87C6D102-F181-177A-AB6B-09216E137524}"/>
              </a:ext>
            </a:extLst>
          </p:cNvPr>
          <p:cNvSpPr txBox="1"/>
          <p:nvPr/>
        </p:nvSpPr>
        <p:spPr>
          <a:xfrm>
            <a:off x="971550" y="6332220"/>
            <a:ext cx="523237" cy="221151"/>
          </a:xfrm>
          <a:prstGeom prst="rect">
            <a:avLst/>
          </a:prstGeom>
          <a:noFill/>
          <a:ln cap="flat">
            <a:noFill/>
          </a:ln>
        </p:spPr>
        <p:txBody>
          <a:bodyPr vert="horz" wrap="square" lIns="0" tIns="0" rIns="0" bIns="0" anchor="t" anchorCtr="0" compatLnSpc="1">
            <a:spAutoFit/>
          </a:bodyPr>
          <a:lstStyle/>
          <a:p>
            <a:pPr defTabSz="609630">
              <a:lnSpc>
                <a:spcPct val="144578"/>
              </a:lnSpc>
              <a:defRPr sz="1800" b="0" i="0" u="none" strike="noStrike" kern="0" cap="none" spc="0" baseline="0">
                <a:solidFill>
                  <a:srgbClr val="000000"/>
                </a:solidFill>
                <a:uFillTx/>
              </a:defRPr>
            </a:pPr>
            <a:r>
              <a:rPr lang="en-US" sz="1100" spc="-24">
                <a:solidFill>
                  <a:srgbClr val="000000"/>
                </a:solidFill>
                <a:latin typeface="Open Sans"/>
              </a:rPr>
              <a:t>13</a:t>
            </a:r>
            <a:endParaRPr lang="en-US" sz="1200">
              <a:solidFill>
                <a:srgbClr val="000000"/>
              </a:solidFill>
              <a:latin typeface="Calibri"/>
            </a:endParaRPr>
          </a:p>
        </p:txBody>
      </p:sp>
      <p:graphicFrame>
        <p:nvGraphicFramePr>
          <p:cNvPr id="7" name="Table 9">
            <a:extLst>
              <a:ext uri="{FF2B5EF4-FFF2-40B4-BE49-F238E27FC236}">
                <a16:creationId xmlns:a16="http://schemas.microsoft.com/office/drawing/2014/main" id="{2F8C1FBF-1382-76F9-4807-104B94D465FC}"/>
              </a:ext>
            </a:extLst>
          </p:cNvPr>
          <p:cNvGraphicFramePr>
            <a:graphicFrameLocks noGrp="1"/>
          </p:cNvGraphicFramePr>
          <p:nvPr>
            <p:extLst>
              <p:ext uri="{D42A27DB-BD31-4B8C-83A1-F6EECF244321}">
                <p14:modId xmlns:p14="http://schemas.microsoft.com/office/powerpoint/2010/main" val="2939683585"/>
              </p:ext>
            </p:extLst>
          </p:nvPr>
        </p:nvGraphicFramePr>
        <p:xfrm>
          <a:off x="971550" y="2593293"/>
          <a:ext cx="10223494" cy="1812081"/>
        </p:xfrm>
        <a:graphic>
          <a:graphicData uri="http://schemas.openxmlformats.org/drawingml/2006/table">
            <a:tbl>
              <a:tblPr>
                <a:effectLst/>
              </a:tblPr>
              <a:tblGrid>
                <a:gridCol w="2962814">
                  <a:extLst>
                    <a:ext uri="{9D8B030D-6E8A-4147-A177-3AD203B41FA5}">
                      <a16:colId xmlns:a16="http://schemas.microsoft.com/office/drawing/2014/main" val="930803802"/>
                    </a:ext>
                  </a:extLst>
                </a:gridCol>
                <a:gridCol w="954231">
                  <a:extLst>
                    <a:ext uri="{9D8B030D-6E8A-4147-A177-3AD203B41FA5}">
                      <a16:colId xmlns:a16="http://schemas.microsoft.com/office/drawing/2014/main" val="2479479657"/>
                    </a:ext>
                  </a:extLst>
                </a:gridCol>
                <a:gridCol w="465313">
                  <a:extLst>
                    <a:ext uri="{9D8B030D-6E8A-4147-A177-3AD203B41FA5}">
                      <a16:colId xmlns:a16="http://schemas.microsoft.com/office/drawing/2014/main" val="1378453632"/>
                    </a:ext>
                  </a:extLst>
                </a:gridCol>
                <a:gridCol w="660099">
                  <a:extLst>
                    <a:ext uri="{9D8B030D-6E8A-4147-A177-3AD203B41FA5}">
                      <a16:colId xmlns:a16="http://schemas.microsoft.com/office/drawing/2014/main" val="1641712007"/>
                    </a:ext>
                  </a:extLst>
                </a:gridCol>
                <a:gridCol w="787164">
                  <a:extLst>
                    <a:ext uri="{9D8B030D-6E8A-4147-A177-3AD203B41FA5}">
                      <a16:colId xmlns:a16="http://schemas.microsoft.com/office/drawing/2014/main" val="3393545494"/>
                    </a:ext>
                  </a:extLst>
                </a:gridCol>
                <a:gridCol w="1371892">
                  <a:extLst>
                    <a:ext uri="{9D8B030D-6E8A-4147-A177-3AD203B41FA5}">
                      <a16:colId xmlns:a16="http://schemas.microsoft.com/office/drawing/2014/main" val="2522548717"/>
                    </a:ext>
                  </a:extLst>
                </a:gridCol>
                <a:gridCol w="1208184">
                  <a:extLst>
                    <a:ext uri="{9D8B030D-6E8A-4147-A177-3AD203B41FA5}">
                      <a16:colId xmlns:a16="http://schemas.microsoft.com/office/drawing/2014/main" val="3726186545"/>
                    </a:ext>
                  </a:extLst>
                </a:gridCol>
                <a:gridCol w="1813797">
                  <a:extLst>
                    <a:ext uri="{9D8B030D-6E8A-4147-A177-3AD203B41FA5}">
                      <a16:colId xmlns:a16="http://schemas.microsoft.com/office/drawing/2014/main" val="2870887255"/>
                    </a:ext>
                  </a:extLst>
                </a:gridCol>
              </a:tblGrid>
              <a:tr h="964607">
                <a:tc>
                  <a:txBody>
                    <a:bodyPr/>
                    <a:lstStyle/>
                    <a:p>
                      <a:pPr lvl="0" algn="l">
                        <a:lnSpc>
                          <a:spcPct val="144578"/>
                        </a:lnSpc>
                      </a:pPr>
                      <a:r>
                        <a:rPr lang="en-US" sz="2000" spc="-66">
                          <a:solidFill>
                            <a:srgbClr val="FFFFFF"/>
                          </a:solidFill>
                          <a:latin typeface="Open Sans"/>
                        </a:rPr>
                        <a:t>Job Title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Fund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gridSpan="2">
                  <a:txBody>
                    <a:bodyPr/>
                    <a:lstStyle/>
                    <a:p>
                      <a:pPr lvl="0" algn="ctr">
                        <a:lnSpc>
                          <a:spcPct val="144578"/>
                        </a:lnSpc>
                      </a:pPr>
                      <a:r>
                        <a:rPr lang="en-US" sz="2000" spc="-66">
                          <a:solidFill>
                            <a:srgbClr val="FFFFFF"/>
                          </a:solidFill>
                          <a:latin typeface="Open Sans"/>
                        </a:rPr>
                        <a:t>Division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tc>
                  <a:txBody>
                    <a:bodyPr/>
                    <a:lstStyle/>
                    <a:p>
                      <a:pPr lvl="0" algn="ctr">
                        <a:lnSpc>
                          <a:spcPct val="144578"/>
                        </a:lnSpc>
                      </a:pPr>
                      <a:r>
                        <a:rPr lang="en-US" sz="2000" spc="-66">
                          <a:solidFill>
                            <a:srgbClr val="FFFFFF"/>
                          </a:solidFill>
                          <a:latin typeface="Open Sans"/>
                        </a:rPr>
                        <a:t>FTE or PT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Head Count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Request Type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Salary +40%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2599730608"/>
                  </a:ext>
                </a:extLst>
              </a:tr>
              <a:tr h="402421">
                <a:tc>
                  <a:txBody>
                    <a:bodyPr/>
                    <a:lstStyle/>
                    <a:p>
                      <a:pPr lvl="0" algn="l">
                        <a:lnSpc>
                          <a:spcPct val="144578"/>
                        </a:lnSpc>
                      </a:pPr>
                      <a:r>
                        <a:rPr lang="en-US" sz="1400" spc="-46" dirty="0">
                          <a:solidFill>
                            <a:srgbClr val="000000"/>
                          </a:solidFill>
                          <a:latin typeface="Open Sans"/>
                        </a:rPr>
                        <a:t>Chief Deputy Coroner</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a:solidFill>
                            <a:srgbClr val="000000"/>
                          </a:solidFill>
                          <a:latin typeface="Open Sans"/>
                        </a:rPr>
                        <a:t>TBD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gridSpan="2">
                  <a:txBody>
                    <a:bodyPr/>
                    <a:lstStyle/>
                    <a:p>
                      <a:pPr lvl="0" algn="ctr">
                        <a:lnSpc>
                          <a:spcPct val="144578"/>
                        </a:lnSpc>
                      </a:pPr>
                      <a:r>
                        <a:rPr lang="en-US" sz="1400" spc="-46">
                          <a:solidFill>
                            <a:srgbClr val="000000"/>
                          </a:solidFill>
                          <a:latin typeface="Open Sans"/>
                        </a:rPr>
                        <a:t>N/A</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hMerge="1">
                  <a:txBody>
                    <a:bodyPr/>
                    <a:lstStyle/>
                    <a:p>
                      <a:endParaRPr lang="en-US"/>
                    </a:p>
                  </a:txBody>
                  <a:tcPr/>
                </a:tc>
                <a:tc>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a:solidFill>
                            <a:srgbClr val="000000"/>
                          </a:solidFill>
                          <a:latin typeface="Open Sans"/>
                        </a:rPr>
                        <a:t>Reclass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$24,000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3346601215"/>
                  </a:ext>
                </a:extLst>
              </a:tr>
              <a:tr h="444989">
                <a:tc gridSpan="3">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hMerge="1">
                  <a:txBody>
                    <a:bodyPr/>
                    <a:lstStyle/>
                    <a:p>
                      <a:endParaRPr lang="en-US"/>
                    </a:p>
                  </a:txBody>
                  <a:tcPr/>
                </a:tc>
                <a:tc gridSpan="2">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gridSpan="2">
                  <a:txBody>
                    <a:bodyPr/>
                    <a:lstStyle/>
                    <a:p>
                      <a:pPr lvl="0" algn="r">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c>
                  <a:txBody>
                    <a:bodyPr/>
                    <a:lstStyle/>
                    <a:p>
                      <a:pPr lvl="0" algn="l">
                        <a:lnSpc>
                          <a:spcPct val="144528"/>
                        </a:lnSpc>
                      </a:pPr>
                      <a:r>
                        <a:rPr lang="en-US" sz="1600" spc="-52" dirty="0">
                          <a:solidFill>
                            <a:srgbClr val="000000"/>
                          </a:solidFill>
                          <a:latin typeface="Open Sans Bold"/>
                        </a:rPr>
                        <a:t>$24,000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CDCDCD"/>
                    </a:solidFill>
                  </a:tcPr>
                </a:tc>
                <a:extLst>
                  <a:ext uri="{0D108BD9-81ED-4DB2-BD59-A6C34878D82A}">
                    <a16:rowId xmlns:a16="http://schemas.microsoft.com/office/drawing/2014/main" val="1375397842"/>
                  </a:ext>
                </a:extLst>
              </a:tr>
            </a:tbl>
          </a:graphicData>
        </a:graphic>
      </p:graphicFrame>
      <p:sp>
        <p:nvSpPr>
          <p:cNvPr id="8" name="TextBox 10">
            <a:extLst>
              <a:ext uri="{FF2B5EF4-FFF2-40B4-BE49-F238E27FC236}">
                <a16:creationId xmlns:a16="http://schemas.microsoft.com/office/drawing/2014/main" id="{5F8BABD2-A93D-0B48-C1EE-124D591CEDD5}"/>
              </a:ext>
            </a:extLst>
          </p:cNvPr>
          <p:cNvSpPr txBox="1"/>
          <p:nvPr/>
        </p:nvSpPr>
        <p:spPr>
          <a:xfrm>
            <a:off x="6400800"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FY27 Requested Additional Personnel –</a:t>
            </a:r>
            <a:r>
              <a:rPr lang="en-US" dirty="0">
                <a:solidFill>
                  <a:srgbClr val="7CA655"/>
                </a:solidFill>
                <a:latin typeface="Arimo"/>
              </a:rPr>
              <a:t> </a:t>
            </a:r>
            <a:r>
              <a:rPr lang="en-US" dirty="0">
                <a:solidFill>
                  <a:srgbClr val="000000"/>
                </a:solidFill>
                <a:latin typeface="Arimo"/>
              </a:rPr>
              <a:t>7</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9" name="TextBox 11">
            <a:extLst>
              <a:ext uri="{FF2B5EF4-FFF2-40B4-BE49-F238E27FC236}">
                <a16:creationId xmlns:a16="http://schemas.microsoft.com/office/drawing/2014/main" id="{A77A7D3C-D795-06F0-D2C5-AFAA3F85B2F0}"/>
              </a:ext>
            </a:extLst>
          </p:cNvPr>
          <p:cNvSpPr txBox="1"/>
          <p:nvPr/>
        </p:nvSpPr>
        <p:spPr>
          <a:xfrm>
            <a:off x="6400800" y="5706404"/>
            <a:ext cx="4827178" cy="691087"/>
          </a:xfrm>
          <a:prstGeom prst="rect">
            <a:avLst/>
          </a:prstGeom>
          <a:noFill/>
          <a:ln cap="flat">
            <a:noFill/>
          </a:ln>
        </p:spPr>
        <p:txBody>
          <a:bodyPr vert="horz" wrap="square" lIns="0" tIns="0" rIns="0" bIns="0" anchor="t" anchorCtr="0" compatLnSpc="1">
            <a:spAutoFit/>
          </a:bodyPr>
          <a:lstStyle/>
          <a:p>
            <a:pPr algn="r" defTabSz="609630">
              <a:lnSpc>
                <a:spcPct val="130120"/>
              </a:lnSpc>
              <a:defRPr sz="1800" b="0" i="0" u="none" strike="noStrike" kern="0" cap="none" spc="0" baseline="0">
                <a:solidFill>
                  <a:srgbClr val="000000"/>
                </a:solidFill>
                <a:uFillTx/>
              </a:defRPr>
            </a:pPr>
            <a:r>
              <a:rPr lang="en-US" dirty="0">
                <a:solidFill>
                  <a:srgbClr val="9B7F57"/>
                </a:solidFill>
                <a:latin typeface="Arimo Bold"/>
              </a:rPr>
              <a:t>New Department Total (w/Request)-</a:t>
            </a:r>
            <a:r>
              <a:rPr lang="en-US" dirty="0">
                <a:solidFill>
                  <a:srgbClr val="4495A2"/>
                </a:solidFill>
                <a:latin typeface="Arimo Bold"/>
              </a:rPr>
              <a:t> </a:t>
            </a:r>
            <a:r>
              <a:rPr lang="en-US" dirty="0">
                <a:solidFill>
                  <a:srgbClr val="000000"/>
                </a:solidFill>
                <a:latin typeface="Arimo Bold"/>
              </a:rPr>
              <a:t>XX</a:t>
            </a:r>
            <a:endParaRPr lang="en-US" sz="1200" dirty="0">
              <a:solidFill>
                <a:srgbClr val="000000"/>
              </a:solidFill>
              <a:latin typeface="Calibri"/>
            </a:endParaRPr>
          </a:p>
          <a:p>
            <a:pPr algn="r" defTabSz="609630">
              <a:lnSpc>
                <a:spcPct val="130120"/>
              </a:lnSpc>
              <a:defRPr sz="1800" b="0" i="0" u="none" strike="noStrike" kern="0" cap="none" spc="0" baseline="0">
                <a:solidFill>
                  <a:srgbClr val="000000"/>
                </a:solidFill>
                <a:uFillTx/>
              </a:defRPr>
            </a:pPr>
            <a:endParaRPr lang="en-US" dirty="0">
              <a:solidFill>
                <a:srgbClr val="000000"/>
              </a:solidFill>
              <a:latin typeface="Arimo Bold"/>
              <a:ea typeface="Arimo Bold"/>
              <a:cs typeface="Arimo Bold"/>
            </a:endParaRPr>
          </a:p>
        </p:txBody>
      </p:sp>
      <p:pic>
        <p:nvPicPr>
          <p:cNvPr id="10" name="Picture 11">
            <a:extLst>
              <a:ext uri="{FF2B5EF4-FFF2-40B4-BE49-F238E27FC236}">
                <a16:creationId xmlns:a16="http://schemas.microsoft.com/office/drawing/2014/main" id="{DF0B5A34-5748-72BB-365E-AA71004EBB9F}"/>
              </a:ext>
            </a:extLst>
          </p:cNvPr>
          <p:cNvPicPr>
            <a:picLocks noChangeAspect="1"/>
          </p:cNvPicPr>
          <p:nvPr/>
        </p:nvPicPr>
        <p:blipFill>
          <a:blip r:embed="rId2"/>
          <a:stretch>
            <a:fillRect/>
          </a:stretch>
        </p:blipFill>
        <p:spPr>
          <a:xfrm>
            <a:off x="667872" y="1729466"/>
            <a:ext cx="2845045" cy="353598"/>
          </a:xfrm>
          <a:prstGeom prst="rect">
            <a:avLst/>
          </a:prstGeom>
          <a:noFill/>
          <a:ln cap="flat">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AD7F9-196B-0A1A-FA50-CFB5961E33A9}"/>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48AA310-47C4-824C-68D5-6F7CFF11701B}"/>
              </a:ext>
            </a:extLst>
          </p:cNvPr>
          <p:cNvSpPr/>
          <p:nvPr/>
        </p:nvSpPr>
        <p:spPr>
          <a:xfrm rot="-5399999">
            <a:off x="10627967" y="560231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FAB14E8A-C711-8935-DE13-BDFAA3737720}"/>
              </a:ext>
            </a:extLst>
          </p:cNvPr>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6" name="TextBox 4">
            <a:extLst>
              <a:ext uri="{FF2B5EF4-FFF2-40B4-BE49-F238E27FC236}">
                <a16:creationId xmlns:a16="http://schemas.microsoft.com/office/drawing/2014/main" id="{6DC5EC5C-C149-DE02-1056-78445BBE2E07}"/>
              </a:ext>
            </a:extLst>
          </p:cNvPr>
          <p:cNvSpPr txBox="1"/>
          <p:nvPr/>
        </p:nvSpPr>
        <p:spPr>
          <a:xfrm>
            <a:off x="304800" y="904463"/>
            <a:ext cx="10566397" cy="73558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Personnel Budget Request Justification </a:t>
            </a:r>
            <a:endParaRPr lang="en-US" sz="4000" dirty="0">
              <a:solidFill>
                <a:srgbClr val="000000"/>
              </a:solidFill>
              <a:latin typeface="Calibri"/>
            </a:endParaRPr>
          </a:p>
        </p:txBody>
      </p:sp>
      <p:sp>
        <p:nvSpPr>
          <p:cNvPr id="17" name="TextBox 5">
            <a:extLst>
              <a:ext uri="{FF2B5EF4-FFF2-40B4-BE49-F238E27FC236}">
                <a16:creationId xmlns:a16="http://schemas.microsoft.com/office/drawing/2014/main" id="{8F58DEAB-DFBF-4209-6F3B-D1BC54F951B9}"/>
              </a:ext>
            </a:extLst>
          </p:cNvPr>
          <p:cNvSpPr txBox="1"/>
          <p:nvPr/>
        </p:nvSpPr>
        <p:spPr>
          <a:xfrm>
            <a:off x="1035985" y="2571367"/>
            <a:ext cx="10191993" cy="109664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Chief Deputy			                                             1 FTE - $24,000</a:t>
            </a:r>
            <a:endParaRPr lang="en-US" sz="1400"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400" spc="-31" dirty="0">
                <a:solidFill>
                  <a:srgbClr val="000000"/>
                </a:solidFill>
                <a:latin typeface="Open Sans"/>
                <a:ea typeface="Open Sans"/>
                <a:cs typeface="Open Sans"/>
              </a:rPr>
              <a:t>This position goes back to salaried rather than contract due to responsibilities of job.</a:t>
            </a: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p:txBody>
      </p:sp>
      <p:sp>
        <p:nvSpPr>
          <p:cNvPr id="3" name="TextBox 9">
            <a:extLst>
              <a:ext uri="{FF2B5EF4-FFF2-40B4-BE49-F238E27FC236}">
                <a16:creationId xmlns:a16="http://schemas.microsoft.com/office/drawing/2014/main" id="{5304EFA2-D60C-A468-8820-196E2B3C9562}"/>
              </a:ext>
            </a:extLst>
          </p:cNvPr>
          <p:cNvSpPr txBox="1"/>
          <p:nvPr/>
        </p:nvSpPr>
        <p:spPr>
          <a:xfrm>
            <a:off x="1035985" y="2178850"/>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34A9E4"/>
                </a:solidFill>
                <a:latin typeface="Arimo"/>
              </a:rPr>
              <a:t>Reclass Position Requests</a:t>
            </a:r>
            <a:endParaRPr lang="en-US" sz="1200" dirty="0">
              <a:solidFill>
                <a:srgbClr val="34A9E4"/>
              </a:solidFill>
              <a:latin typeface="Calibri"/>
            </a:endParaRPr>
          </a:p>
        </p:txBody>
      </p:sp>
    </p:spTree>
    <p:extLst>
      <p:ext uri="{BB962C8B-B14F-4D97-AF65-F5344CB8AC3E}">
        <p14:creationId xmlns:p14="http://schemas.microsoft.com/office/powerpoint/2010/main" val="1541022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4" name="AutoShape 4"/>
          <p:cNvSpPr/>
          <p:nvPr/>
        </p:nvSpPr>
        <p:spPr>
          <a:xfrm>
            <a:off x="8902516" y="557145"/>
            <a:ext cx="2603367"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5" name="AutoShape 5"/>
          <p:cNvSpPr/>
          <p:nvPr/>
        </p:nvSpPr>
        <p:spPr>
          <a:xfrm rot="-10800000">
            <a:off x="686118" y="6269105"/>
            <a:ext cx="2603367"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6" name="AutoShape 6"/>
          <p:cNvSpPr/>
          <p:nvPr/>
        </p:nvSpPr>
        <p:spPr>
          <a:xfrm rot="-5400000">
            <a:off x="10341543" y="1691005"/>
            <a:ext cx="2298199"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7" name="AutoShape 7"/>
          <p:cNvSpPr/>
          <p:nvPr/>
        </p:nvSpPr>
        <p:spPr>
          <a:xfrm rot="5400000">
            <a:off x="-447742" y="5135245"/>
            <a:ext cx="2298199"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8" name="AutoShape 8"/>
          <p:cNvSpPr/>
          <p:nvPr/>
        </p:nvSpPr>
        <p:spPr>
          <a:xfrm>
            <a:off x="4442246" y="4723827"/>
            <a:ext cx="3294808"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9" name="Freeform 9"/>
          <p:cNvSpPr/>
          <p:nvPr/>
        </p:nvSpPr>
        <p:spPr>
          <a:xfrm>
            <a:off x="5018130" y="0"/>
            <a:ext cx="2155741" cy="2155741"/>
          </a:xfrm>
          <a:custGeom>
            <a:avLst/>
            <a:gdLst/>
            <a:ahLst/>
            <a:cxnLst/>
            <a:rect l="l" t="t" r="r" b="b"/>
            <a:pathLst>
              <a:path w="3233612" h="3233612">
                <a:moveTo>
                  <a:pt x="0" y="0"/>
                </a:moveTo>
                <a:lnTo>
                  <a:pt x="3233612" y="0"/>
                </a:lnTo>
                <a:lnTo>
                  <a:pt x="3233612" y="3233612"/>
                </a:lnTo>
                <a:lnTo>
                  <a:pt x="0" y="3233612"/>
                </a:lnTo>
                <a:lnTo>
                  <a:pt x="0" y="0"/>
                </a:lnTo>
                <a:close/>
              </a:path>
            </a:pathLst>
          </a:custGeom>
          <a:blipFill>
            <a:blip r:embed="rId3"/>
            <a:stretch>
              <a:fillRect/>
            </a:stretch>
          </a:blipFill>
        </p:spPr>
        <p:txBody>
          <a:bodyPr/>
          <a:lstStyle/>
          <a:p>
            <a:endParaRPr lang="en-US" sz="1200"/>
          </a:p>
        </p:txBody>
      </p:sp>
      <p:sp>
        <p:nvSpPr>
          <p:cNvPr id="10" name="TextBox 10"/>
          <p:cNvSpPr txBox="1"/>
          <p:nvPr/>
        </p:nvSpPr>
        <p:spPr>
          <a:xfrm>
            <a:off x="685483" y="2826323"/>
            <a:ext cx="10821035" cy="936154"/>
          </a:xfrm>
          <a:prstGeom prst="rect">
            <a:avLst/>
          </a:prstGeom>
        </p:spPr>
        <p:txBody>
          <a:bodyPr lIns="0" tIns="0" rIns="0" bIns="0" rtlCol="0" anchor="t">
            <a:spAutoFit/>
          </a:bodyPr>
          <a:lstStyle/>
          <a:p>
            <a:pPr algn="ctr">
              <a:lnSpc>
                <a:spcPts val="7252"/>
              </a:lnSpc>
            </a:pPr>
            <a:r>
              <a:rPr lang="en-US" sz="6533">
                <a:solidFill>
                  <a:srgbClr val="060644"/>
                </a:solidFill>
                <a:latin typeface="Abrade"/>
                <a:ea typeface="Abrade"/>
                <a:cs typeface="Abrade"/>
                <a:sym typeface="Abrade"/>
              </a:rPr>
              <a:t>5 Year Capital</a:t>
            </a:r>
          </a:p>
        </p:txBody>
      </p:sp>
      <p:sp>
        <p:nvSpPr>
          <p:cNvPr id="11" name="TextBox 11"/>
          <p:cNvSpPr txBox="1"/>
          <p:nvPr/>
        </p:nvSpPr>
        <p:spPr>
          <a:xfrm>
            <a:off x="1371600" y="3675698"/>
            <a:ext cx="9100761" cy="877100"/>
          </a:xfrm>
          <a:prstGeom prst="rect">
            <a:avLst/>
          </a:prstGeom>
        </p:spPr>
        <p:txBody>
          <a:bodyPr lIns="0" tIns="0" rIns="0" bIns="0" rtlCol="0" anchor="t">
            <a:spAutoFit/>
          </a:bodyPr>
          <a:lstStyle/>
          <a:p>
            <a:pPr algn="ctr">
              <a:lnSpc>
                <a:spcPts val="7467"/>
              </a:lnSpc>
            </a:pPr>
            <a:r>
              <a:rPr lang="en-US" sz="5334" spc="-8">
                <a:solidFill>
                  <a:srgbClr val="000000"/>
                </a:solidFill>
                <a:latin typeface="Public Sans"/>
                <a:ea typeface="Public Sans"/>
                <a:cs typeface="Public Sans"/>
                <a:sym typeface="Public Sans"/>
              </a:rPr>
              <a:t>IMPROVEMENT PLAN</a:t>
            </a:r>
          </a:p>
        </p:txBody>
      </p:sp>
      <p:sp>
        <p:nvSpPr>
          <p:cNvPr id="12" name="TextBox 12"/>
          <p:cNvSpPr txBox="1"/>
          <p:nvPr/>
        </p:nvSpPr>
        <p:spPr>
          <a:xfrm>
            <a:off x="10524673" y="6021455"/>
            <a:ext cx="591454" cy="500137"/>
          </a:xfrm>
          <a:prstGeom prst="rect">
            <a:avLst/>
          </a:prstGeom>
        </p:spPr>
        <p:txBody>
          <a:bodyPr lIns="0" tIns="0" rIns="0" bIns="0" rtlCol="0" anchor="t">
            <a:spAutoFit/>
          </a:bodyPr>
          <a:lstStyle/>
          <a:p>
            <a:pPr algn="ctr">
              <a:lnSpc>
                <a:spcPts val="3920"/>
              </a:lnSpc>
              <a:spcBef>
                <a:spcPct val="0"/>
              </a:spcBef>
            </a:pPr>
            <a:r>
              <a:rPr lang="en-US" sz="3266" b="1">
                <a:solidFill>
                  <a:srgbClr val="FFFFFF"/>
                </a:solidFill>
                <a:latin typeface="Public Sans Bold"/>
                <a:ea typeface="Public Sans Bold"/>
                <a:cs typeface="Public Sans Bold"/>
                <a:sym typeface="Public Sans Bold"/>
              </a:rPr>
              <a:t>10</a:t>
            </a:r>
          </a:p>
        </p:txBody>
      </p:sp>
      <p:sp>
        <p:nvSpPr>
          <p:cNvPr id="13" name="TextBox 13"/>
          <p:cNvSpPr txBox="1"/>
          <p:nvPr/>
        </p:nvSpPr>
        <p:spPr>
          <a:xfrm>
            <a:off x="2169283" y="4802063"/>
            <a:ext cx="7853435" cy="1359346"/>
          </a:xfrm>
          <a:prstGeom prst="rect">
            <a:avLst/>
          </a:prstGeom>
        </p:spPr>
        <p:txBody>
          <a:bodyPr lIns="0" tIns="0" rIns="0" bIns="0" rtlCol="0" anchor="t">
            <a:spAutoFit/>
          </a:bodyPr>
          <a:lstStyle/>
          <a:p>
            <a:pPr algn="ctr">
              <a:lnSpc>
                <a:spcPts val="5263"/>
              </a:lnSpc>
            </a:pPr>
            <a:r>
              <a:rPr lang="en-US" sz="4742">
                <a:solidFill>
                  <a:srgbClr val="060644"/>
                </a:solidFill>
                <a:latin typeface="Abrade"/>
                <a:ea typeface="Abrade"/>
                <a:cs typeface="Abrade"/>
                <a:sym typeface="Abrade"/>
              </a:rPr>
              <a:t>(CIP)</a:t>
            </a:r>
          </a:p>
          <a:p>
            <a:pPr algn="ctr">
              <a:lnSpc>
                <a:spcPts val="5263"/>
              </a:lnSpc>
            </a:pPr>
            <a:r>
              <a:rPr lang="en-US" sz="4742">
                <a:solidFill>
                  <a:srgbClr val="060644"/>
                </a:solidFill>
                <a:latin typeface="Abrade"/>
                <a:ea typeface="Abrade"/>
                <a:cs typeface="Abrade"/>
                <a:sym typeface="Abrade"/>
              </a:rPr>
              <a:t>2027-2031</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a3e83db-b9c2-4268-95e3-0f293abb33b0">
      <Terms xmlns="http://schemas.microsoft.com/office/infopath/2007/PartnerControls"/>
    </lcf76f155ced4ddcb4097134ff3c332f>
    <TaxCatchAll xmlns="92783239-30a8-486b-bea4-f311c5d3895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C9F79459A4FD04E98374C5540B1C175" ma:contentTypeVersion="15" ma:contentTypeDescription="Create a new document." ma:contentTypeScope="" ma:versionID="5aea6e09ab4a9a989145b846bc22087c">
  <xsd:schema xmlns:xsd="http://www.w3.org/2001/XMLSchema" xmlns:xs="http://www.w3.org/2001/XMLSchema" xmlns:p="http://schemas.microsoft.com/office/2006/metadata/properties" xmlns:ns2="3a3e83db-b9c2-4268-95e3-0f293abb33b0" xmlns:ns3="92783239-30a8-486b-bea4-f311c5d38956" targetNamespace="http://schemas.microsoft.com/office/2006/metadata/properties" ma:root="true" ma:fieldsID="4e21b5f77e4a73cb5c5d43e41dfa4303" ns2:_="" ns3:_="">
    <xsd:import namespace="3a3e83db-b9c2-4268-95e3-0f293abb33b0"/>
    <xsd:import namespace="92783239-30a8-486b-bea4-f311c5d3895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3e83db-b9c2-4268-95e3-0f293abb33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c22584b-f9f4-4e38-a4ea-e01ce328e309"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783239-30a8-486b-bea4-f311c5d3895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d2f27a1-1475-4ab4-a245-c7db3e824b81}" ma:internalName="TaxCatchAll" ma:showField="CatchAllData" ma:web="92783239-30a8-486b-bea4-f311c5d3895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2EFFDE0-6226-427F-B636-21A4D4D6586B}">
  <ds:schemaRefs>
    <ds:schemaRef ds:uri="http://schemas.microsoft.com/sharepoint/v3/contenttype/forms"/>
  </ds:schemaRefs>
</ds:datastoreItem>
</file>

<file path=customXml/itemProps2.xml><?xml version="1.0" encoding="utf-8"?>
<ds:datastoreItem xmlns:ds="http://schemas.openxmlformats.org/officeDocument/2006/customXml" ds:itemID="{785FE7B4-A9CB-4A6B-9B41-A302206FB4B0}">
  <ds:schemaRefs>
    <ds:schemaRef ds:uri="http://purl.org/dc/terms/"/>
    <ds:schemaRef ds:uri="740cd960-02a8-45ab-8283-0a90fdf04289"/>
    <ds:schemaRef ds:uri="http://schemas.microsoft.com/office/2006/metadata/properties"/>
    <ds:schemaRef ds:uri="http://www.w3.org/XML/1998/namespace"/>
    <ds:schemaRef ds:uri="http://schemas.microsoft.com/office/2006/documentManagement/types"/>
    <ds:schemaRef ds:uri="http://purl.org/dc/dcmitype/"/>
    <ds:schemaRef ds:uri="http://schemas.openxmlformats.org/package/2006/metadata/core-properties"/>
    <ds:schemaRef ds:uri="http://schemas.microsoft.com/office/infopath/2007/PartnerControls"/>
    <ds:schemaRef ds:uri="d16078f5-249f-4bd1-be7e-c86769f6ec96"/>
    <ds:schemaRef ds:uri="http://purl.org/dc/elements/1.1/"/>
  </ds:schemaRefs>
</ds:datastoreItem>
</file>

<file path=customXml/itemProps3.xml><?xml version="1.0" encoding="utf-8"?>
<ds:datastoreItem xmlns:ds="http://schemas.openxmlformats.org/officeDocument/2006/customXml" ds:itemID="{0B2EDF6D-E77E-42AC-BABE-DB95E2B378F1}"/>
</file>

<file path=docProps/app.xml><?xml version="1.0" encoding="utf-8"?>
<Properties xmlns="http://schemas.openxmlformats.org/officeDocument/2006/extended-properties" xmlns:vt="http://schemas.openxmlformats.org/officeDocument/2006/docPropsVTypes">
  <TotalTime>253</TotalTime>
  <Words>487</Words>
  <Application>Microsoft Office PowerPoint</Application>
  <PresentationFormat>Widescreen</PresentationFormat>
  <Paragraphs>130</Paragraphs>
  <Slides>11</Slides>
  <Notes>1</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11</vt:i4>
      </vt:variant>
    </vt:vector>
  </HeadingPairs>
  <TitlesOfParts>
    <vt:vector size="25" baseType="lpstr">
      <vt:lpstr>Abrade</vt:lpstr>
      <vt:lpstr>Aptos</vt:lpstr>
      <vt:lpstr>Aptos Display</vt:lpstr>
      <vt:lpstr>Arial</vt:lpstr>
      <vt:lpstr>Arimo</vt:lpstr>
      <vt:lpstr>Arimo Bold</vt:lpstr>
      <vt:lpstr>Calibri</vt:lpstr>
      <vt:lpstr>Open Sans</vt:lpstr>
      <vt:lpstr>Open Sans Bold</vt:lpstr>
      <vt:lpstr>Open Sans Italics</vt:lpstr>
      <vt:lpstr>Public Sans</vt:lpstr>
      <vt:lpstr>Public Sans Bold</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Cenathia Boyd</dc:creator>
  <cp:lastModifiedBy>Cenathia Boyd</cp:lastModifiedBy>
  <cp:revision>9</cp:revision>
  <cp:lastPrinted>2026-08-03T18:36:06Z</cp:lastPrinted>
  <dcterms:created xsi:type="dcterms:W3CDTF">2025-05-15T14:44:47Z</dcterms:created>
  <dcterms:modified xsi:type="dcterms:W3CDTF">2026-08-03T18:38:33Z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0x0101000C9F79459A4FD04E98374C5540B1C175</vt:lpwstr>
  </property>
</Properties>
</file>