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42" r:id="rId3"/>
    <p:sldId id="352" r:id="rId4"/>
    <p:sldId id="353" r:id="rId5"/>
    <p:sldId id="343" r:id="rId6"/>
    <p:sldId id="344" r:id="rId7"/>
    <p:sldId id="345" r:id="rId8"/>
    <p:sldId id="355" r:id="rId9"/>
    <p:sldId id="356" r:id="rId10"/>
    <p:sldId id="358" r:id="rId11"/>
    <p:sldId id="346" r:id="rId12"/>
    <p:sldId id="348" r:id="rId13"/>
    <p:sldId id="359" r:id="rId14"/>
    <p:sldId id="349" r:id="rId15"/>
    <p:sldId id="347" r:id="rId16"/>
    <p:sldId id="341" r:id="rId17"/>
    <p:sldId id="277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ECACFF-71D7-4614-8883-55144B06C795}" v="4" dt="2026-07-17T13:08:59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22" y="9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30A665-86CF-4E28-8162-7B7D9A806F6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60BD99-9422-4CF7-90EE-5E15227B2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7F6BF-9662-0A7C-8202-3E3AFB249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B5D9F-A1B6-0F55-CF71-6DBF3E5156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71DE8-036A-5938-0EE5-F37F2DAD1F43}"/>
              </a:ext>
            </a:extLst>
          </p:cNvPr>
          <p:cNvSpPr txBox="1"/>
          <p:nvPr/>
        </p:nvSpPr>
        <p:spPr>
          <a:xfrm>
            <a:off x="4059181" y="8977134"/>
            <a:ext cx="3105344" cy="474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4947" tIns="47473" rIns="94947" bIns="47473" anchor="b" anchorCtr="0" compatLnSpc="1">
            <a:noAutofit/>
          </a:bodyPr>
          <a:lstStyle/>
          <a:p>
            <a:pPr algn="r" defTabSz="93177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F077EBA-266A-4CC7-ADF4-8366974EBF60}" type="slidenum">
              <a:pPr algn="r" defTabSz="931774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16</a:t>
            </a:fld>
            <a:endParaRPr lang="en-US" sz="1200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238A-9265-5E28-1328-877ECB4FB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00B02-8654-23BF-5DE1-49A2C4547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D79D-94A1-9CAF-57A1-EBDACD1B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4F97-7E56-F09D-CA6A-E18FB7C2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54424-ED9C-B6E0-0593-91ED365A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A625-5145-11B3-03C5-A1E297B0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5CB9-DFCE-BD8A-0686-3805E2680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63E4C-0D92-6037-1F69-9748AAE8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69A41-F447-9E8F-1622-48D92CCA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C9CBC-0121-41DC-EC99-1B100E9C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71B7F-5256-188D-0A09-51425981D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697DF-DB38-8CC2-94B5-FFFD9052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322F1-FFE7-106C-B5DF-0A0D0A36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DD6F-FD92-B94A-1808-1018216E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B474-B2D7-C52D-164C-8826452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C877-1947-0B41-9100-B25EB2E6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4C10-E593-3056-926B-D29F27645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8E072-45D0-3B67-11B2-206F503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A7888-F812-409E-6487-1BABE005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A267-F0E9-F199-BB4B-123A4D4D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9D-1F74-8FDC-BFC9-C2B05C6D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9E8D-83B2-B6D7-C7F1-5199D5D3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5638B-F5D0-3D81-D7E4-3C95B64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8923A-0F49-49F6-2B7D-B3E2C184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BB04-46CD-307F-950D-277BE381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1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8C9B-F132-61C7-12CC-5DC40D5F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18C0-5A81-21C4-E42C-18E012F85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28A5A-379E-1EE7-01FF-73E30B01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3014B-E9CC-0DAD-A85B-DA5A82B1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43604-605F-668A-586F-89F1EFD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15B86-BAF9-4334-7B8D-DC7EE02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61DF-E018-4E98-E8D8-AF761119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44A-5209-7968-2CC1-B4680799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EF488-5CEB-E505-2CF7-AF07B0225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421F8-5E90-DC45-A74C-E34DF4D9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AD24-6D5C-4305-93DD-2994C5F0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E7201-5334-C311-174D-446FFA9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7C891-7FE8-A176-A8BD-14FD4700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E035D-DDFF-7E77-C041-5FB2ED3A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C87-ABF0-B8C2-4B45-AD899B56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FF261-F1B0-C02B-6E40-DC872BD7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9E32-CC84-35C1-3BB8-29BCC15A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4E7FB-E3F6-A192-4864-C2BE9083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0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724C0-CFCF-E546-79AB-AA1E4E44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4DEF9-C47C-A617-9B86-D0790C7A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3653E-C922-4B39-D832-9BB82A7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C234-582B-4845-9F5C-642E792E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3AA6-B5A4-899C-021C-8CCF5AEC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C14A-A192-D88C-1E75-04F1C0D6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C4E-E395-C19B-B6D0-9A16255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D731B-0B62-1F65-6BD3-C55386A1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0C106-C0CB-A0D1-7250-9D8C6679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5F5E-EF55-3B10-3B62-6671803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81AF4-46D6-2390-8DCC-B9DB6DC3DD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EF6EC-A589-332A-FA2D-9823B3101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4B79-2FCF-EE43-59AC-9722854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8696B-21A9-E43D-087C-9476349D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661A-CE83-E0D4-0B46-76594B10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B4179-C33A-9547-C83D-5068541D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220F-520D-4CF5-FE4D-CD909694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D66C-792D-A0CF-E2E0-777B77D87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4CB02-F3A6-F573-7A1B-905D025DB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251B-2C49-2F0A-8483-D890F2AF2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7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6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20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9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5531" y="1177274"/>
            <a:ext cx="11280938" cy="980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4800" spc="-9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    EMERGENCY MANAGEMENT AGENCY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8542" y="2286058"/>
            <a:ext cx="9254916" cy="1142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2027 OPERATING AND 5-YEAR CIP</a:t>
            </a:r>
          </a:p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 BUDGET PRESENTATION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-5205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0" y="0"/>
                </a:moveTo>
                <a:lnTo>
                  <a:pt x="4157685" y="0"/>
                </a:lnTo>
                <a:lnTo>
                  <a:pt x="4157685" y="5221582"/>
                </a:lnTo>
                <a:lnTo>
                  <a:pt x="0" y="5221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flipH="1" flipV="1">
            <a:off x="9420210" y="337694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4157685" y="5221582"/>
                </a:moveTo>
                <a:lnTo>
                  <a:pt x="0" y="5221582"/>
                </a:lnTo>
                <a:lnTo>
                  <a:pt x="0" y="0"/>
                </a:lnTo>
                <a:lnTo>
                  <a:pt x="4157685" y="0"/>
                </a:lnTo>
                <a:lnTo>
                  <a:pt x="4157685" y="52215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047541" y="4098400"/>
            <a:ext cx="3028925" cy="3028925"/>
          </a:xfrm>
          <a:custGeom>
            <a:avLst/>
            <a:gdLst/>
            <a:ahLst/>
            <a:cxnLst/>
            <a:rect l="l" t="t" r="r" b="b"/>
            <a:pathLst>
              <a:path w="4543387" h="4543387">
                <a:moveTo>
                  <a:pt x="0" y="0"/>
                </a:moveTo>
                <a:lnTo>
                  <a:pt x="4543387" y="0"/>
                </a:lnTo>
                <a:lnTo>
                  <a:pt x="4543387" y="4543387"/>
                </a:lnTo>
                <a:lnTo>
                  <a:pt x="0" y="4543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2544346" y="4830981"/>
            <a:ext cx="4319972" cy="37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36"/>
              </a:lnSpc>
            </a:pPr>
            <a:r>
              <a:rPr lang="en-US" sz="2311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FY27 - Budget Request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4346" y="5178669"/>
            <a:ext cx="6387661" cy="796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Presenter: Account/Contract Specialist, NOEMI HAYS</a:t>
            </a:r>
          </a:p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Date: August 4</a:t>
            </a:r>
            <a:r>
              <a:rPr lang="en-US" sz="2311" baseline="30000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th</a:t>
            </a: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5DD57-4C2B-7271-EC24-29E694FA8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D70DE2BE-DFDB-44DC-F763-19350E66ABBD}"/>
              </a:ext>
            </a:extLst>
          </p:cNvPr>
          <p:cNvSpPr/>
          <p:nvPr/>
        </p:nvSpPr>
        <p:spPr>
          <a:xfrm rot="-5399999">
            <a:off x="10854052" y="571396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143398D-B901-EECF-20C9-3C29F7C63396}"/>
              </a:ext>
            </a:extLst>
          </p:cNvPr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02947A1-35EA-1F65-7647-0776ED68ACC6}"/>
              </a:ext>
            </a:extLst>
          </p:cNvPr>
          <p:cNvSpPr txBox="1"/>
          <p:nvPr/>
        </p:nvSpPr>
        <p:spPr>
          <a:xfrm>
            <a:off x="503666" y="88834"/>
            <a:ext cx="8063227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0024F94E-D99F-5CAF-8A2D-7D6D2D4B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818229"/>
              </p:ext>
            </p:extLst>
          </p:nvPr>
        </p:nvGraphicFramePr>
        <p:xfrm>
          <a:off x="598199" y="1341728"/>
          <a:ext cx="9797870" cy="488873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84841">
                  <a:extLst>
                    <a:ext uri="{9D8B030D-6E8A-4147-A177-3AD203B41FA5}">
                      <a16:colId xmlns:a16="http://schemas.microsoft.com/office/drawing/2014/main" val="2538557119"/>
                    </a:ext>
                  </a:extLst>
                </a:gridCol>
                <a:gridCol w="4572645">
                  <a:extLst>
                    <a:ext uri="{9D8B030D-6E8A-4147-A177-3AD203B41FA5}">
                      <a16:colId xmlns:a16="http://schemas.microsoft.com/office/drawing/2014/main" val="3612884771"/>
                    </a:ext>
                  </a:extLst>
                </a:gridCol>
                <a:gridCol w="1279655">
                  <a:extLst>
                    <a:ext uri="{9D8B030D-6E8A-4147-A177-3AD203B41FA5}">
                      <a16:colId xmlns:a16="http://schemas.microsoft.com/office/drawing/2014/main" val="1567620093"/>
                    </a:ext>
                  </a:extLst>
                </a:gridCol>
                <a:gridCol w="1041701">
                  <a:extLst>
                    <a:ext uri="{9D8B030D-6E8A-4147-A177-3AD203B41FA5}">
                      <a16:colId xmlns:a16="http://schemas.microsoft.com/office/drawing/2014/main" val="1416086661"/>
                    </a:ext>
                  </a:extLst>
                </a:gridCol>
                <a:gridCol w="1219028">
                  <a:extLst>
                    <a:ext uri="{9D8B030D-6E8A-4147-A177-3AD203B41FA5}">
                      <a16:colId xmlns:a16="http://schemas.microsoft.com/office/drawing/2014/main" val="3460426261"/>
                    </a:ext>
                  </a:extLst>
                </a:gridCol>
              </a:tblGrid>
              <a:tr h="95798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Description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FY26 Budget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FY27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Cost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Amount Change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107914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276013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Professional Services  (RM)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276013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Concentra, ACCG IRMA fees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$0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$32,359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$32,359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569523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276013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Insurance (RM)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276013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Liability for building coverage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$1,467,192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$1,900,000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$432,808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541356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Overtime Needs (911)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911 OT needs due to short staffing</a:t>
                      </a:r>
                      <a:endParaRPr lang="en-US" sz="700" dirty="0"/>
                    </a:p>
                    <a:p>
                      <a:pPr lvl="0" algn="ctr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$120,000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13266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Software (911)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Microsoft Software </a:t>
                      </a:r>
                      <a:endParaRPr lang="en-US" sz="700" dirty="0"/>
                    </a:p>
                    <a:p>
                      <a:pPr lvl="0" algn="ctr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$7,951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$7,951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11255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Travel (911)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911 personnel travel for conferences/trainings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$9,720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$18,720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45681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2DBC475D-F970-B27B-DA29-2A54A90F4327}"/>
              </a:ext>
            </a:extLst>
          </p:cNvPr>
          <p:cNvSpPr txBox="1"/>
          <p:nvPr/>
        </p:nvSpPr>
        <p:spPr>
          <a:xfrm>
            <a:off x="6737719" y="916644"/>
            <a:ext cx="3658349" cy="2666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0960" tIns="30480" rIns="60960" bIns="3048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33" dirty="0">
                <a:solidFill>
                  <a:srgbClr val="000000"/>
                </a:solidFill>
                <a:latin typeface="Arimo Bold"/>
                <a:ea typeface="Arimo Bold"/>
                <a:cs typeface="Arimo Bold"/>
              </a:rPr>
              <a:t>* Include changes of $5,000 or greater only</a:t>
            </a:r>
          </a:p>
        </p:txBody>
      </p:sp>
    </p:spTree>
    <p:extLst>
      <p:ext uri="{BB962C8B-B14F-4D97-AF65-F5344CB8AC3E}">
        <p14:creationId xmlns:p14="http://schemas.microsoft.com/office/powerpoint/2010/main" val="2297087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54052" y="571396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4489B2AA-35E9-D96C-57BC-1F25C8939856}"/>
              </a:ext>
            </a:extLst>
          </p:cNvPr>
          <p:cNvSpPr txBox="1"/>
          <p:nvPr/>
        </p:nvSpPr>
        <p:spPr>
          <a:xfrm>
            <a:off x="1224595" y="597152"/>
            <a:ext cx="8063227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FA467EF5-89D6-AEDF-CCFE-C0977379B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99838"/>
              </p:ext>
            </p:extLst>
          </p:nvPr>
        </p:nvGraphicFramePr>
        <p:xfrm>
          <a:off x="1233172" y="1849374"/>
          <a:ext cx="9283177" cy="410447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96335">
                  <a:extLst>
                    <a:ext uri="{9D8B030D-6E8A-4147-A177-3AD203B41FA5}">
                      <a16:colId xmlns:a16="http://schemas.microsoft.com/office/drawing/2014/main" val="2538557119"/>
                    </a:ext>
                  </a:extLst>
                </a:gridCol>
                <a:gridCol w="4332439">
                  <a:extLst>
                    <a:ext uri="{9D8B030D-6E8A-4147-A177-3AD203B41FA5}">
                      <a16:colId xmlns:a16="http://schemas.microsoft.com/office/drawing/2014/main" val="3612884771"/>
                    </a:ext>
                  </a:extLst>
                </a:gridCol>
                <a:gridCol w="1212433">
                  <a:extLst>
                    <a:ext uri="{9D8B030D-6E8A-4147-A177-3AD203B41FA5}">
                      <a16:colId xmlns:a16="http://schemas.microsoft.com/office/drawing/2014/main" val="1567620093"/>
                    </a:ext>
                  </a:extLst>
                </a:gridCol>
                <a:gridCol w="986979">
                  <a:extLst>
                    <a:ext uri="{9D8B030D-6E8A-4147-A177-3AD203B41FA5}">
                      <a16:colId xmlns:a16="http://schemas.microsoft.com/office/drawing/2014/main" val="1416086661"/>
                    </a:ext>
                  </a:extLst>
                </a:gridCol>
                <a:gridCol w="1154991">
                  <a:extLst>
                    <a:ext uri="{9D8B030D-6E8A-4147-A177-3AD203B41FA5}">
                      <a16:colId xmlns:a16="http://schemas.microsoft.com/office/drawing/2014/main" val="3460426261"/>
                    </a:ext>
                  </a:extLst>
                </a:gridCol>
              </a:tblGrid>
              <a:tr h="95798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Description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FY26 Budget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FY27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Cost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Amount Change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107914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Overtime Needs (AS)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Animal Services OT needs due to short staffing</a:t>
                      </a:r>
                      <a:endParaRPr lang="en-US" sz="700" dirty="0"/>
                    </a:p>
                    <a:p>
                      <a:pPr lvl="0" algn="ctr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13266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Repair &amp; Maintenance (AS)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Kennel Repairs and Building Maintenance/Updates</a:t>
                      </a:r>
                      <a:endParaRPr lang="en-US" sz="700" dirty="0"/>
                    </a:p>
                    <a:p>
                      <a:pPr lvl="0" algn="ctr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$16,900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$29,900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$13,000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11255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Training (AS)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Animal Services Training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$6,580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$12,580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456818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Water &amp; Sewer (AS)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Water use increase due to shelter capacity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$5,000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$5,000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610344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Other Supplies (AS)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Cost for vaccines and medical supplies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$25,000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$16,000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48144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EBE9078-13EC-05CE-7302-D899E68B10C3}"/>
              </a:ext>
            </a:extLst>
          </p:cNvPr>
          <p:cNvSpPr txBox="1"/>
          <p:nvPr/>
        </p:nvSpPr>
        <p:spPr>
          <a:xfrm>
            <a:off x="6858000" y="1509741"/>
            <a:ext cx="3658349" cy="2666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0960" tIns="30480" rIns="60960" bIns="3048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33">
                <a:solidFill>
                  <a:srgbClr val="000000"/>
                </a:solidFill>
                <a:latin typeface="Arimo Bold"/>
                <a:ea typeface="Arimo Bold"/>
                <a:cs typeface="Arimo Bold"/>
              </a:rPr>
              <a:t>* Include changes of $5,000 or greater only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04A54-F419-EE46-30E5-F3EAABFBE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8C25189-A90F-F2F2-6206-1656E0F483B8}"/>
              </a:ext>
            </a:extLst>
          </p:cNvPr>
          <p:cNvSpPr/>
          <p:nvPr/>
        </p:nvSpPr>
        <p:spPr>
          <a:xfrm rot="-5399999">
            <a:off x="10951530" y="5393125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8A3EE25-961A-485A-3D0B-A424233B8EF7}"/>
              </a:ext>
            </a:extLst>
          </p:cNvPr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D66BEBF6-8036-5B46-6113-80871E4ACA75}"/>
              </a:ext>
            </a:extLst>
          </p:cNvPr>
          <p:cNvSpPr txBox="1"/>
          <p:nvPr/>
        </p:nvSpPr>
        <p:spPr>
          <a:xfrm>
            <a:off x="860079" y="1296607"/>
            <a:ext cx="9770905" cy="15358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Operating Budget Request Justification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1E5F587C-8E44-A79A-3395-3D5AA31958D9}"/>
              </a:ext>
            </a:extLst>
          </p:cNvPr>
          <p:cNvSpPr txBox="1"/>
          <p:nvPr/>
        </p:nvSpPr>
        <p:spPr>
          <a:xfrm>
            <a:off x="592333" y="3094944"/>
            <a:ext cx="10191993" cy="29771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           Professional Services (RM)				$32,359</a:t>
            </a:r>
          </a:p>
          <a:p>
            <a:pPr marL="628650" lvl="1" indent="-171450" defTabSz="609630">
              <a:lnSpc>
                <a:spcPct val="130120"/>
              </a:lnSpc>
              <a:buFont typeface="Courier New" panose="02070309020205020404" pitchFamily="49" charset="0"/>
              <a:buChar char="o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spc="-3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Concentra (drug testing)  ACCG IRMA fees</a:t>
            </a:r>
          </a:p>
          <a:p>
            <a:pPr lvl="1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spc="-3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Insurance  (RM)     					$432,808</a:t>
            </a:r>
          </a:p>
          <a:p>
            <a:pPr marL="742950" lvl="1" indent="-285750" defTabSz="609630">
              <a:lnSpc>
                <a:spcPct val="130120"/>
              </a:lnSpc>
              <a:buFont typeface="Courier New" panose="02070309020205020404" pitchFamily="49" charset="0"/>
              <a:buChar char="o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spc="-3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Property and liability coverage / RCFR cancer policy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          Overtime (911)						$20,000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Overtime increase to cover short staffing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Software (911)						$7,951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Microsoft software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Travel (911)						$9,000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Travel for staff to attend 911 conferences/seminars/trainings for enhanced knowledge and skills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48A63A0-5F39-6840-525E-FB3A637E0CD2}"/>
              </a:ext>
            </a:extLst>
          </p:cNvPr>
          <p:cNvSpPr txBox="1"/>
          <p:nvPr/>
        </p:nvSpPr>
        <p:spPr>
          <a:xfrm>
            <a:off x="971550" y="2544226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507B"/>
                </a:solidFill>
                <a:latin typeface="Arimo Bold"/>
              </a:rPr>
              <a:t>Requests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248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C5AE3-E894-613A-7E88-65797187F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9655001F-306A-2B0F-20B6-042C1D639C25}"/>
              </a:ext>
            </a:extLst>
          </p:cNvPr>
          <p:cNvSpPr/>
          <p:nvPr/>
        </p:nvSpPr>
        <p:spPr>
          <a:xfrm rot="-5399999">
            <a:off x="10951530" y="5393125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5E98ACE-E113-5CFF-382A-72E406F4E7DE}"/>
              </a:ext>
            </a:extLst>
          </p:cNvPr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299C6CBA-3E95-E201-6B74-87FD2ADDDAD0}"/>
              </a:ext>
            </a:extLst>
          </p:cNvPr>
          <p:cNvSpPr txBox="1"/>
          <p:nvPr/>
        </p:nvSpPr>
        <p:spPr>
          <a:xfrm>
            <a:off x="860079" y="1296607"/>
            <a:ext cx="9770905" cy="15358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Operating Budget Request Justification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3AFE7E1F-7A7B-56A5-A850-CA83B6853C48}"/>
              </a:ext>
            </a:extLst>
          </p:cNvPr>
          <p:cNvSpPr txBox="1"/>
          <p:nvPr/>
        </p:nvSpPr>
        <p:spPr>
          <a:xfrm>
            <a:off x="592333" y="3094944"/>
            <a:ext cx="10191993" cy="33372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           Overtime (AS)						$10,000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Overtime increase to cover short staffing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Repair &amp; Maintenance (AS)				$13,000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To cover kennel repairs and building updates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Training (AS)						$6,000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Recertification year / new training for all staff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Water &amp; Sewer (AS)					$5,000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Increase to cover increasing usage due to kennel capacity</a:t>
            </a: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Other Supplies (AS)					$16,000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To cover cost of vaccines and medical supplies/equipment (new vendor, offset from Professional Services)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90355FF-0CC5-AB9D-2E0D-E97696F5D395}"/>
              </a:ext>
            </a:extLst>
          </p:cNvPr>
          <p:cNvSpPr txBox="1"/>
          <p:nvPr/>
        </p:nvSpPr>
        <p:spPr>
          <a:xfrm>
            <a:off x="971550" y="2544226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507B"/>
                </a:solidFill>
                <a:latin typeface="Arimo Bold"/>
              </a:rPr>
              <a:t>Requests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8662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06C4-A109-3CF9-AB6A-5FD9E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768FFC1-9743-C0C3-69F4-7D70B0D194DB}"/>
              </a:ext>
            </a:extLst>
          </p:cNvPr>
          <p:cNvSpPr/>
          <p:nvPr/>
        </p:nvSpPr>
        <p:spPr>
          <a:xfrm rot="-5399999">
            <a:off x="10886137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ECF5CC-12DC-AC3F-6C3F-BF0DBD6CFE31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8F6CEC6D-817C-237A-E843-2D30318114A5}"/>
              </a:ext>
            </a:extLst>
          </p:cNvPr>
          <p:cNvSpPr>
            <a:spLocks noMove="1" noResize="1"/>
          </p:cNvSpPr>
          <p:nvPr/>
        </p:nvSpPr>
        <p:spPr>
          <a:xfrm rot="156142">
            <a:off x="900544" y="1913705"/>
            <a:ext cx="223750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76196" cap="rnd">
            <a:solidFill>
              <a:srgbClr val="FFFFFF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01242AA-2086-24C8-D052-B054EE0173F7}"/>
              </a:ext>
            </a:extLst>
          </p:cNvPr>
          <p:cNvSpPr txBox="1"/>
          <p:nvPr/>
        </p:nvSpPr>
        <p:spPr>
          <a:xfrm>
            <a:off x="870253" y="803721"/>
            <a:ext cx="7161263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Current Organization Chart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DCCEBB2-1630-B5A5-03D6-D9E1949D3EB9}"/>
              </a:ext>
            </a:extLst>
          </p:cNvPr>
          <p:cNvSpPr txBox="1"/>
          <p:nvPr/>
        </p:nvSpPr>
        <p:spPr>
          <a:xfrm>
            <a:off x="7247286" y="2120575"/>
            <a:ext cx="2742572" cy="11712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507B"/>
                </a:solidFill>
                <a:latin typeface="Arimo Bold"/>
              </a:rPr>
              <a:t>Vacancies: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507B"/>
                </a:solidFill>
                <a:latin typeface="Arimo Bold"/>
              </a:rPr>
              <a:t>	Animal Services - 2  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507B"/>
                </a:solidFill>
                <a:latin typeface="Arimo Bold"/>
              </a:rPr>
              <a:t>	E 911 - 7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507B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D91D14F3-11B6-ACAF-2D41-BF022DDB5251}"/>
              </a:ext>
            </a:extLst>
          </p:cNvPr>
          <p:cNvSpPr txBox="1"/>
          <p:nvPr/>
        </p:nvSpPr>
        <p:spPr>
          <a:xfrm>
            <a:off x="871159" y="1675407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2026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600E170C-5399-5BB1-03CC-C12D1B2013E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97204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54B11CBB-DE37-447E-6F43-08BB40193F56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96871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A116822B-0714-B1E5-37BA-2CC3FAB0804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96545" y="3118116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348B4684-9BAF-1160-BFD2-D157B3826E9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95885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Picture 14">
            <a:extLst>
              <a:ext uri="{FF2B5EF4-FFF2-40B4-BE49-F238E27FC236}">
                <a16:creationId xmlns:a16="http://schemas.microsoft.com/office/drawing/2014/main" id="{7C20EADD-8E4B-52FF-EBE8-192EC77E62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95558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BDFDDB34-7865-FC5C-1203-17DDF96AD4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526414">
            <a:off x="3495727" y="3165909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282525-7DBA-FFFA-5ECD-F551A9F61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845" y="2048227"/>
            <a:ext cx="12181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69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AutoShape 4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5" name="AutoShape 5"/>
          <p:cNvSpPr/>
          <p:nvPr/>
        </p:nvSpPr>
        <p:spPr>
          <a:xfrm rot="-10800000">
            <a:off x="686118" y="626910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6" name="AutoShape 6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7" name="AutoShape 7"/>
          <p:cNvSpPr/>
          <p:nvPr/>
        </p:nvSpPr>
        <p:spPr>
          <a:xfrm rot="5400000">
            <a:off x="-447742" y="513524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>
            <a:off x="5018130" y="0"/>
            <a:ext cx="2155741" cy="2155741"/>
          </a:xfrm>
          <a:custGeom>
            <a:avLst/>
            <a:gdLst/>
            <a:ahLst/>
            <a:cxnLst/>
            <a:rect l="l" t="t" r="r" b="b"/>
            <a:pathLst>
              <a:path w="3233612" h="3233612">
                <a:moveTo>
                  <a:pt x="0" y="0"/>
                </a:moveTo>
                <a:lnTo>
                  <a:pt x="3233612" y="0"/>
                </a:lnTo>
                <a:lnTo>
                  <a:pt x="3233612" y="3233612"/>
                </a:lnTo>
                <a:lnTo>
                  <a:pt x="0" y="32336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701357" y="2122700"/>
            <a:ext cx="10821035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2"/>
              </a:lnSpc>
            </a:pPr>
            <a:r>
              <a:rPr lang="en-US" sz="6533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5 Year Capital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23912" y="2922047"/>
            <a:ext cx="9100761" cy="87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7"/>
              </a:lnSpc>
            </a:pPr>
            <a:r>
              <a:rPr lang="en-US" sz="5334" spc="-8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IMPROVEMENT PLAN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24673" y="6021455"/>
            <a:ext cx="591454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266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85156" y="3918821"/>
            <a:ext cx="7853435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(CIP)</a:t>
            </a:r>
          </a:p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2027-2031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25102075-FC2A-439E-F207-32E329E068FE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2000" cy="112965"/>
          </a:xfrm>
          <a:custGeom>
            <a:avLst/>
            <a:gdLst>
              <a:gd name="f0" fmla="val w"/>
              <a:gd name="f1" fmla="val h"/>
              <a:gd name="f2" fmla="val 0"/>
              <a:gd name="f3" fmla="val 24384000"/>
              <a:gd name="f4" fmla="val 225933"/>
              <a:gd name="f5" fmla="*/ f0 1 24384000"/>
              <a:gd name="f6" fmla="*/ f1 1 225933"/>
              <a:gd name="f7" fmla="+- f4 0 f2"/>
              <a:gd name="f8" fmla="+- f3 0 f2"/>
              <a:gd name="f9" fmla="*/ f8 1 24384000"/>
              <a:gd name="f10" fmla="*/ f7 1 225933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4384000" h="22593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25CB1618-B0A0-66FC-C509-FCE2D439E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389546"/>
              </p:ext>
            </p:extLst>
          </p:nvPr>
        </p:nvGraphicFramePr>
        <p:xfrm>
          <a:off x="727139" y="895466"/>
          <a:ext cx="10737722" cy="488731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215926">
                  <a:extLst>
                    <a:ext uri="{9D8B030D-6E8A-4147-A177-3AD203B41FA5}">
                      <a16:colId xmlns:a16="http://schemas.microsoft.com/office/drawing/2014/main" val="2139699811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631820971"/>
                    </a:ext>
                  </a:extLst>
                </a:gridCol>
                <a:gridCol w="1164425">
                  <a:extLst>
                    <a:ext uri="{9D8B030D-6E8A-4147-A177-3AD203B41FA5}">
                      <a16:colId xmlns:a16="http://schemas.microsoft.com/office/drawing/2014/main" val="3598647676"/>
                    </a:ext>
                  </a:extLst>
                </a:gridCol>
                <a:gridCol w="1076977">
                  <a:extLst>
                    <a:ext uri="{9D8B030D-6E8A-4147-A177-3AD203B41FA5}">
                      <a16:colId xmlns:a16="http://schemas.microsoft.com/office/drawing/2014/main" val="4038927589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297072148"/>
                    </a:ext>
                  </a:extLst>
                </a:gridCol>
                <a:gridCol w="1151709">
                  <a:extLst>
                    <a:ext uri="{9D8B030D-6E8A-4147-A177-3AD203B41FA5}">
                      <a16:colId xmlns:a16="http://schemas.microsoft.com/office/drawing/2014/main" val="1977657316"/>
                    </a:ext>
                  </a:extLst>
                </a:gridCol>
                <a:gridCol w="1896141">
                  <a:extLst>
                    <a:ext uri="{9D8B030D-6E8A-4147-A177-3AD203B41FA5}">
                      <a16:colId xmlns:a16="http://schemas.microsoft.com/office/drawing/2014/main" val="4257072791"/>
                    </a:ext>
                  </a:extLst>
                </a:gridCol>
              </a:tblGrid>
              <a:tr h="1114091">
                <a:tc gridSpan="7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Rockdale County (EMA)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Five-Year Capital Improvement Plan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Fiscal Year 2027-2031</a:t>
                      </a:r>
                      <a:b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</a:br>
                      <a:endParaRPr lang="en-US" sz="900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360928"/>
                  </a:ext>
                </a:extLst>
              </a:tr>
              <a:tr h="259799"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2027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2028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2029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2030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2031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Five Year Total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148088"/>
                  </a:ext>
                </a:extLst>
              </a:tr>
              <a:tr h="504407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Automotive Equipment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170,000.00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170,000.00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85,000.00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85,000.00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510,000.00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954622"/>
                  </a:ext>
                </a:extLst>
              </a:tr>
              <a:tr h="46168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Technology Programs &amp; Improvements</a:t>
                      </a:r>
                      <a:endParaRPr lang="en-US" sz="10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imes New Roman" pitchFamily="18"/>
                          <a:cs typeface="Times New Roman" pitchFamily="18"/>
                        </a:rPr>
                        <a:t>154,077.00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16,013,500.00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12,000.00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16,179,577.00</a:t>
                      </a:r>
                    </a:p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79375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Construction &amp; Heavy Equipment 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4505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Building Improvements/Renovations/Expansions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imes New Roman" pitchFamily="18"/>
                          <a:cs typeface="Times New Roman" pitchFamily="18"/>
                        </a:rPr>
                        <a:t>147,000.00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147,000.00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73922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New Buildings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8,000,000.00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8,000,000.00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29072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Infrastructure Improvements 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193771"/>
                  </a:ext>
                </a:extLst>
              </a:tr>
              <a:tr h="46824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3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TOTALS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471,077.00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16,183,500.00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8,085,000.00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97,000.00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400" b="1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24,836,577.00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1342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26664E7-802B-0581-C863-FDB2D76BAFB2}"/>
              </a:ext>
            </a:extLst>
          </p:cNvPr>
          <p:cNvSpPr>
            <a:spLocks noMove="1" noResize="1"/>
          </p:cNvSpPr>
          <p:nvPr/>
        </p:nvSpPr>
        <p:spPr>
          <a:xfrm>
            <a:off x="6844052" y="3235695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869643-3DB1-FB31-A7B5-96386F4387C9}"/>
              </a:ext>
            </a:extLst>
          </p:cNvPr>
          <p:cNvSpPr txBox="1"/>
          <p:nvPr/>
        </p:nvSpPr>
        <p:spPr>
          <a:xfrm>
            <a:off x="6859682" y="2107771"/>
            <a:ext cx="5587148" cy="882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spc="100">
                <a:solidFill>
                  <a:srgbClr val="000000"/>
                </a:solidFill>
                <a:latin typeface="Arimo Bold"/>
              </a:rPr>
              <a:t>Thank You</a:t>
            </a:r>
            <a:endParaRPr lang="en-US" sz="4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CF92F8D-4680-FDE1-D12E-1951679C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76" y="3075402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ouple of cars parked next to each other with trees in the back&#10;&#10;AI-generated content may be incorrect.">
            <a:extLst>
              <a:ext uri="{FF2B5EF4-FFF2-40B4-BE49-F238E27FC236}">
                <a16:creationId xmlns:a16="http://schemas.microsoft.com/office/drawing/2014/main" id="{9CA3FD43-4201-F73C-646E-CA89EA16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2"/>
          <a:stretch>
            <a:fillRect/>
          </a:stretch>
        </p:blipFill>
        <p:spPr>
          <a:xfrm>
            <a:off x="0" y="0"/>
            <a:ext cx="745592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5F3E33D-B398-6E92-B2CD-E4C572573ECA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D3416B88-DCC0-01B6-5965-8CEA109D7129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B9F0937F-39E0-9508-A331-D7EF42502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1967969C-0FC3-5C43-210B-48C041F7E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FA37387F-357C-0301-970A-E48F752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897C7464-4A85-409E-3A1B-DA0ED32A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97A46F15-B836-0C76-47F7-25002476408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3F20D2C8-6377-35C7-A38B-2AFFDC14F73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701C36F-E0CC-5227-931C-C9818D652AF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10E837AB-6E7B-A7C8-FCC8-7BE2049725B0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7DAD8C72-0A75-F868-C6C9-FF523E70040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A9F1B800-6A98-3B2E-5D92-81B341C01E6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FADA522-26F8-E56A-F1D9-DC6178CD5D9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7904B492-2D61-13A3-80E9-277F13F4D128}"/>
              </a:ext>
            </a:extLst>
          </p:cNvPr>
          <p:cNvSpPr txBox="1"/>
          <p:nvPr/>
        </p:nvSpPr>
        <p:spPr>
          <a:xfrm>
            <a:off x="4650675" y="2492526"/>
            <a:ext cx="227049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7E348E0-C87A-E2FC-9914-B7DC96CCABCC}"/>
              </a:ext>
            </a:extLst>
          </p:cNvPr>
          <p:cNvSpPr txBox="1"/>
          <p:nvPr/>
        </p:nvSpPr>
        <p:spPr>
          <a:xfrm>
            <a:off x="4946409" y="3481990"/>
            <a:ext cx="1938515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81F81A96-2527-D21B-E043-3FE5CAD07FC6}"/>
              </a:ext>
            </a:extLst>
          </p:cNvPr>
          <p:cNvSpPr txBox="1"/>
          <p:nvPr/>
        </p:nvSpPr>
        <p:spPr>
          <a:xfrm>
            <a:off x="4650674" y="4808832"/>
            <a:ext cx="217137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C0273E9F-02BB-D7A7-A0E6-9DF3D32D5F87}"/>
              </a:ext>
            </a:extLst>
          </p:cNvPr>
          <p:cNvSpPr txBox="1"/>
          <p:nvPr/>
        </p:nvSpPr>
        <p:spPr>
          <a:xfrm>
            <a:off x="1596418" y="3333765"/>
            <a:ext cx="2049517" cy="14244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EMERGENCY MANAGEMENT AGENCY  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11E6A5-A9D0-4728-7332-F8E570BFF8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8957" y="2859647"/>
            <a:ext cx="6529382" cy="499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41B2A5-DFBF-4C7F-F381-BE90E15A4C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78405" y="3990123"/>
            <a:ext cx="6626926" cy="865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341988-CB73-5286-F031-3EA4F9EF2E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46409" y="5269928"/>
            <a:ext cx="6529382" cy="13900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0F16F-8EF8-A919-3E42-78F6CF501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4BBD45A-5A85-2C82-7750-9A6DBABDB213}"/>
              </a:ext>
            </a:extLst>
          </p:cNvPr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B5BAFD0-0240-159D-59AC-51CC4285AE71}"/>
              </a:ext>
            </a:extLst>
          </p:cNvPr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430D4DA7-75DA-A73A-7809-C18689CFDA78}"/>
              </a:ext>
            </a:extLst>
          </p:cNvPr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4CE419FA-4173-7E4E-EAE4-1959AB311C95}"/>
              </a:ext>
            </a:extLst>
          </p:cNvPr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59314633-F2C9-3C83-4C17-04B9DAFD2C2B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E183FCC2-1176-A19D-2643-32AE760F0116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A7908BEF-CFA1-AC97-71E8-6AAB89AFA9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36BBDA34-C837-8653-5EB0-45EBD01419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D31E4760-3FD2-4894-DA55-AC1A1C4EA1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6FC70891-9536-1FBA-9DEC-87AD296C44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C43F3AD3-B452-E231-30D9-952097BE1955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7BCD0D7A-500C-DDF9-9454-9DF67DC2C4D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460CBA52-5AA4-0EB4-1D6F-5ADB00CB7AF6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47BFC689-9367-E349-B11C-35BEB03BD7E7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DEC0309A-6C5F-3C48-F01B-A7FC25A9C849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45E8E284-57DC-7956-85C6-6FE6C18F846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393AB3E7-5722-989E-6290-B0F30C3393E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E11C7577-2879-B738-55C9-905CAE6F8555}"/>
              </a:ext>
            </a:extLst>
          </p:cNvPr>
          <p:cNvSpPr txBox="1"/>
          <p:nvPr/>
        </p:nvSpPr>
        <p:spPr>
          <a:xfrm>
            <a:off x="4650675" y="2492526"/>
            <a:ext cx="227049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84AF481-AE07-B133-8E32-44C72AA519EB}"/>
              </a:ext>
            </a:extLst>
          </p:cNvPr>
          <p:cNvSpPr txBox="1"/>
          <p:nvPr/>
        </p:nvSpPr>
        <p:spPr>
          <a:xfrm>
            <a:off x="4946409" y="3545419"/>
            <a:ext cx="1938515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0052BEC0-3372-8387-E97A-E8F3C28157DB}"/>
              </a:ext>
            </a:extLst>
          </p:cNvPr>
          <p:cNvSpPr txBox="1"/>
          <p:nvPr/>
        </p:nvSpPr>
        <p:spPr>
          <a:xfrm>
            <a:off x="4650675" y="4970453"/>
            <a:ext cx="217137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8EB9D59C-E7EF-AA6C-8757-8A2343BC42F7}"/>
              </a:ext>
            </a:extLst>
          </p:cNvPr>
          <p:cNvSpPr txBox="1"/>
          <p:nvPr/>
        </p:nvSpPr>
        <p:spPr>
          <a:xfrm>
            <a:off x="1560633" y="3522915"/>
            <a:ext cx="2049517" cy="8530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E911</a:t>
            </a:r>
          </a:p>
          <a:p>
            <a:pPr algn="ctr"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FFFFFF"/>
                </a:solidFill>
                <a:latin typeface="Arimo Bold"/>
              </a:rPr>
              <a:t>COMMUNICATIONS  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020BA8-885D-B41D-1FE7-F4F71B954E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82395" y="2960212"/>
            <a:ext cx="6529382" cy="5974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1045A7-B0F8-B13C-C390-B9DB3438ED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91150" y="4019070"/>
            <a:ext cx="6614733" cy="10425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7274DF-AAB9-EF6E-6483-61841968E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5070" y="5450392"/>
            <a:ext cx="6529382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96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9AB26-2224-1C66-59FE-6CCF60D8D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45BC23-C42E-5220-247A-681CC8BA0DDA}"/>
              </a:ext>
            </a:extLst>
          </p:cNvPr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D0864D4-581D-4339-7555-D2803517C794}"/>
              </a:ext>
            </a:extLst>
          </p:cNvPr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0CD2850B-6C6A-1B73-1F7C-06B08E73B8A1}"/>
              </a:ext>
            </a:extLst>
          </p:cNvPr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053FB7D4-A3D4-8879-BA7D-25C521B68F9B}"/>
              </a:ext>
            </a:extLst>
          </p:cNvPr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F6F8D76C-A480-BE03-9550-374DCDCBD7E4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7BE021D1-BB2A-D421-7AD9-D47EB7B1F102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C8719356-7548-8C6B-65C3-CB7DE25A53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55D5E34F-16E9-D53A-E011-2E6A220FF6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A735FC9E-F10E-0F73-4FE1-B962484E12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369BFE3-CA5E-6D4A-7BAD-FCA822ECB2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B2EA9F53-3A73-9DEC-E298-E1E8163AFE1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54C9D8F5-FE34-E5AB-271F-90BF0A3CF18C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AAC99A6-E01A-2786-317C-1C1D77A47DC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ECC3D78F-E70C-CD89-2E23-C836085BCBB1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47539745-CD81-D6D6-39D6-92E6ED3D326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D288E3A-28C0-F038-A073-0ED3FF4ECF7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18BAE832-081A-7B08-CDDB-2B0831929550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89536FA0-DE4F-23B3-51D4-ED2F3B5A0588}"/>
              </a:ext>
            </a:extLst>
          </p:cNvPr>
          <p:cNvSpPr txBox="1"/>
          <p:nvPr/>
        </p:nvSpPr>
        <p:spPr>
          <a:xfrm>
            <a:off x="4601114" y="2000918"/>
            <a:ext cx="227049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2B946895-2FDB-A827-8129-A9F0CFDABC1E}"/>
              </a:ext>
            </a:extLst>
          </p:cNvPr>
          <p:cNvSpPr txBox="1"/>
          <p:nvPr/>
        </p:nvSpPr>
        <p:spPr>
          <a:xfrm>
            <a:off x="4939381" y="3249637"/>
            <a:ext cx="1938515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6139EBCC-1D0E-8967-3157-F71E921170D7}"/>
              </a:ext>
            </a:extLst>
          </p:cNvPr>
          <p:cNvSpPr txBox="1"/>
          <p:nvPr/>
        </p:nvSpPr>
        <p:spPr>
          <a:xfrm>
            <a:off x="4700234" y="4803208"/>
            <a:ext cx="217137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73D1751C-A6BD-C14D-E29F-D733E786B37C}"/>
              </a:ext>
            </a:extLst>
          </p:cNvPr>
          <p:cNvSpPr txBox="1"/>
          <p:nvPr/>
        </p:nvSpPr>
        <p:spPr>
          <a:xfrm>
            <a:off x="1560633" y="3522915"/>
            <a:ext cx="2049517" cy="9335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ANIMAL SERVICES</a:t>
            </a:r>
            <a:r>
              <a:rPr lang="en-US" dirty="0">
                <a:solidFill>
                  <a:srgbClr val="FFFFFF"/>
                </a:solidFill>
                <a:latin typeface="Arimo Bold"/>
              </a:rPr>
              <a:t>  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4C74B-D398-2EF7-3987-BC1A2D5FC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85333" y="2473852"/>
            <a:ext cx="6529382" cy="597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3645C1-6F62-253C-4503-0BC516B1CB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8491" y="3681447"/>
            <a:ext cx="6565961" cy="11217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6DFC52-DA42-D109-CBC2-E15E380751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5070" y="5281734"/>
            <a:ext cx="6529382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07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21968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7CEECFB-F480-4EFB-D9F4-6B689388E03F}"/>
              </a:ext>
            </a:extLst>
          </p:cNvPr>
          <p:cNvSpPr>
            <a:spLocks noMove="1" noResize="1"/>
          </p:cNvSpPr>
          <p:nvPr/>
        </p:nvSpPr>
        <p:spPr>
          <a:xfrm flipV="1">
            <a:off x="900452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6917FA4-BBE5-6A2C-2A40-F60D97CA00D1}"/>
              </a:ext>
            </a:extLst>
          </p:cNvPr>
          <p:cNvSpPr>
            <a:spLocks noMove="1" noResize="1"/>
          </p:cNvSpPr>
          <p:nvPr/>
        </p:nvSpPr>
        <p:spPr>
          <a:xfrm>
            <a:off x="4517325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9D57A744-F372-D619-F8BE-E1BB2D94ACD4}"/>
              </a:ext>
            </a:extLst>
          </p:cNvPr>
          <p:cNvSpPr>
            <a:spLocks noMove="1" noResize="1"/>
          </p:cNvSpPr>
          <p:nvPr/>
        </p:nvSpPr>
        <p:spPr>
          <a:xfrm flipV="1">
            <a:off x="8134971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8F3C902-270B-5CFC-DD02-A0DAF77C002B}"/>
              </a:ext>
            </a:extLst>
          </p:cNvPr>
          <p:cNvSpPr txBox="1"/>
          <p:nvPr/>
        </p:nvSpPr>
        <p:spPr>
          <a:xfrm>
            <a:off x="954841" y="904464"/>
            <a:ext cx="1077123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Opportunities &amp; Challenges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72390F4D-7155-AFA6-D0E8-F59D9EC260BD}"/>
              </a:ext>
            </a:extLst>
          </p:cNvPr>
          <p:cNvSpPr txBox="1"/>
          <p:nvPr/>
        </p:nvSpPr>
        <p:spPr>
          <a:xfrm>
            <a:off x="900452" y="2003123"/>
            <a:ext cx="3036478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5E132A"/>
                </a:solidFill>
                <a:latin typeface="Arimo Bold"/>
              </a:rPr>
              <a:t>SUCCESSES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1823635E-1327-7EBE-367E-DAAB1BA0E49D}"/>
              </a:ext>
            </a:extLst>
          </p:cNvPr>
          <p:cNvSpPr txBox="1"/>
          <p:nvPr/>
        </p:nvSpPr>
        <p:spPr>
          <a:xfrm>
            <a:off x="4445402" y="1975519"/>
            <a:ext cx="3036478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OPPORTUNITIES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9BBB2237-3069-AB8F-D5D5-DB97B2B6976F}"/>
              </a:ext>
            </a:extLst>
          </p:cNvPr>
          <p:cNvSpPr txBox="1"/>
          <p:nvPr/>
        </p:nvSpPr>
        <p:spPr>
          <a:xfrm>
            <a:off x="8404956" y="1950478"/>
            <a:ext cx="3036478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CHALLENGES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96E014-339F-8F68-27ED-BC78CC5D4DA5}"/>
              </a:ext>
            </a:extLst>
          </p:cNvPr>
          <p:cNvSpPr txBox="1"/>
          <p:nvPr/>
        </p:nvSpPr>
        <p:spPr>
          <a:xfrm>
            <a:off x="825246" y="2282368"/>
            <a:ext cx="362015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EMA – (9) Weather Sirens fully operational</a:t>
            </a:r>
          </a:p>
          <a:p>
            <a:r>
              <a:rPr lang="en-US" sz="1200" dirty="0"/>
              <a:t>EMA – Internal &amp; External training exercises</a:t>
            </a:r>
          </a:p>
          <a:p>
            <a:r>
              <a:rPr lang="en-US" sz="1200" dirty="0"/>
              <a:t>EMA – Active LEPC </a:t>
            </a:r>
          </a:p>
          <a:p>
            <a:r>
              <a:rPr lang="en-US" sz="1200" dirty="0"/>
              <a:t>EMA – Installed AEDs in County parks W/ Stop the Bleeds Kits</a:t>
            </a:r>
          </a:p>
          <a:p>
            <a:r>
              <a:rPr lang="en-US" sz="1200" dirty="0"/>
              <a:t>EMA – Preparedness Day event</a:t>
            </a:r>
          </a:p>
          <a:p>
            <a:r>
              <a:rPr lang="en-US" sz="1200" dirty="0"/>
              <a:t>EMA – Established / enhanced programs</a:t>
            </a:r>
          </a:p>
          <a:p>
            <a:r>
              <a:rPr lang="en-US" sz="1200" dirty="0"/>
              <a:t>EMA – Virtual JIC established</a:t>
            </a:r>
          </a:p>
          <a:p>
            <a:r>
              <a:rPr lang="en-US" sz="1200" dirty="0"/>
              <a:t>911 – Implementation of Priority Dispatch EFD and EPD Protocols</a:t>
            </a:r>
          </a:p>
          <a:p>
            <a:r>
              <a:rPr lang="en-US" sz="1200" dirty="0"/>
              <a:t>911 – Implementation of </a:t>
            </a:r>
            <a:r>
              <a:rPr lang="en-US" sz="1200" dirty="0" err="1"/>
              <a:t>PowerDMS</a:t>
            </a:r>
            <a:endParaRPr lang="en-US" sz="1200" dirty="0"/>
          </a:p>
          <a:p>
            <a:r>
              <a:rPr lang="en-US" sz="1200" dirty="0"/>
              <a:t>911 – Development of a structured QA program</a:t>
            </a:r>
          </a:p>
          <a:p>
            <a:r>
              <a:rPr lang="en-US" sz="1200" dirty="0"/>
              <a:t>911 – Filled Training Coordinator position</a:t>
            </a:r>
          </a:p>
          <a:p>
            <a:r>
              <a:rPr lang="en-US" sz="1200" dirty="0"/>
              <a:t>AS – Over $10,000 in supplies/items donated through partnerships</a:t>
            </a:r>
          </a:p>
          <a:p>
            <a:r>
              <a:rPr lang="en-US" sz="1200" dirty="0"/>
              <a:t>AS – "No Kill" since July 2024</a:t>
            </a:r>
          </a:p>
          <a:p>
            <a:r>
              <a:rPr lang="en-US" sz="1200" dirty="0"/>
              <a:t>AS – Increased attendance for community events, off-site adoptions, and public outreach</a:t>
            </a:r>
          </a:p>
          <a:p>
            <a:r>
              <a:rPr lang="en-US" sz="1200" dirty="0"/>
              <a:t>AS – Volunteer Coordinator &amp; Kennel Assistants</a:t>
            </a:r>
          </a:p>
          <a:p>
            <a:r>
              <a:rPr lang="en-US" sz="1200" dirty="0"/>
              <a:t>RM- Safety National Training Partnership </a:t>
            </a:r>
          </a:p>
          <a:p>
            <a:r>
              <a:rPr lang="en-US" sz="1200" dirty="0"/>
              <a:t>RM- ACCG Safety Grant- $8500</a:t>
            </a:r>
          </a:p>
          <a:p>
            <a:r>
              <a:rPr lang="en-US" sz="1200" dirty="0"/>
              <a:t>RM- Department Safety Ambassadors</a:t>
            </a:r>
          </a:p>
          <a:p>
            <a:r>
              <a:rPr lang="en-US" sz="1200" dirty="0"/>
              <a:t>RM- Safety Coaching Sessions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EEFAD7-EAFB-439F-FF94-A55A4DF029FE}"/>
              </a:ext>
            </a:extLst>
          </p:cNvPr>
          <p:cNvSpPr txBox="1"/>
          <p:nvPr/>
        </p:nvSpPr>
        <p:spPr>
          <a:xfrm>
            <a:off x="4225112" y="2256425"/>
            <a:ext cx="45422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EMA – Identify additional emergency shelters/ POD locations</a:t>
            </a:r>
          </a:p>
          <a:p>
            <a:r>
              <a:rPr lang="en-US" sz="1200" dirty="0"/>
              <a:t>EMA – Identify location for a community storm shelter</a:t>
            </a:r>
          </a:p>
          <a:p>
            <a:r>
              <a:rPr lang="en-US" sz="1200" dirty="0"/>
              <a:t>EMA – Outreach events to target vulnerable areas </a:t>
            </a:r>
          </a:p>
          <a:p>
            <a:r>
              <a:rPr lang="en-US" sz="1200" dirty="0"/>
              <a:t>EMA – Continue to grow CERT program</a:t>
            </a:r>
          </a:p>
          <a:p>
            <a:r>
              <a:rPr lang="en-US" sz="1200" dirty="0"/>
              <a:t>EMA – Cross-train personnel</a:t>
            </a:r>
          </a:p>
          <a:p>
            <a:r>
              <a:rPr lang="en-US" sz="1200" dirty="0"/>
              <a:t>EMA – Additional training (GEMA, FEMA) for county employees</a:t>
            </a:r>
          </a:p>
          <a:p>
            <a:r>
              <a:rPr lang="en-US" sz="1200" dirty="0"/>
              <a:t>EMA – Career growth</a:t>
            </a:r>
          </a:p>
          <a:p>
            <a:r>
              <a:rPr lang="en-US" sz="1200" dirty="0"/>
              <a:t>EMA – 2</a:t>
            </a:r>
            <a:r>
              <a:rPr lang="en-US" sz="1200" baseline="30000" dirty="0"/>
              <a:t>nd</a:t>
            </a:r>
            <a:r>
              <a:rPr lang="en-US" sz="1200" dirty="0"/>
              <a:t> Annual National Preparedness Day event</a:t>
            </a:r>
          </a:p>
          <a:p>
            <a:r>
              <a:rPr lang="en-US" sz="1200" dirty="0"/>
              <a:t>911 – Career growth (In-house promotions)</a:t>
            </a:r>
          </a:p>
          <a:p>
            <a:r>
              <a:rPr lang="en-US" sz="1200" dirty="0"/>
              <a:t>911 – Community Outreach</a:t>
            </a:r>
          </a:p>
          <a:p>
            <a:r>
              <a:rPr lang="en-US" sz="1200" dirty="0"/>
              <a:t>911 – Increase training opportunities</a:t>
            </a:r>
          </a:p>
          <a:p>
            <a:r>
              <a:rPr lang="en-US" sz="1200" dirty="0"/>
              <a:t>AS – Ordinance updates to reduce animal intake</a:t>
            </a:r>
          </a:p>
          <a:p>
            <a:r>
              <a:rPr lang="en-US" sz="1200" dirty="0"/>
              <a:t>AS – Offer community resources and Return to Owner in the </a:t>
            </a:r>
          </a:p>
          <a:p>
            <a:r>
              <a:rPr lang="en-US" sz="1200" dirty="0"/>
              <a:t>field (RTOF) programs to reduce animal intake</a:t>
            </a:r>
          </a:p>
          <a:p>
            <a:r>
              <a:rPr lang="en-US" sz="1200" dirty="0"/>
              <a:t>AS – Public education classes, new adoption and volunteer programs, and improved customer service</a:t>
            </a:r>
          </a:p>
          <a:p>
            <a:r>
              <a:rPr lang="en-US" sz="1200" dirty="0"/>
              <a:t>RM-  Safety Training Program</a:t>
            </a:r>
          </a:p>
          <a:p>
            <a:r>
              <a:rPr lang="en-US" sz="1200" dirty="0"/>
              <a:t>RM- NSC Certification</a:t>
            </a:r>
          </a:p>
          <a:p>
            <a:r>
              <a:rPr lang="en-US" sz="1200" dirty="0"/>
              <a:t>RM- Monthly Safety Videos w/ PR for County employees</a:t>
            </a:r>
          </a:p>
          <a:p>
            <a:r>
              <a:rPr lang="en-US" sz="1200" dirty="0"/>
              <a:t>RM- Safety First Grant Program $10K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675B65-67D3-8534-CE73-514FB586AB7D}"/>
              </a:ext>
            </a:extLst>
          </p:cNvPr>
          <p:cNvSpPr txBox="1"/>
          <p:nvPr/>
        </p:nvSpPr>
        <p:spPr>
          <a:xfrm>
            <a:off x="8394196" y="2243318"/>
            <a:ext cx="60944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EMA – Funding</a:t>
            </a:r>
          </a:p>
          <a:p>
            <a:r>
              <a:rPr lang="en-US" sz="1200" dirty="0"/>
              <a:t>EMA – Citizen participation </a:t>
            </a:r>
          </a:p>
          <a:p>
            <a:r>
              <a:rPr lang="en-US" sz="1200" dirty="0"/>
              <a:t>EMA – Work/life balance – time vs. Pay</a:t>
            </a:r>
          </a:p>
          <a:p>
            <a:r>
              <a:rPr lang="en-US" sz="1200" dirty="0"/>
              <a:t>911 – Employee retention</a:t>
            </a:r>
          </a:p>
          <a:p>
            <a:r>
              <a:rPr lang="en-US" sz="1200" dirty="0"/>
              <a:t>911 – Work life balance and stress management</a:t>
            </a:r>
          </a:p>
          <a:p>
            <a:r>
              <a:rPr lang="en-US" sz="1200" dirty="0"/>
              <a:t>911 – Mental Health Awareness</a:t>
            </a:r>
          </a:p>
          <a:p>
            <a:r>
              <a:rPr lang="en-US" sz="1200" dirty="0"/>
              <a:t>AS – Retention of current employees </a:t>
            </a:r>
          </a:p>
          <a:p>
            <a:r>
              <a:rPr lang="en-US" sz="1200" dirty="0"/>
              <a:t>AS – Addressing generational gaps affecting employee </a:t>
            </a:r>
          </a:p>
          <a:p>
            <a:r>
              <a:rPr lang="en-US" sz="1200" dirty="0"/>
              <a:t>relations</a:t>
            </a:r>
          </a:p>
          <a:p>
            <a:r>
              <a:rPr lang="en-US" sz="1200" dirty="0"/>
              <a:t>AS – Short staffed to properly handle the call volume </a:t>
            </a:r>
          </a:p>
          <a:p>
            <a:r>
              <a:rPr lang="en-US" sz="1200" dirty="0"/>
              <a:t>and programs we want to implement. </a:t>
            </a:r>
          </a:p>
          <a:p>
            <a:r>
              <a:rPr lang="en-US" sz="1200" dirty="0"/>
              <a:t>AS – Influx of animals due to increase in hours and </a:t>
            </a:r>
          </a:p>
          <a:p>
            <a:r>
              <a:rPr lang="en-US" sz="1200" dirty="0"/>
              <a:t>current economic state</a:t>
            </a:r>
          </a:p>
          <a:p>
            <a:r>
              <a:rPr lang="en-US" sz="1200" dirty="0"/>
              <a:t>AS – Shelter space for all operations needed</a:t>
            </a:r>
          </a:p>
          <a:p>
            <a:r>
              <a:rPr lang="en-US" sz="1200" dirty="0"/>
              <a:t>AS – Public view on animal services that is not accurate</a:t>
            </a:r>
          </a:p>
          <a:p>
            <a:r>
              <a:rPr lang="en-US" sz="1200" dirty="0"/>
              <a:t>AS – Needed costly kennel repairs</a:t>
            </a:r>
          </a:p>
          <a:p>
            <a:r>
              <a:rPr lang="en-US" sz="1200" dirty="0"/>
              <a:t>RM- MV Claims Rate/Severity</a:t>
            </a:r>
          </a:p>
          <a:p>
            <a:r>
              <a:rPr lang="en-US" sz="1200" dirty="0"/>
              <a:t>RM- Pothole Management System </a:t>
            </a:r>
          </a:p>
          <a:p>
            <a:r>
              <a:rPr lang="en-US" sz="1200" dirty="0"/>
              <a:t>RM- EMR &gt;1.00</a:t>
            </a:r>
          </a:p>
          <a:p>
            <a:r>
              <a:rPr lang="en-US" sz="1200" dirty="0"/>
              <a:t>RM- Ergonomics</a:t>
            </a:r>
          </a:p>
          <a:p>
            <a:r>
              <a:rPr lang="en-US" sz="1200" dirty="0"/>
              <a:t>RM- RCSO Claims Management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02180" y="555407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3439AF71-071C-B464-C7E0-FA499C4FA558}"/>
              </a:ext>
            </a:extLst>
          </p:cNvPr>
          <p:cNvSpPr txBox="1"/>
          <p:nvPr/>
        </p:nvSpPr>
        <p:spPr>
          <a:xfrm>
            <a:off x="1148013" y="415001"/>
            <a:ext cx="755798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FY2</a:t>
            </a:r>
            <a:r>
              <a:rPr lang="en-US" sz="4400" spc="100" dirty="0">
                <a:latin typeface="Arimo Bold"/>
              </a:rPr>
              <a:t>7</a:t>
            </a: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 Goals &amp; Initiatives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5">
            <a:extLst>
              <a:ext uri="{FF2B5EF4-FFF2-40B4-BE49-F238E27FC236}">
                <a16:creationId xmlns:a16="http://schemas.microsoft.com/office/drawing/2014/main" id="{FD6F4DB8-74E9-C11D-DBC7-DD91F1686DAC}"/>
              </a:ext>
            </a:extLst>
          </p:cNvPr>
          <p:cNvSpPr txBox="1"/>
          <p:nvPr/>
        </p:nvSpPr>
        <p:spPr>
          <a:xfrm>
            <a:off x="1189923" y="2066614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0000"/>
                </a:solidFill>
                <a:latin typeface="Arimo Bold"/>
              </a:rPr>
              <a:t>Access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BC189B0B-EEC2-0FB3-73A6-11B65B376F92}"/>
              </a:ext>
            </a:extLst>
          </p:cNvPr>
          <p:cNvSpPr txBox="1"/>
          <p:nvPr/>
        </p:nvSpPr>
        <p:spPr>
          <a:xfrm>
            <a:off x="1191075" y="3299225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Equity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258F56F1-C351-E316-7274-589144E0E1D9}"/>
              </a:ext>
            </a:extLst>
          </p:cNvPr>
          <p:cNvSpPr txBox="1"/>
          <p:nvPr/>
        </p:nvSpPr>
        <p:spPr>
          <a:xfrm>
            <a:off x="1189923" y="4475278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0000"/>
                </a:solidFill>
                <a:latin typeface="Arimo Bold"/>
              </a:rPr>
              <a:t>Innovation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1CBFD762-7966-8C1B-7F00-10485D838FC3}"/>
              </a:ext>
            </a:extLst>
          </p:cNvPr>
          <p:cNvSpPr txBox="1"/>
          <p:nvPr/>
        </p:nvSpPr>
        <p:spPr>
          <a:xfrm>
            <a:off x="1107249" y="1106860"/>
            <a:ext cx="941730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00507B"/>
                </a:solidFill>
                <a:latin typeface="Arimo Bold"/>
              </a:rPr>
              <a:t>Department’s Reimagine Rockdale Strategic Plan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C196C4-33FC-16FE-AD27-E222C3802A42}"/>
              </a:ext>
            </a:extLst>
          </p:cNvPr>
          <p:cNvSpPr txBox="1"/>
          <p:nvPr/>
        </p:nvSpPr>
        <p:spPr>
          <a:xfrm>
            <a:off x="2498745" y="2255282"/>
            <a:ext cx="7573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Mobile pet adoption</a:t>
            </a:r>
          </a:p>
          <a:p>
            <a:r>
              <a:rPr lang="en-US" dirty="0"/>
              <a:t>Volunteer programs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254D82-E2DF-23EA-4C5B-77D58B2CD44B}"/>
              </a:ext>
            </a:extLst>
          </p:cNvPr>
          <p:cNvSpPr txBox="1"/>
          <p:nvPr/>
        </p:nvSpPr>
        <p:spPr>
          <a:xfrm>
            <a:off x="2498745" y="3299225"/>
            <a:ext cx="826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Trainings for the community to include preparedness, response, 911, risk management, safety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4FB44-EE55-1752-E65D-11118BE62E5B}"/>
              </a:ext>
            </a:extLst>
          </p:cNvPr>
          <p:cNvSpPr txBox="1"/>
          <p:nvPr/>
        </p:nvSpPr>
        <p:spPr>
          <a:xfrm>
            <a:off x="2498745" y="4510070"/>
            <a:ext cx="8263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Risk Management safety videos</a:t>
            </a:r>
          </a:p>
          <a:p>
            <a:r>
              <a:rPr lang="en-US" dirty="0"/>
              <a:t>Stop the Bleed training w/ citizens and RCPS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5CA9346-D68C-30E1-599A-828557B38B89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EADF903-8EB9-97C8-B9BE-9A52F3342CBA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C81F5410-03CD-BD27-46AD-5F337E8B3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90005"/>
              </p:ext>
            </p:extLst>
          </p:nvPr>
        </p:nvGraphicFramePr>
        <p:xfrm>
          <a:off x="558802" y="2328312"/>
          <a:ext cx="10210798" cy="285569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$2,264,910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$2,697,877</a:t>
                      </a:r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050" spc="-46" dirty="0">
                          <a:solidFill>
                            <a:srgbClr val="FF0000"/>
                          </a:solidFill>
                          <a:latin typeface="Open Sans"/>
                        </a:rPr>
                        <a:t>*Risk Management – $2,584,716</a:t>
                      </a:r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050" spc="-46" dirty="0">
                          <a:solidFill>
                            <a:srgbClr val="FF0000"/>
                          </a:solidFill>
                          <a:latin typeface="Open Sans"/>
                        </a:rPr>
                        <a:t>*EMA - $113,161</a:t>
                      </a:r>
                      <a:endParaRPr 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$432,967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$674,506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$703,827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$29,321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 dirty="0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$2,939,416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$3,401,704.59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$462,288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E26BB54-1316-E14B-E1C3-58E393B29F0F}"/>
              </a:ext>
            </a:extLst>
          </p:cNvPr>
          <p:cNvSpPr txBox="1"/>
          <p:nvPr/>
        </p:nvSpPr>
        <p:spPr>
          <a:xfrm>
            <a:off x="558802" y="2031050"/>
            <a:ext cx="165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9397D-A6FB-F765-EAE6-3A20A7002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910670F-5031-9D32-E98F-A03D7CC8CF6A}"/>
              </a:ext>
            </a:extLst>
          </p:cNvPr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FACE886-83FD-CC8B-EE8E-8F6E83E4F6D6}"/>
              </a:ext>
            </a:extLst>
          </p:cNvPr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DC02523F-83F8-3A6A-85BA-BDEF7D2C689E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A6471CAC-8AC6-5487-D2CC-A1580BA2512C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6AEB2691-FDBD-A8A8-8CDA-E646121EF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67007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$991,484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$995,885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$4,401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$2,092,340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$2,233,539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$141,199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 dirty="0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$3,083,824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$3,229,424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$145,600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D202C42-A031-B959-4732-3863A465F6D5}"/>
              </a:ext>
            </a:extLst>
          </p:cNvPr>
          <p:cNvSpPr txBox="1"/>
          <p:nvPr/>
        </p:nvSpPr>
        <p:spPr>
          <a:xfrm>
            <a:off x="558802" y="2031050"/>
            <a:ext cx="296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E911 -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1769433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8BC1-5B1E-BFC8-686B-1C2C00A31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40EAB6CD-7030-5835-3A97-A669B6BC1DB2}"/>
              </a:ext>
            </a:extLst>
          </p:cNvPr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CCA9B59-8AD1-220F-EF2E-6A8102F15D91}"/>
              </a:ext>
            </a:extLst>
          </p:cNvPr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5C03C0D6-9305-CF76-93BB-EED480C4AD3D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D42AC2C4-FECF-4BF5-3F8A-B13BB12B11AD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430FAD55-0D2D-647E-C386-13FDE2F63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960939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$203,518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$233,786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$30,268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$837,946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$960,660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$122,714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 dirty="0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$1,041,464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$1,194,446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$152,982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8C74415-2490-D4C9-9241-FB72196991B6}"/>
              </a:ext>
            </a:extLst>
          </p:cNvPr>
          <p:cNvSpPr txBox="1"/>
          <p:nvPr/>
        </p:nvSpPr>
        <p:spPr>
          <a:xfrm>
            <a:off x="558802" y="2031050"/>
            <a:ext cx="296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ANIMAL SERVICES</a:t>
            </a:r>
          </a:p>
        </p:txBody>
      </p:sp>
    </p:spTree>
    <p:extLst>
      <p:ext uri="{BB962C8B-B14F-4D97-AF65-F5344CB8AC3E}">
        <p14:creationId xmlns:p14="http://schemas.microsoft.com/office/powerpoint/2010/main" val="1860503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F79459A4FD04E98374C5540B1C175" ma:contentTypeVersion="15" ma:contentTypeDescription="Create a new document." ma:contentTypeScope="" ma:versionID="5aea6e09ab4a9a989145b846bc22087c">
  <xsd:schema xmlns:xsd="http://www.w3.org/2001/XMLSchema" xmlns:xs="http://www.w3.org/2001/XMLSchema" xmlns:p="http://schemas.microsoft.com/office/2006/metadata/properties" xmlns:ns2="3a3e83db-b9c2-4268-95e3-0f293abb33b0" xmlns:ns3="92783239-30a8-486b-bea4-f311c5d38956" targetNamespace="http://schemas.microsoft.com/office/2006/metadata/properties" ma:root="true" ma:fieldsID="4e21b5f77e4a73cb5c5d43e41dfa4303" ns2:_="" ns3:_="">
    <xsd:import namespace="3a3e83db-b9c2-4268-95e3-0f293abb33b0"/>
    <xsd:import namespace="92783239-30a8-486b-bea4-f311c5d389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e83db-b9c2-4268-95e3-0f293abb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c22584b-f9f4-4e38-a4ea-e01ce328e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83239-30a8-486b-bea4-f311c5d389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2f27a1-1475-4ab4-a245-c7db3e824b81}" ma:internalName="TaxCatchAll" ma:showField="CatchAllData" ma:web="92783239-30a8-486b-bea4-f311c5d389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3e83db-b9c2-4268-95e3-0f293abb33b0">
      <Terms xmlns="http://schemas.microsoft.com/office/infopath/2007/PartnerControls"/>
    </lcf76f155ced4ddcb4097134ff3c332f>
    <TaxCatchAll xmlns="92783239-30a8-486b-bea4-f311c5d38956" xsi:nil="true"/>
  </documentManagement>
</p:properties>
</file>

<file path=customXml/itemProps1.xml><?xml version="1.0" encoding="utf-8"?>
<ds:datastoreItem xmlns:ds="http://schemas.openxmlformats.org/officeDocument/2006/customXml" ds:itemID="{2305B704-0C2A-4AB2-B40A-056D20069BF5}"/>
</file>

<file path=customXml/itemProps2.xml><?xml version="1.0" encoding="utf-8"?>
<ds:datastoreItem xmlns:ds="http://schemas.openxmlformats.org/officeDocument/2006/customXml" ds:itemID="{6A1746AF-9582-48A8-8A9B-36354EF97DBD}"/>
</file>

<file path=customXml/itemProps3.xml><?xml version="1.0" encoding="utf-8"?>
<ds:datastoreItem xmlns:ds="http://schemas.openxmlformats.org/officeDocument/2006/customXml" ds:itemID="{27B56063-48C7-4D9D-92AA-EA8CBE9C929F}"/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1201</Words>
  <Application>Microsoft Office PowerPoint</Application>
  <PresentationFormat>Widescreen</PresentationFormat>
  <Paragraphs>296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Abrade</vt:lpstr>
      <vt:lpstr>Aptos</vt:lpstr>
      <vt:lpstr>Aptos Display</vt:lpstr>
      <vt:lpstr>Arial</vt:lpstr>
      <vt:lpstr>Arimo</vt:lpstr>
      <vt:lpstr>Arimo Bold</vt:lpstr>
      <vt:lpstr>Calibri</vt:lpstr>
      <vt:lpstr>Courier New</vt:lpstr>
      <vt:lpstr>Open Sans</vt:lpstr>
      <vt:lpstr>Open Sans Bold</vt:lpstr>
      <vt:lpstr>Open Sans Italics</vt:lpstr>
      <vt:lpstr>Public Sans</vt:lpstr>
      <vt:lpstr>Public Sans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Cenathia Boyd</dc:creator>
  <cp:lastModifiedBy>Cenathia Boyd</cp:lastModifiedBy>
  <cp:revision>10</cp:revision>
  <cp:lastPrinted>2026-05-26T13:50:55Z</cp:lastPrinted>
  <dcterms:created xsi:type="dcterms:W3CDTF">2025-05-15T14:44:47Z</dcterms:created>
  <dcterms:modified xsi:type="dcterms:W3CDTF">2026-07-17T18:14:08Z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0x0101000C9F79459A4FD04E98374C5540B1C175</vt:lpwstr>
  </property>
</Properties>
</file>