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42" r:id="rId3"/>
    <p:sldId id="343" r:id="rId4"/>
    <p:sldId id="344" r:id="rId5"/>
    <p:sldId id="345" r:id="rId6"/>
    <p:sldId id="346" r:id="rId7"/>
    <p:sldId id="348" r:id="rId8"/>
    <p:sldId id="349" r:id="rId9"/>
    <p:sldId id="350" r:id="rId10"/>
    <p:sldId id="266" r:id="rId11"/>
    <p:sldId id="351" r:id="rId12"/>
    <p:sldId id="347" r:id="rId13"/>
    <p:sldId id="341" r:id="rId14"/>
    <p:sldId id="277" r:id="rId1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B30A665-86CF-4E28-8162-7B7D9A806F66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B60BD99-9422-4CF7-90EE-5E15227B2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216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60BD99-9422-4CF7-90EE-5E15227B28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237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47F6BF-9662-0A7C-8202-3E3AFB2499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8B5D9F-A1B6-0F55-CF71-6DBF3E51562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771DE8-036A-5938-0EE5-F37F2DAD1F43}"/>
              </a:ext>
            </a:extLst>
          </p:cNvPr>
          <p:cNvSpPr txBox="1"/>
          <p:nvPr/>
        </p:nvSpPr>
        <p:spPr>
          <a:xfrm>
            <a:off x="4059181" y="8977134"/>
            <a:ext cx="3105344" cy="47420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4947" tIns="47473" rIns="94947" bIns="47473" anchor="b" anchorCtr="0" compatLnSpc="1">
            <a:noAutofit/>
          </a:bodyPr>
          <a:lstStyle/>
          <a:p>
            <a:pPr algn="r" defTabSz="93177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F077EBA-266A-4CC7-ADF4-8366974EBF60}" type="slidenum">
              <a:pPr algn="r" defTabSz="931774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13</a:t>
            </a:fld>
            <a:endParaRPr lang="en-US" sz="1200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0238A-9265-5E28-1328-877ECB4FB4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B00B02-8654-23BF-5DE1-49A2C45478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70D79D-94A1-9CAF-57A1-EBDACD1B3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F4F97-7E56-F09D-CA6A-E18FB7C25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54424-ED9C-B6E0-0593-91ED365A3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235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6A625-5145-11B3-03C5-A1E297B0E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EA5CB9-DFCE-BD8A-0686-3805E2680B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A63E4C-0D92-6037-1F69-9748AAE84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C69A41-F447-9E8F-1622-48D92CCAB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3C9CBC-0121-41DC-EC99-1B100E9C3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6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871B7F-5256-188D-0A09-51425981DA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3697DF-DB38-8CC2-94B5-FFFD9052D3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8322F1-FFE7-106C-B5DF-0A0D0A362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7DDD6F-FD92-B94A-1808-1018216E7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27B474-B2D7-C52D-164C-88264527A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423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4C877-1947-0B41-9100-B25EB2E68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3C4C10-E593-3056-926B-D29F276452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8E072-45D0-3B67-11B2-206F503D8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5A7888-F812-409E-6487-1BABE005D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BA267-F0E9-F199-BB4B-123A4D4D3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176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1449D-1F74-8FDC-BFC9-C2B05C6D5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CA9E8D-83B2-B6D7-C7F1-5199D5D31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E5638B-F5D0-3D81-D7E4-3C95B644D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8923A-0F49-49F6-2B7D-B3E2C1845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CBB04-46CD-307F-950D-277BE381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719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C8C9B-F132-61C7-12CC-5DC40D5F0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6318C0-5A81-21C4-E42C-18E012F85F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D28A5A-379E-1EE7-01FF-73E30B01A5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C3014B-E9CC-0DAD-A85B-DA5A82B19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743604-605F-668A-586F-89F1EFD4E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815B86-BAF9-4334-7B8D-DC7EE02FC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14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261DF-E018-4E98-E8D8-AF7611195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98644A-5209-7968-2CC1-B46807991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BEF488-5CEB-E505-2CF7-AF07B0225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3421F8-5E90-DC45-A74C-E34DF4D966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0DAD24-6D5C-4305-93DD-2994C5F052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EE7201-5334-C311-174D-446FFA95A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37C891-7FE8-A176-A8BD-14FD47007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9E035D-DDFF-7E77-C041-5FB2ED3A0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716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7CC87-ABF0-B8C2-4B45-AD899B566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7FF261-F1B0-C02B-6E40-DC872BD72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B29E32-CC84-35C1-3BB8-29BCC15AD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74E7FB-E3F6-A192-4864-C2BE90834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002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2724C0-CFCF-E546-79AB-AA1E4E44F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C4DEF9-C47C-A617-9B86-D0790C7A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F3653E-C922-4B39-D832-9BB82A70E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569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7C234-582B-4845-9F5C-642E792E7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C3AA6-B5A4-899C-021C-8CCF5AECA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5AC14A-A192-D88C-1E75-04F1C0D6E9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604C4E-E395-C19B-B6D0-9A16255CB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1D731B-0B62-1F65-6BD3-C55386A18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30C106-C0CB-A0D1-7250-9D8C66797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634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15F5E-EF55-3B10-3B62-667180363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A81AF4-46D6-2390-8DCC-B9DB6DC3DD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FEF6EC-A589-332A-FA2D-9823B31019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EC4B79-2FCF-EE43-59AC-9722854ED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48696B-21A9-E43D-087C-9476349D4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E8661A-CE83-E0D4-0B46-76594B107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011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5B4179-C33A-9547-C83D-5068541D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D220F-520D-4CF5-FE4D-CD9096941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AD66C-792D-A0CF-E2E0-777B77D87C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CD9EBE-BCA4-48BF-B9C4-11B895648B9B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F4CB02-F3A6-F573-7A1B-905D025DBF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A251B-2C49-2F0A-8483-D890F2AF20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60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12" Type="http://schemas.openxmlformats.org/officeDocument/2006/relationships/image" Target="../media/image13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882475" y="952568"/>
            <a:ext cx="8427049" cy="1022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70"/>
              </a:lnSpc>
            </a:pPr>
            <a:r>
              <a:rPr lang="en-US" sz="6050" spc="-9" dirty="0">
                <a:solidFill>
                  <a:srgbClr val="00507B"/>
                </a:solidFill>
                <a:latin typeface="Abrade"/>
                <a:ea typeface="Abrade"/>
                <a:cs typeface="Abrade"/>
                <a:sym typeface="Abrade"/>
              </a:rPr>
              <a:t>ROCKDALE FIRE RESCUE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492205" y="1974964"/>
            <a:ext cx="8017657" cy="1142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74"/>
              </a:lnSpc>
            </a:pPr>
            <a:r>
              <a:rPr lang="en-US" sz="3267" spc="-5" dirty="0">
                <a:solidFill>
                  <a:srgbClr val="00507B"/>
                </a:solidFill>
                <a:latin typeface="Abrade"/>
                <a:ea typeface="Abrade"/>
                <a:cs typeface="Abrade"/>
                <a:sym typeface="Abrade"/>
              </a:rPr>
              <a:t>2027 OPERATING AND 5-YEAR CIP </a:t>
            </a:r>
          </a:p>
          <a:p>
            <a:pPr algn="ctr">
              <a:lnSpc>
                <a:spcPts val="4574"/>
              </a:lnSpc>
            </a:pPr>
            <a:r>
              <a:rPr lang="en-US" sz="3267" spc="-5" dirty="0">
                <a:solidFill>
                  <a:srgbClr val="00507B"/>
                </a:solidFill>
                <a:latin typeface="Abrade"/>
                <a:ea typeface="Abrade"/>
                <a:cs typeface="Abrade"/>
                <a:sym typeface="Abrade"/>
              </a:rPr>
              <a:t>BUDGET PRESENTATION</a:t>
            </a:r>
          </a:p>
        </p:txBody>
      </p:sp>
      <p:sp>
        <p:nvSpPr>
          <p:cNvPr id="4" name="Freeform 4"/>
          <p:cNvSpPr/>
          <p:nvPr/>
        </p:nvSpPr>
        <p:spPr>
          <a:xfrm>
            <a:off x="0" y="-52055"/>
            <a:ext cx="2771790" cy="3481055"/>
          </a:xfrm>
          <a:custGeom>
            <a:avLst/>
            <a:gdLst/>
            <a:ahLst/>
            <a:cxnLst/>
            <a:rect l="l" t="t" r="r" b="b"/>
            <a:pathLst>
              <a:path w="4157685" h="5221582">
                <a:moveTo>
                  <a:pt x="0" y="0"/>
                </a:moveTo>
                <a:lnTo>
                  <a:pt x="4157685" y="0"/>
                </a:lnTo>
                <a:lnTo>
                  <a:pt x="4157685" y="5221582"/>
                </a:lnTo>
                <a:lnTo>
                  <a:pt x="0" y="52215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5" name="Freeform 5"/>
          <p:cNvSpPr/>
          <p:nvPr/>
        </p:nvSpPr>
        <p:spPr>
          <a:xfrm flipH="1" flipV="1">
            <a:off x="9420210" y="3376945"/>
            <a:ext cx="2771790" cy="3481055"/>
          </a:xfrm>
          <a:custGeom>
            <a:avLst/>
            <a:gdLst/>
            <a:ahLst/>
            <a:cxnLst/>
            <a:rect l="l" t="t" r="r" b="b"/>
            <a:pathLst>
              <a:path w="4157685" h="5221582">
                <a:moveTo>
                  <a:pt x="4157685" y="5221582"/>
                </a:moveTo>
                <a:lnTo>
                  <a:pt x="0" y="5221582"/>
                </a:lnTo>
                <a:lnTo>
                  <a:pt x="0" y="0"/>
                </a:lnTo>
                <a:lnTo>
                  <a:pt x="4157685" y="0"/>
                </a:lnTo>
                <a:lnTo>
                  <a:pt x="4157685" y="5221582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Freeform 6"/>
          <p:cNvSpPr/>
          <p:nvPr/>
        </p:nvSpPr>
        <p:spPr>
          <a:xfrm>
            <a:off x="9047541" y="4098400"/>
            <a:ext cx="3028925" cy="3028925"/>
          </a:xfrm>
          <a:custGeom>
            <a:avLst/>
            <a:gdLst/>
            <a:ahLst/>
            <a:cxnLst/>
            <a:rect l="l" t="t" r="r" b="b"/>
            <a:pathLst>
              <a:path w="4543387" h="4543387">
                <a:moveTo>
                  <a:pt x="0" y="0"/>
                </a:moveTo>
                <a:lnTo>
                  <a:pt x="4543387" y="0"/>
                </a:lnTo>
                <a:lnTo>
                  <a:pt x="4543387" y="4543387"/>
                </a:lnTo>
                <a:lnTo>
                  <a:pt x="0" y="45433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7" name="TextBox 7"/>
          <p:cNvSpPr txBox="1"/>
          <p:nvPr/>
        </p:nvSpPr>
        <p:spPr>
          <a:xfrm>
            <a:off x="2544346" y="4830981"/>
            <a:ext cx="4319972" cy="375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36"/>
              </a:lnSpc>
            </a:pPr>
            <a:r>
              <a:rPr lang="en-US" sz="2311" dirty="0">
                <a:solidFill>
                  <a:srgbClr val="00507B"/>
                </a:solidFill>
                <a:latin typeface="Public Sans"/>
                <a:ea typeface="Public Sans"/>
                <a:cs typeface="Public Sans"/>
                <a:sym typeface="Public Sans"/>
              </a:rPr>
              <a:t>FY27 - Budget Request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544346" y="5178669"/>
            <a:ext cx="5676733" cy="796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36"/>
              </a:lnSpc>
            </a:pPr>
            <a:r>
              <a:rPr lang="en-US" sz="2311" dirty="0">
                <a:solidFill>
                  <a:srgbClr val="00507B"/>
                </a:solidFill>
                <a:latin typeface="Public Sans"/>
                <a:ea typeface="Public Sans"/>
                <a:cs typeface="Public Sans"/>
                <a:sym typeface="Public Sans"/>
              </a:rPr>
              <a:t>Presenter: Fire Chief James Robinson</a:t>
            </a:r>
          </a:p>
          <a:p>
            <a:pPr>
              <a:lnSpc>
                <a:spcPts val="3236"/>
              </a:lnSpc>
            </a:pPr>
            <a:r>
              <a:rPr lang="en-US" sz="2311" dirty="0">
                <a:solidFill>
                  <a:srgbClr val="00507B"/>
                </a:solidFill>
                <a:latin typeface="Public Sans"/>
                <a:ea typeface="Public Sans"/>
                <a:cs typeface="Public Sans"/>
                <a:sym typeface="Public Sans"/>
              </a:rPr>
              <a:t>Date: August 5,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>
            <a:extLst>
              <a:ext uri="{FF2B5EF4-FFF2-40B4-BE49-F238E27FC236}">
                <a16:creationId xmlns:a16="http://schemas.microsoft.com/office/drawing/2014/main" id="{B88009DE-D224-9279-E68C-3F49C5C1AC2D}"/>
              </a:ext>
            </a:extLst>
          </p:cNvPr>
          <p:cNvSpPr>
            <a:spLocks noMove="1" noResize="1"/>
          </p:cNvSpPr>
          <p:nvPr/>
        </p:nvSpPr>
        <p:spPr>
          <a:xfrm>
            <a:off x="971550" y="1926433"/>
            <a:ext cx="2237695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90496" cap="rnd">
            <a:solidFill>
              <a:srgbClr val="5E132A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56983BEC-BFCB-21A8-C57A-6B3DCCF44C08}"/>
              </a:ext>
            </a:extLst>
          </p:cNvPr>
          <p:cNvSpPr txBox="1"/>
          <p:nvPr/>
        </p:nvSpPr>
        <p:spPr>
          <a:xfrm>
            <a:off x="964022" y="904464"/>
            <a:ext cx="8637178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Personnel Budget Request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EC11E114-2BB7-89FE-C254-EC04A0E50E9A}"/>
              </a:ext>
            </a:extLst>
          </p:cNvPr>
          <p:cNvSpPr txBox="1"/>
          <p:nvPr/>
        </p:nvSpPr>
        <p:spPr>
          <a:xfrm>
            <a:off x="964022" y="2037490"/>
            <a:ext cx="4827178" cy="6910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5E132A"/>
                </a:solidFill>
                <a:latin typeface="Arimo"/>
              </a:rPr>
              <a:t>FY26 Budgeted Department Total-</a:t>
            </a:r>
            <a:r>
              <a:rPr lang="en-US" dirty="0">
                <a:solidFill>
                  <a:srgbClr val="7CA655"/>
                </a:solidFill>
                <a:latin typeface="Arimo"/>
              </a:rPr>
              <a:t> </a:t>
            </a:r>
            <a:r>
              <a:rPr lang="en-US" dirty="0">
                <a:solidFill>
                  <a:srgbClr val="000000"/>
                </a:solidFill>
                <a:latin typeface="Arimo"/>
              </a:rPr>
              <a:t>183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dirty="0">
              <a:solidFill>
                <a:srgbClr val="000000"/>
              </a:solidFill>
              <a:latin typeface="Arimo"/>
              <a:ea typeface="Arimo"/>
              <a:cs typeface="Arimo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87C6D102-F181-177A-AB6B-09216E137524}"/>
              </a:ext>
            </a:extLst>
          </p:cNvPr>
          <p:cNvSpPr txBox="1"/>
          <p:nvPr/>
        </p:nvSpPr>
        <p:spPr>
          <a:xfrm>
            <a:off x="971550" y="6332220"/>
            <a:ext cx="523237" cy="22115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4457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spc="-24">
                <a:solidFill>
                  <a:srgbClr val="000000"/>
                </a:solidFill>
                <a:latin typeface="Open Sans"/>
              </a:rPr>
              <a:t>13</a:t>
            </a: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7" name="Table 9">
            <a:extLst>
              <a:ext uri="{FF2B5EF4-FFF2-40B4-BE49-F238E27FC236}">
                <a16:creationId xmlns:a16="http://schemas.microsoft.com/office/drawing/2014/main" id="{2F8C1FBF-1382-76F9-4807-104B94D465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326592"/>
              </p:ext>
            </p:extLst>
          </p:nvPr>
        </p:nvGraphicFramePr>
        <p:xfrm>
          <a:off x="971550" y="2593293"/>
          <a:ext cx="10223494" cy="2617007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2962814">
                  <a:extLst>
                    <a:ext uri="{9D8B030D-6E8A-4147-A177-3AD203B41FA5}">
                      <a16:colId xmlns:a16="http://schemas.microsoft.com/office/drawing/2014/main" val="930803802"/>
                    </a:ext>
                  </a:extLst>
                </a:gridCol>
                <a:gridCol w="954231">
                  <a:extLst>
                    <a:ext uri="{9D8B030D-6E8A-4147-A177-3AD203B41FA5}">
                      <a16:colId xmlns:a16="http://schemas.microsoft.com/office/drawing/2014/main" val="2479479657"/>
                    </a:ext>
                  </a:extLst>
                </a:gridCol>
                <a:gridCol w="465313">
                  <a:extLst>
                    <a:ext uri="{9D8B030D-6E8A-4147-A177-3AD203B41FA5}">
                      <a16:colId xmlns:a16="http://schemas.microsoft.com/office/drawing/2014/main" val="1378453632"/>
                    </a:ext>
                  </a:extLst>
                </a:gridCol>
                <a:gridCol w="660099">
                  <a:extLst>
                    <a:ext uri="{9D8B030D-6E8A-4147-A177-3AD203B41FA5}">
                      <a16:colId xmlns:a16="http://schemas.microsoft.com/office/drawing/2014/main" val="1641712007"/>
                    </a:ext>
                  </a:extLst>
                </a:gridCol>
                <a:gridCol w="787164">
                  <a:extLst>
                    <a:ext uri="{9D8B030D-6E8A-4147-A177-3AD203B41FA5}">
                      <a16:colId xmlns:a16="http://schemas.microsoft.com/office/drawing/2014/main" val="3393545494"/>
                    </a:ext>
                  </a:extLst>
                </a:gridCol>
                <a:gridCol w="1371892">
                  <a:extLst>
                    <a:ext uri="{9D8B030D-6E8A-4147-A177-3AD203B41FA5}">
                      <a16:colId xmlns:a16="http://schemas.microsoft.com/office/drawing/2014/main" val="2522548717"/>
                    </a:ext>
                  </a:extLst>
                </a:gridCol>
                <a:gridCol w="1208184">
                  <a:extLst>
                    <a:ext uri="{9D8B030D-6E8A-4147-A177-3AD203B41FA5}">
                      <a16:colId xmlns:a16="http://schemas.microsoft.com/office/drawing/2014/main" val="3726186545"/>
                    </a:ext>
                  </a:extLst>
                </a:gridCol>
                <a:gridCol w="1813797">
                  <a:extLst>
                    <a:ext uri="{9D8B030D-6E8A-4147-A177-3AD203B41FA5}">
                      <a16:colId xmlns:a16="http://schemas.microsoft.com/office/drawing/2014/main" val="2870887255"/>
                    </a:ext>
                  </a:extLst>
                </a:gridCol>
              </a:tblGrid>
              <a:tr h="964607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Job Title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Fund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Division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FTE or PT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Head Count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Request Type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Salary +40% Benefits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730608"/>
                  </a:ext>
                </a:extLst>
              </a:tr>
              <a:tr h="402421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Fire Lieutenant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100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3520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FTE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6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New Position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$504,310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2796770"/>
                  </a:ext>
                </a:extLst>
              </a:tr>
              <a:tr h="402421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Fire Sergeant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100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3520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FTE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6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New Position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$458,464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1409816"/>
                  </a:ext>
                </a:extLst>
              </a:tr>
              <a:tr h="402421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Firefighter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100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3520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FTE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6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New Position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$405,720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280612"/>
                  </a:ext>
                </a:extLst>
              </a:tr>
              <a:tr h="444989">
                <a:tc gridSpan="3">
                  <a:txBody>
                    <a:bodyPr/>
                    <a:lstStyle/>
                    <a:p>
                      <a:pPr lvl="0" algn="l">
                        <a:lnSpc>
                          <a:spcPct val="183899"/>
                        </a:lnSpc>
                      </a:pP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l">
                        <a:lnSpc>
                          <a:spcPct val="183899"/>
                        </a:lnSpc>
                      </a:pP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r">
                        <a:lnSpc>
                          <a:spcPct val="144528"/>
                        </a:lnSpc>
                      </a:pPr>
                      <a:r>
                        <a:rPr lang="en-US" sz="1600" spc="-52">
                          <a:solidFill>
                            <a:srgbClr val="000000"/>
                          </a:solidFill>
                          <a:latin typeface="Open Sans Bold"/>
                        </a:rPr>
                        <a:t>Total Est. Budget impact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28"/>
                        </a:lnSpc>
                      </a:pPr>
                      <a:r>
                        <a:rPr lang="en-US" sz="1600" spc="-52" dirty="0">
                          <a:solidFill>
                            <a:srgbClr val="000000"/>
                          </a:solidFill>
                          <a:latin typeface="Open Sans Bold"/>
                        </a:rPr>
                        <a:t>$1,368,494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5397842"/>
                  </a:ext>
                </a:extLst>
              </a:tr>
            </a:tbl>
          </a:graphicData>
        </a:graphic>
      </p:graphicFrame>
      <p:sp>
        <p:nvSpPr>
          <p:cNvPr id="8" name="TextBox 10">
            <a:extLst>
              <a:ext uri="{FF2B5EF4-FFF2-40B4-BE49-F238E27FC236}">
                <a16:creationId xmlns:a16="http://schemas.microsoft.com/office/drawing/2014/main" id="{5F8BABD2-A93D-0B48-C1EE-124D591CEDD5}"/>
              </a:ext>
            </a:extLst>
          </p:cNvPr>
          <p:cNvSpPr txBox="1"/>
          <p:nvPr/>
        </p:nvSpPr>
        <p:spPr>
          <a:xfrm>
            <a:off x="6400800" y="2037490"/>
            <a:ext cx="4827178" cy="6910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5E132A"/>
                </a:solidFill>
                <a:latin typeface="Arimo"/>
              </a:rPr>
              <a:t>FY27 Requested Additional Personnel –</a:t>
            </a:r>
            <a:r>
              <a:rPr lang="en-US" dirty="0">
                <a:solidFill>
                  <a:srgbClr val="7CA655"/>
                </a:solidFill>
                <a:latin typeface="Arimo"/>
              </a:rPr>
              <a:t> </a:t>
            </a:r>
            <a:r>
              <a:rPr lang="en-US" dirty="0">
                <a:solidFill>
                  <a:srgbClr val="000000"/>
                </a:solidFill>
                <a:latin typeface="Arimo"/>
              </a:rPr>
              <a:t>18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dirty="0">
              <a:solidFill>
                <a:srgbClr val="000000"/>
              </a:solidFill>
              <a:latin typeface="Arimo"/>
              <a:ea typeface="Arimo"/>
              <a:cs typeface="Arimo"/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A77A7D3C-D795-06F0-D2C5-AFAA3F85B2F0}"/>
              </a:ext>
            </a:extLst>
          </p:cNvPr>
          <p:cNvSpPr txBox="1"/>
          <p:nvPr/>
        </p:nvSpPr>
        <p:spPr>
          <a:xfrm>
            <a:off x="6400800" y="5706404"/>
            <a:ext cx="4827178" cy="6910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algn="r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9B7F57"/>
                </a:solidFill>
                <a:latin typeface="Arimo Bold"/>
              </a:rPr>
              <a:t>New Department Total (w/Request)-</a:t>
            </a:r>
            <a:r>
              <a:rPr lang="en-US" dirty="0">
                <a:solidFill>
                  <a:srgbClr val="4495A2"/>
                </a:solidFill>
                <a:latin typeface="Arimo Bold"/>
              </a:rPr>
              <a:t> </a:t>
            </a:r>
            <a:r>
              <a:rPr lang="en-US" dirty="0">
                <a:solidFill>
                  <a:srgbClr val="000000"/>
                </a:solidFill>
                <a:latin typeface="Arimo Bold"/>
              </a:rPr>
              <a:t>201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algn="r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dirty="0">
              <a:solidFill>
                <a:srgbClr val="000000"/>
              </a:solidFill>
              <a:latin typeface="Arimo Bold"/>
              <a:ea typeface="Arimo Bold"/>
              <a:cs typeface="Arimo Bold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DF0B5A34-5748-72BB-365E-AA71004EBB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872" y="1729466"/>
            <a:ext cx="2845045" cy="35359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AD7F9-196B-0A1A-FA50-CFB5961E3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>
            <a:extLst>
              <a:ext uri="{FF2B5EF4-FFF2-40B4-BE49-F238E27FC236}">
                <a16:creationId xmlns:a16="http://schemas.microsoft.com/office/drawing/2014/main" id="{B48AA310-47C4-824C-68D5-6F7CFF11701B}"/>
              </a:ext>
            </a:extLst>
          </p:cNvPr>
          <p:cNvSpPr/>
          <p:nvPr/>
        </p:nvSpPr>
        <p:spPr>
          <a:xfrm rot="-5399999">
            <a:off x="10627967" y="5602316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AB14E8A-C711-8935-DE13-BDFAA3737720}"/>
              </a:ext>
            </a:extLst>
          </p:cNvPr>
          <p:cNvSpPr/>
          <p:nvPr/>
        </p:nvSpPr>
        <p:spPr>
          <a:xfrm rot="-5400000">
            <a:off x="10845052" y="-448983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0" y="0"/>
                </a:moveTo>
                <a:lnTo>
                  <a:pt x="1346949" y="0"/>
                </a:lnTo>
                <a:lnTo>
                  <a:pt x="1346949" y="2693897"/>
                </a:lnTo>
                <a:lnTo>
                  <a:pt x="0" y="26938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6DC5EC5C-C149-DE02-1056-78445BBE2E07}"/>
              </a:ext>
            </a:extLst>
          </p:cNvPr>
          <p:cNvSpPr txBox="1"/>
          <p:nvPr/>
        </p:nvSpPr>
        <p:spPr>
          <a:xfrm>
            <a:off x="304800" y="904463"/>
            <a:ext cx="10566397" cy="7355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spc="100" dirty="0">
                <a:solidFill>
                  <a:srgbClr val="000000"/>
                </a:solidFill>
                <a:latin typeface="Arimo Bold"/>
              </a:rPr>
              <a:t>Personnel Budget Request Justification </a:t>
            </a:r>
            <a:endParaRPr lang="en-US" sz="40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id="{8F58DEAB-DFBF-4209-6F3B-D1BC54F951B9}"/>
              </a:ext>
            </a:extLst>
          </p:cNvPr>
          <p:cNvSpPr txBox="1"/>
          <p:nvPr/>
        </p:nvSpPr>
        <p:spPr>
          <a:xfrm>
            <a:off x="1035985" y="2571367"/>
            <a:ext cx="10191993" cy="33372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 Bold"/>
              </a:rPr>
              <a:t>Fire Lieutenant			                                            6 FTE - $504,310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marL="710390" lvl="2" indent="-23665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Increase the number of personnel on calls to reduce ISO. Enable smaller fire apparatus to respond to low-acuity calls to reduce wear on larger, more expensive apparatus. Fire Lieutenant is the minimum rank to be in charge of all apparatus. </a:t>
            </a: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spc="-31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 Bold"/>
              </a:rPr>
              <a:t>Fire Sergeant				                                            6 FTE - $458,464</a:t>
            </a:r>
            <a:endParaRPr lang="en-US" sz="1400" spc="-3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marL="710390" lvl="2" indent="-23665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Increase the number of personnel on calls to reduce ISO. Enable smaller fire apparatus to respond to low-acuity calls to reduce wear on larger, more expensive apparatus. Fire Sergeant is the driver/operator of the apparatus. </a:t>
            </a: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spc="-31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 Bold"/>
              </a:rPr>
              <a:t>Firefighter				                                             6 FTE - $405,720</a:t>
            </a:r>
            <a:endParaRPr lang="en-US" sz="1400" spc="-3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marL="710390" lvl="2" indent="-23665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Increase the number of personnel on calls to reduce ISO. Enable smaller fire apparatus to respond to low-acuity calls to reduce wear on larger, more expensive apparatus. Firefighters are required to complete tasks at scenes. </a:t>
            </a:r>
          </a:p>
          <a:p>
            <a:pPr marL="710390" lvl="2" indent="-23665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spc="-31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7923071B-3FD2-6D93-38AF-43DCFC1E5D6B}"/>
              </a:ext>
            </a:extLst>
          </p:cNvPr>
          <p:cNvSpPr txBox="1"/>
          <p:nvPr/>
        </p:nvSpPr>
        <p:spPr>
          <a:xfrm>
            <a:off x="1013460" y="2221925"/>
            <a:ext cx="4716780" cy="3309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>
                <a:solidFill>
                  <a:srgbClr val="34A9E4"/>
                </a:solidFill>
                <a:latin typeface="Arimo"/>
              </a:rPr>
              <a:t>New Position Requests</a:t>
            </a:r>
            <a:endParaRPr lang="en-US" sz="1200">
              <a:solidFill>
                <a:srgbClr val="34A9E4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1022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371600" cy="2743200"/>
          </a:xfrm>
          <a:custGeom>
            <a:avLst/>
            <a:gdLst/>
            <a:ahLst/>
            <a:cxnLst/>
            <a:rect l="l" t="t" r="r" b="b"/>
            <a:pathLst>
              <a:path w="2057400" h="4114800">
                <a:moveTo>
                  <a:pt x="205740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2057400" y="0"/>
                </a:lnTo>
                <a:lnTo>
                  <a:pt x="205740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" name="Freeform 3"/>
          <p:cNvSpPr/>
          <p:nvPr/>
        </p:nvSpPr>
        <p:spPr>
          <a:xfrm>
            <a:off x="10820400" y="4114800"/>
            <a:ext cx="1371600" cy="2743200"/>
          </a:xfrm>
          <a:custGeom>
            <a:avLst/>
            <a:gdLst/>
            <a:ahLst/>
            <a:cxnLst/>
            <a:rect l="l" t="t" r="r" b="b"/>
            <a:pathLst>
              <a:path w="2057400" h="4114800">
                <a:moveTo>
                  <a:pt x="0" y="0"/>
                </a:moveTo>
                <a:lnTo>
                  <a:pt x="2057400" y="0"/>
                </a:lnTo>
                <a:lnTo>
                  <a:pt x="20574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4" name="AutoShape 4"/>
          <p:cNvSpPr/>
          <p:nvPr/>
        </p:nvSpPr>
        <p:spPr>
          <a:xfrm>
            <a:off x="8902516" y="557145"/>
            <a:ext cx="2603367" cy="0"/>
          </a:xfrm>
          <a:prstGeom prst="line">
            <a:avLst/>
          </a:prstGeom>
          <a:ln w="47625" cap="flat">
            <a:solidFill>
              <a:srgbClr val="34A9E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5" name="AutoShape 5"/>
          <p:cNvSpPr/>
          <p:nvPr/>
        </p:nvSpPr>
        <p:spPr>
          <a:xfrm rot="-10800000">
            <a:off x="686118" y="6269105"/>
            <a:ext cx="2603367" cy="0"/>
          </a:xfrm>
          <a:prstGeom prst="line">
            <a:avLst/>
          </a:prstGeom>
          <a:ln w="47625" cap="flat">
            <a:solidFill>
              <a:srgbClr val="34A9E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6" name="AutoShape 6"/>
          <p:cNvSpPr/>
          <p:nvPr/>
        </p:nvSpPr>
        <p:spPr>
          <a:xfrm rot="-5400000">
            <a:off x="10341543" y="1691005"/>
            <a:ext cx="2298199" cy="0"/>
          </a:xfrm>
          <a:prstGeom prst="line">
            <a:avLst/>
          </a:prstGeom>
          <a:ln w="47625" cap="flat">
            <a:solidFill>
              <a:srgbClr val="34A9E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7" name="AutoShape 7"/>
          <p:cNvSpPr/>
          <p:nvPr/>
        </p:nvSpPr>
        <p:spPr>
          <a:xfrm rot="5400000">
            <a:off x="-447742" y="5135245"/>
            <a:ext cx="2298199" cy="0"/>
          </a:xfrm>
          <a:prstGeom prst="line">
            <a:avLst/>
          </a:prstGeom>
          <a:ln w="47625" cap="flat">
            <a:solidFill>
              <a:srgbClr val="34A9E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9" name="Freeform 9"/>
          <p:cNvSpPr/>
          <p:nvPr/>
        </p:nvSpPr>
        <p:spPr>
          <a:xfrm>
            <a:off x="5018128" y="47665"/>
            <a:ext cx="2155741" cy="2155741"/>
          </a:xfrm>
          <a:custGeom>
            <a:avLst/>
            <a:gdLst/>
            <a:ahLst/>
            <a:cxnLst/>
            <a:rect l="l" t="t" r="r" b="b"/>
            <a:pathLst>
              <a:path w="3233612" h="3233612">
                <a:moveTo>
                  <a:pt x="0" y="0"/>
                </a:moveTo>
                <a:lnTo>
                  <a:pt x="3233612" y="0"/>
                </a:lnTo>
                <a:lnTo>
                  <a:pt x="3233612" y="3233612"/>
                </a:lnTo>
                <a:lnTo>
                  <a:pt x="0" y="32336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0" name="TextBox 10"/>
          <p:cNvSpPr txBox="1"/>
          <p:nvPr/>
        </p:nvSpPr>
        <p:spPr>
          <a:xfrm>
            <a:off x="511462" y="2278047"/>
            <a:ext cx="10821035" cy="93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52"/>
              </a:lnSpc>
            </a:pPr>
            <a:r>
              <a:rPr lang="en-US" sz="6533" dirty="0">
                <a:solidFill>
                  <a:srgbClr val="060644"/>
                </a:solidFill>
                <a:latin typeface="Abrade"/>
                <a:ea typeface="Abrade"/>
                <a:cs typeface="Abrade"/>
                <a:sym typeface="Abrade"/>
              </a:rPr>
              <a:t>5 Year Capital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23912" y="3161623"/>
            <a:ext cx="9100761" cy="877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67"/>
              </a:lnSpc>
            </a:pPr>
            <a:r>
              <a:rPr lang="en-US" sz="5334" spc="-8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IMPROVEMENT PLAN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524673" y="6021455"/>
            <a:ext cx="591454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3266" b="1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10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169282" y="4038723"/>
            <a:ext cx="7853435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3"/>
              </a:lnSpc>
            </a:pPr>
            <a:r>
              <a:rPr lang="en-US" sz="4742" dirty="0">
                <a:solidFill>
                  <a:srgbClr val="060644"/>
                </a:solidFill>
                <a:latin typeface="Abrade"/>
                <a:ea typeface="Abrade"/>
                <a:cs typeface="Abrade"/>
                <a:sym typeface="Abrade"/>
              </a:rPr>
              <a:t>(CIP)</a:t>
            </a:r>
          </a:p>
          <a:p>
            <a:pPr algn="ctr">
              <a:lnSpc>
                <a:spcPts val="5263"/>
              </a:lnSpc>
            </a:pPr>
            <a:r>
              <a:rPr lang="en-US" sz="4742" dirty="0">
                <a:solidFill>
                  <a:srgbClr val="060644"/>
                </a:solidFill>
                <a:latin typeface="Abrade"/>
                <a:ea typeface="Abrade"/>
                <a:cs typeface="Abrade"/>
                <a:sym typeface="Abrade"/>
              </a:rPr>
              <a:t>2027-2031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25102075-FC2A-439E-F207-32E329E068FE}"/>
              </a:ext>
            </a:extLst>
          </p:cNvPr>
          <p:cNvSpPr>
            <a:spLocks noMove="1" noResize="1"/>
          </p:cNvSpPr>
          <p:nvPr/>
        </p:nvSpPr>
        <p:spPr>
          <a:xfrm>
            <a:off x="0" y="0"/>
            <a:ext cx="12192000" cy="112965"/>
          </a:xfrm>
          <a:custGeom>
            <a:avLst/>
            <a:gdLst>
              <a:gd name="f0" fmla="val w"/>
              <a:gd name="f1" fmla="val h"/>
              <a:gd name="f2" fmla="val 0"/>
              <a:gd name="f3" fmla="val 24384000"/>
              <a:gd name="f4" fmla="val 225933"/>
              <a:gd name="f5" fmla="*/ f0 1 24384000"/>
              <a:gd name="f6" fmla="*/ f1 1 225933"/>
              <a:gd name="f7" fmla="+- f4 0 f2"/>
              <a:gd name="f8" fmla="+- f3 0 f2"/>
              <a:gd name="f9" fmla="*/ f8 1 24384000"/>
              <a:gd name="f10" fmla="*/ f7 1 225933"/>
              <a:gd name="f11" fmla="*/ f2 1 f9"/>
              <a:gd name="f12" fmla="*/ f3 1 f9"/>
              <a:gd name="f13" fmla="*/ f2 1 f10"/>
              <a:gd name="f14" fmla="*/ f4 1 f10"/>
              <a:gd name="f15" fmla="*/ f11 f5 1"/>
              <a:gd name="f16" fmla="*/ f12 f5 1"/>
              <a:gd name="f17" fmla="*/ f14 f6 1"/>
              <a:gd name="f18" fmla="*/ f13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4384000" h="22593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close/>
              </a:path>
            </a:pathLst>
          </a:custGeom>
          <a:solidFill>
            <a:srgbClr val="34A9E4"/>
          </a:solidFill>
          <a:ln cap="flat">
            <a:noFill/>
            <a:prstDash val="solid"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25CB1618-B0A0-66FC-C509-FCE2D439E1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612364"/>
              </p:ext>
            </p:extLst>
          </p:nvPr>
        </p:nvGraphicFramePr>
        <p:xfrm>
          <a:off x="727139" y="895466"/>
          <a:ext cx="10737722" cy="485611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3215926">
                  <a:extLst>
                    <a:ext uri="{9D8B030D-6E8A-4147-A177-3AD203B41FA5}">
                      <a16:colId xmlns:a16="http://schemas.microsoft.com/office/drawing/2014/main" val="2139699811"/>
                    </a:ext>
                  </a:extLst>
                </a:gridCol>
                <a:gridCol w="1116272">
                  <a:extLst>
                    <a:ext uri="{9D8B030D-6E8A-4147-A177-3AD203B41FA5}">
                      <a16:colId xmlns:a16="http://schemas.microsoft.com/office/drawing/2014/main" val="3631820971"/>
                    </a:ext>
                  </a:extLst>
                </a:gridCol>
                <a:gridCol w="1164425">
                  <a:extLst>
                    <a:ext uri="{9D8B030D-6E8A-4147-A177-3AD203B41FA5}">
                      <a16:colId xmlns:a16="http://schemas.microsoft.com/office/drawing/2014/main" val="3598647676"/>
                    </a:ext>
                  </a:extLst>
                </a:gridCol>
                <a:gridCol w="1076977">
                  <a:extLst>
                    <a:ext uri="{9D8B030D-6E8A-4147-A177-3AD203B41FA5}">
                      <a16:colId xmlns:a16="http://schemas.microsoft.com/office/drawing/2014/main" val="4038927589"/>
                    </a:ext>
                  </a:extLst>
                </a:gridCol>
                <a:gridCol w="1116272">
                  <a:extLst>
                    <a:ext uri="{9D8B030D-6E8A-4147-A177-3AD203B41FA5}">
                      <a16:colId xmlns:a16="http://schemas.microsoft.com/office/drawing/2014/main" val="3297072148"/>
                    </a:ext>
                  </a:extLst>
                </a:gridCol>
                <a:gridCol w="1151709">
                  <a:extLst>
                    <a:ext uri="{9D8B030D-6E8A-4147-A177-3AD203B41FA5}">
                      <a16:colId xmlns:a16="http://schemas.microsoft.com/office/drawing/2014/main" val="1977657316"/>
                    </a:ext>
                  </a:extLst>
                </a:gridCol>
                <a:gridCol w="1896141">
                  <a:extLst>
                    <a:ext uri="{9D8B030D-6E8A-4147-A177-3AD203B41FA5}">
                      <a16:colId xmlns:a16="http://schemas.microsoft.com/office/drawing/2014/main" val="4257072791"/>
                    </a:ext>
                  </a:extLst>
                </a:gridCol>
              </a:tblGrid>
              <a:tr h="1114091">
                <a:tc gridSpan="7"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1300" spc="-36" dirty="0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Rockdale County (Fire Rescue)</a:t>
                      </a:r>
                    </a:p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1300" b="1" spc="-36" dirty="0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Five-Year Capital Improvement Plan</a:t>
                      </a:r>
                    </a:p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1300" spc="-36" dirty="0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Fiscal Year 2027-2031</a:t>
                      </a:r>
                      <a:br>
                        <a:rPr lang="en-US" sz="1300" spc="-36" dirty="0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</a:br>
                      <a:endParaRPr lang="en-US" sz="900" dirty="0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7360928"/>
                  </a:ext>
                </a:extLst>
              </a:tr>
              <a:tr h="259799"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900" b="1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FFFFFF"/>
                          </a:solidFill>
                          <a:latin typeface="Arial" pitchFamily="34"/>
                          <a:cs typeface="Arial" pitchFamily="34"/>
                        </a:rPr>
                        <a:t>2027</a:t>
                      </a:r>
                      <a:endParaRPr lang="en-US" sz="1200" b="1" dirty="0">
                        <a:solidFill>
                          <a:srgbClr val="FFFFFF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7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FFFFFF"/>
                          </a:solidFill>
                          <a:latin typeface="Arial" pitchFamily="34"/>
                          <a:cs typeface="Arial" pitchFamily="34"/>
                        </a:rPr>
                        <a:t>2028</a:t>
                      </a:r>
                      <a:endParaRPr lang="en-US" sz="1200" b="1" dirty="0">
                        <a:solidFill>
                          <a:srgbClr val="FFFFFF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7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FFFFFF"/>
                          </a:solidFill>
                          <a:latin typeface="Arial" pitchFamily="34"/>
                          <a:cs typeface="Arial" pitchFamily="34"/>
                        </a:rPr>
                        <a:t>2029</a:t>
                      </a:r>
                      <a:endParaRPr lang="en-US" sz="1200" b="1" dirty="0">
                        <a:solidFill>
                          <a:srgbClr val="FFFFFF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7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FFFFFF"/>
                          </a:solidFill>
                          <a:latin typeface="Arial" pitchFamily="34"/>
                          <a:cs typeface="Arial" pitchFamily="34"/>
                        </a:rPr>
                        <a:t>2030</a:t>
                      </a:r>
                      <a:endParaRPr lang="en-US" sz="1200" b="1" dirty="0">
                        <a:solidFill>
                          <a:srgbClr val="FFFFFF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7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FFFFFF"/>
                          </a:solidFill>
                          <a:latin typeface="Arial" pitchFamily="34"/>
                          <a:cs typeface="Arial" pitchFamily="34"/>
                        </a:rPr>
                        <a:t>2031</a:t>
                      </a:r>
                      <a:endParaRPr lang="en-US" sz="1200" b="1" dirty="0">
                        <a:solidFill>
                          <a:srgbClr val="FFFFFF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7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spc="-36">
                          <a:solidFill>
                            <a:srgbClr val="FFFFFF"/>
                          </a:solidFill>
                          <a:latin typeface="Arial" pitchFamily="34"/>
                          <a:cs typeface="Arial" pitchFamily="34"/>
                        </a:rPr>
                        <a:t>Five Year Total</a:t>
                      </a:r>
                      <a:endParaRPr lang="en-US" sz="1200" b="1">
                        <a:solidFill>
                          <a:srgbClr val="FFFFFF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9148088"/>
                  </a:ext>
                </a:extLst>
              </a:tr>
              <a:tr h="504407">
                <a:tc>
                  <a:txBody>
                    <a:bodyPr/>
                    <a:lstStyle/>
                    <a:p>
                      <a:pPr lvl="0" algn="l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Automotive Equipment</a:t>
                      </a:r>
                      <a:endParaRPr lang="en-US" sz="1000" b="1" dirty="0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$57,000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1" dirty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1" dirty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1" dirty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1" dirty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$57,000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9954622"/>
                  </a:ext>
                </a:extLst>
              </a:tr>
              <a:tr h="461689">
                <a:tc>
                  <a:txBody>
                    <a:bodyPr/>
                    <a:lstStyle/>
                    <a:p>
                      <a:pPr lvl="0" algn="l">
                        <a:lnSpc>
                          <a:spcPts val="1980"/>
                        </a:lnSpc>
                      </a:pPr>
                      <a:r>
                        <a:rPr lang="en-US" sz="1200" b="1" spc="-36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Technology Programs &amp; Improvements</a:t>
                      </a:r>
                      <a:endParaRPr lang="en-US" sz="1000" b="1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Times New Roman" pitchFamily="18"/>
                          <a:cs typeface="Times New Roman" pitchFamily="18"/>
                        </a:rPr>
                        <a:t>$192,676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$802,676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1" dirty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$52,183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$49,114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$1,096,649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6793753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lvl="0" algn="l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Construction &amp; Heavy Equipment </a:t>
                      </a:r>
                      <a:endParaRPr lang="en-US" sz="1000" b="1" dirty="0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Times New Roman" pitchFamily="18"/>
                          <a:cs typeface="Times New Roman" pitchFamily="18"/>
                        </a:rPr>
                        <a:t>$5,300,000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$8,300,000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$3,650,000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$2,200,000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$1,100,000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$20,550,000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9450558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lvl="0" algn="l">
                        <a:lnSpc>
                          <a:spcPts val="1980"/>
                        </a:lnSpc>
                      </a:pPr>
                      <a:r>
                        <a:rPr lang="en-US" sz="1200" b="1" spc="-36" dirty="0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Building Improvements/Renovations/Expansions</a:t>
                      </a:r>
                      <a:endParaRPr lang="en-US" sz="1000" b="1" dirty="0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Times New Roman" pitchFamily="18"/>
                          <a:cs typeface="Times New Roman" pitchFamily="18"/>
                        </a:rPr>
                        <a:t>$47,000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1" dirty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1" dirty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1" dirty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1" dirty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$47,000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1739221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>
                        <a:lnSpc>
                          <a:spcPts val="1980"/>
                        </a:lnSpc>
                      </a:pPr>
                      <a:r>
                        <a:rPr lang="en-US" sz="1200" b="1" kern="1200" spc="-36" dirty="0">
                          <a:solidFill>
                            <a:srgbClr val="000000"/>
                          </a:solidFill>
                          <a:latin typeface="Arial" pitchFamily="34"/>
                          <a:ea typeface="+mn-ea"/>
                          <a:cs typeface="Arial" pitchFamily="34"/>
                        </a:rPr>
                        <a:t>New Buildings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dirty="0">
                          <a:latin typeface="Times New Roman" pitchFamily="18"/>
                          <a:cs typeface="Times New Roman" pitchFamily="18"/>
                        </a:rPr>
                        <a:t>$2,600,000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$4,542,000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1" dirty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$8,000,000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1" dirty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 pitchFamily="18"/>
                          <a:cs typeface="Times New Roman" pitchFamily="18"/>
                        </a:rPr>
                        <a:t>$15,142,000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5290724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0" lvl="0" algn="l" defTabSz="914400" rtl="0" eaLnBrk="1" latinLnBrk="0" hangingPunct="1">
                        <a:lnSpc>
                          <a:spcPts val="1980"/>
                        </a:lnSpc>
                      </a:pPr>
                      <a:r>
                        <a:rPr lang="en-US" sz="1200" b="1" kern="1200" spc="-36" dirty="0">
                          <a:solidFill>
                            <a:srgbClr val="000000"/>
                          </a:solidFill>
                          <a:latin typeface="Arial" pitchFamily="34"/>
                          <a:ea typeface="+mn-ea"/>
                          <a:cs typeface="Arial" pitchFamily="34"/>
                        </a:rPr>
                        <a:t>Infrastructure Improvements 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1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1" dirty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1" dirty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1" dirty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1" dirty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endParaRPr lang="en-US" sz="1200" b="1" dirty="0">
                        <a:solidFill>
                          <a:srgbClr val="000000"/>
                        </a:solidFill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193771"/>
                  </a:ext>
                </a:extLst>
              </a:tr>
              <a:tr h="468249">
                <a:tc>
                  <a:txBody>
                    <a:bodyPr/>
                    <a:lstStyle/>
                    <a:p>
                      <a:pPr lvl="0" algn="l">
                        <a:lnSpc>
                          <a:spcPts val="1980"/>
                        </a:lnSpc>
                      </a:pPr>
                      <a:r>
                        <a:rPr lang="en-US" sz="1300" b="1" spc="-36">
                          <a:solidFill>
                            <a:srgbClr val="000000"/>
                          </a:solidFill>
                          <a:latin typeface="Arial" pitchFamily="34"/>
                          <a:cs typeface="Arial" pitchFamily="34"/>
                        </a:rPr>
                        <a:t>TOTALS</a:t>
                      </a:r>
                      <a:endParaRPr lang="en-US" sz="900" b="1">
                        <a:solidFill>
                          <a:srgbClr val="00000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cs typeface="Times New Roman" pitchFamily="18"/>
                        </a:rPr>
                        <a:t>$8,196,676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cs typeface="Times New Roman" pitchFamily="18"/>
                        </a:rPr>
                        <a:t>$13,644,676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cs typeface="Times New Roman" pitchFamily="18"/>
                        </a:rPr>
                        <a:t>$3,650,000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cs typeface="Times New Roman" pitchFamily="18"/>
                        </a:rPr>
                        <a:t>$10,252,183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cs typeface="Times New Roman" pitchFamily="18"/>
                        </a:rPr>
                        <a:t>$1,149,114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80"/>
                        </a:lnSpc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 pitchFamily="18"/>
                          <a:cs typeface="Times New Roman" pitchFamily="18"/>
                        </a:rPr>
                        <a:t>$36,892,649</a:t>
                      </a:r>
                    </a:p>
                  </a:txBody>
                  <a:tcPr marL="6352" marR="6352" marT="6352" marB="6352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71342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B26664E7-802B-0581-C863-FDB2D76BAFB2}"/>
              </a:ext>
            </a:extLst>
          </p:cNvPr>
          <p:cNvSpPr>
            <a:spLocks noMove="1" noResize="1"/>
          </p:cNvSpPr>
          <p:nvPr/>
        </p:nvSpPr>
        <p:spPr>
          <a:xfrm>
            <a:off x="6844052" y="3235695"/>
            <a:ext cx="2237695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90496" cap="rnd">
            <a:solidFill>
              <a:srgbClr val="5E132A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DF869643-3DB1-FB31-A7B5-96386F4387C9}"/>
              </a:ext>
            </a:extLst>
          </p:cNvPr>
          <p:cNvSpPr txBox="1"/>
          <p:nvPr/>
        </p:nvSpPr>
        <p:spPr>
          <a:xfrm>
            <a:off x="6859682" y="2107771"/>
            <a:ext cx="5587148" cy="8826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spc="100">
                <a:solidFill>
                  <a:srgbClr val="000000"/>
                </a:solidFill>
                <a:latin typeface="Arimo Bold"/>
              </a:rPr>
              <a:t>Thank You</a:t>
            </a:r>
            <a:endParaRPr lang="en-US" sz="480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5CF92F8D-4680-FDE1-D12E-1951679CE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0376" y="3075402"/>
            <a:ext cx="2845045" cy="35359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9" descr="A couple of cars parked next to each other with trees in the back&#10;&#10;AI-generated content may be incorrect.">
            <a:extLst>
              <a:ext uri="{FF2B5EF4-FFF2-40B4-BE49-F238E27FC236}">
                <a16:creationId xmlns:a16="http://schemas.microsoft.com/office/drawing/2014/main" id="{9CA3FD43-4201-F73C-646E-CA89EA16ED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672"/>
          <a:stretch>
            <a:fillRect/>
          </a:stretch>
        </p:blipFill>
        <p:spPr>
          <a:xfrm>
            <a:off x="0" y="0"/>
            <a:ext cx="7455926" cy="68580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371600" cy="2743200"/>
          </a:xfrm>
          <a:custGeom>
            <a:avLst/>
            <a:gdLst/>
            <a:ahLst/>
            <a:cxnLst/>
            <a:rect l="l" t="t" r="r" b="b"/>
            <a:pathLst>
              <a:path w="2057400" h="4114800">
                <a:moveTo>
                  <a:pt x="205740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2057400" y="0"/>
                </a:lnTo>
                <a:lnTo>
                  <a:pt x="205740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 dirty="0"/>
          </a:p>
        </p:txBody>
      </p:sp>
      <p:sp>
        <p:nvSpPr>
          <p:cNvPr id="3" name="Freeform 3"/>
          <p:cNvSpPr/>
          <p:nvPr/>
        </p:nvSpPr>
        <p:spPr>
          <a:xfrm>
            <a:off x="10820400" y="4114800"/>
            <a:ext cx="1371600" cy="2743200"/>
          </a:xfrm>
          <a:custGeom>
            <a:avLst/>
            <a:gdLst/>
            <a:ahLst/>
            <a:cxnLst/>
            <a:rect l="l" t="t" r="r" b="b"/>
            <a:pathLst>
              <a:path w="2057400" h="4114800">
                <a:moveTo>
                  <a:pt x="0" y="0"/>
                </a:moveTo>
                <a:lnTo>
                  <a:pt x="2057400" y="0"/>
                </a:lnTo>
                <a:lnTo>
                  <a:pt x="20574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AutoShape 11"/>
          <p:cNvSpPr/>
          <p:nvPr/>
        </p:nvSpPr>
        <p:spPr>
          <a:xfrm>
            <a:off x="8902516" y="557145"/>
            <a:ext cx="2603367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3" name="AutoShape 13"/>
          <p:cNvSpPr/>
          <p:nvPr/>
        </p:nvSpPr>
        <p:spPr>
          <a:xfrm rot="-5400000">
            <a:off x="10341543" y="1691005"/>
            <a:ext cx="2298199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6" name="TextBox 17">
            <a:extLst>
              <a:ext uri="{FF2B5EF4-FFF2-40B4-BE49-F238E27FC236}">
                <a16:creationId xmlns:a16="http://schemas.microsoft.com/office/drawing/2014/main" id="{A5F3E33D-B398-6E92-B2CD-E4C572573ECA}"/>
              </a:ext>
            </a:extLst>
          </p:cNvPr>
          <p:cNvSpPr txBox="1"/>
          <p:nvPr/>
        </p:nvSpPr>
        <p:spPr>
          <a:xfrm>
            <a:off x="1662181" y="121306"/>
            <a:ext cx="11383841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Vision, Mission &amp; Values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TextBox 20">
            <a:extLst>
              <a:ext uri="{FF2B5EF4-FFF2-40B4-BE49-F238E27FC236}">
                <a16:creationId xmlns:a16="http://schemas.microsoft.com/office/drawing/2014/main" id="{D3416B88-DCC0-01B6-5965-8CEA109D7129}"/>
              </a:ext>
            </a:extLst>
          </p:cNvPr>
          <p:cNvSpPr txBox="1"/>
          <p:nvPr/>
        </p:nvSpPr>
        <p:spPr>
          <a:xfrm>
            <a:off x="1662181" y="836472"/>
            <a:ext cx="5976987" cy="51488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507B"/>
                </a:solidFill>
                <a:latin typeface="Arimo Bold"/>
              </a:rPr>
              <a:t>Department Statements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" name="Picture 5">
            <a:extLst>
              <a:ext uri="{FF2B5EF4-FFF2-40B4-BE49-F238E27FC236}">
                <a16:creationId xmlns:a16="http://schemas.microsoft.com/office/drawing/2014/main" id="{B9F0937F-39E0-9508-A331-D7EF425021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271509" y="4603114"/>
            <a:ext cx="433779" cy="40727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Picture 6">
            <a:extLst>
              <a:ext uri="{FF2B5EF4-FFF2-40B4-BE49-F238E27FC236}">
                <a16:creationId xmlns:a16="http://schemas.microsoft.com/office/drawing/2014/main" id="{1967969C-0FC3-5C43-210B-48C041F7EE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291932" y="4055748"/>
            <a:ext cx="591641" cy="6268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Picture 7">
            <a:extLst>
              <a:ext uri="{FF2B5EF4-FFF2-40B4-BE49-F238E27FC236}">
                <a16:creationId xmlns:a16="http://schemas.microsoft.com/office/drawing/2014/main" id="{FA37387F-357C-0301-970A-E48F752AFE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271509" y="3163788"/>
            <a:ext cx="433779" cy="40727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897C7464-4A85-409E-3A1B-DA0ED32AB6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871441" y="3249637"/>
            <a:ext cx="1674900" cy="16749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4" name="Picture 9">
            <a:extLst>
              <a:ext uri="{FF2B5EF4-FFF2-40B4-BE49-F238E27FC236}">
                <a16:creationId xmlns:a16="http://schemas.microsoft.com/office/drawing/2014/main" id="{97A46F15-B836-0C76-47F7-250024764084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548420" y="2345656"/>
            <a:ext cx="1004937" cy="100493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5" name="Picture 10">
            <a:extLst>
              <a:ext uri="{FF2B5EF4-FFF2-40B4-BE49-F238E27FC236}">
                <a16:creationId xmlns:a16="http://schemas.microsoft.com/office/drawing/2014/main" id="{3F20D2C8-6377-35C7-A38B-2AFFDC14F732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880396" y="3584619"/>
            <a:ext cx="1004937" cy="100493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6" name="Picture 11">
            <a:extLst>
              <a:ext uri="{FF2B5EF4-FFF2-40B4-BE49-F238E27FC236}">
                <a16:creationId xmlns:a16="http://schemas.microsoft.com/office/drawing/2014/main" id="{D701C36F-E0CC-5227-931C-C9818D652AFD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548420" y="4823582"/>
            <a:ext cx="1004937" cy="100493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Freeform 13">
            <a:extLst>
              <a:ext uri="{FF2B5EF4-FFF2-40B4-BE49-F238E27FC236}">
                <a16:creationId xmlns:a16="http://schemas.microsoft.com/office/drawing/2014/main" id="{10E837AB-6E7B-A7C8-FCC8-7BE2049725B0}"/>
              </a:ext>
            </a:extLst>
          </p:cNvPr>
          <p:cNvSpPr>
            <a:spLocks noMove="1" noResize="1"/>
          </p:cNvSpPr>
          <p:nvPr/>
        </p:nvSpPr>
        <p:spPr>
          <a:xfrm>
            <a:off x="1534388" y="3041075"/>
            <a:ext cx="2052194" cy="2086861"/>
          </a:xfrm>
          <a:custGeom>
            <a:avLst/>
            <a:gdLst>
              <a:gd name="f0" fmla="val w"/>
              <a:gd name="f1" fmla="val h"/>
              <a:gd name="f2" fmla="val 0"/>
              <a:gd name="f3" fmla="val 4104386"/>
              <a:gd name="f4" fmla="val 4173728"/>
              <a:gd name="f5" fmla="val 2086864"/>
              <a:gd name="f6" fmla="val 934339"/>
              <a:gd name="f7" fmla="val 918845"/>
              <a:gd name="f8" fmla="val 2052193"/>
              <a:gd name="f9" fmla="val 3185541"/>
              <a:gd name="f10" fmla="val 3239389"/>
              <a:gd name="f11" fmla="*/ f0 1 4104386"/>
              <a:gd name="f12" fmla="*/ f1 1 4173728"/>
              <a:gd name="f13" fmla="+- f4 0 f2"/>
              <a:gd name="f14" fmla="+- f3 0 f2"/>
              <a:gd name="f15" fmla="*/ f14 1 4104386"/>
              <a:gd name="f16" fmla="*/ f13 1 4173728"/>
              <a:gd name="f17" fmla="*/ f2 1 f15"/>
              <a:gd name="f18" fmla="*/ f3 1 f15"/>
              <a:gd name="f19" fmla="*/ f2 1 f16"/>
              <a:gd name="f20" fmla="*/ f4 1 f16"/>
              <a:gd name="f21" fmla="*/ f17 f11 1"/>
              <a:gd name="f22" fmla="*/ f18 f11 1"/>
              <a:gd name="f23" fmla="*/ f20 f12 1"/>
              <a:gd name="f24" fmla="*/ f19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1" t="f24" r="f22" b="f23"/>
            <a:pathLst>
              <a:path w="4104386" h="4173728">
                <a:moveTo>
                  <a:pt x="f2" y="f5"/>
                </a:moveTo>
                <a:cubicBezTo>
                  <a:pt x="f2" y="f6"/>
                  <a:pt x="f7" y="f2"/>
                  <a:pt x="f8" y="f2"/>
                </a:cubicBezTo>
                <a:cubicBezTo>
                  <a:pt x="f9" y="f2"/>
                  <a:pt x="f3" y="f6"/>
                  <a:pt x="f3" y="f5"/>
                </a:cubicBezTo>
                <a:cubicBezTo>
                  <a:pt x="f3" y="f10"/>
                  <a:pt x="f9" y="f4"/>
                  <a:pt x="f8" y="f4"/>
                </a:cubicBezTo>
                <a:cubicBezTo>
                  <a:pt x="f7" y="f4"/>
                  <a:pt x="f2" y="f10"/>
                  <a:pt x="f2" y="f5"/>
                </a:cubicBezTo>
                <a:close/>
              </a:path>
            </a:pathLst>
          </a:custGeom>
          <a:solidFill>
            <a:srgbClr val="34A9E4"/>
          </a:solidFill>
          <a:ln cap="flat">
            <a:noFill/>
            <a:prstDash val="solid"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8" name="Picture 14">
            <a:extLst>
              <a:ext uri="{FF2B5EF4-FFF2-40B4-BE49-F238E27FC236}">
                <a16:creationId xmlns:a16="http://schemas.microsoft.com/office/drawing/2014/main" id="{7DAD8C72-0A75-F868-C6C9-FF523E700407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676430" y="2486175"/>
            <a:ext cx="748905" cy="75078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9" name="Picture 15">
            <a:extLst>
              <a:ext uri="{FF2B5EF4-FFF2-40B4-BE49-F238E27FC236}">
                <a16:creationId xmlns:a16="http://schemas.microsoft.com/office/drawing/2014/main" id="{A9F1B800-6A98-3B2E-5D92-81B341C01E6F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4076645" y="3746004"/>
            <a:ext cx="676973" cy="67697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0" name="Picture 16">
            <a:extLst>
              <a:ext uri="{FF2B5EF4-FFF2-40B4-BE49-F238E27FC236}">
                <a16:creationId xmlns:a16="http://schemas.microsoft.com/office/drawing/2014/main" id="{7FADA522-26F8-E56A-F1D9-DC6178CD5D91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709654" y="4964101"/>
            <a:ext cx="682471" cy="67479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1" name="TextBox 21">
            <a:extLst>
              <a:ext uri="{FF2B5EF4-FFF2-40B4-BE49-F238E27FC236}">
                <a16:creationId xmlns:a16="http://schemas.microsoft.com/office/drawing/2014/main" id="{7904B492-2D61-13A3-80E9-277F13F4D128}"/>
              </a:ext>
            </a:extLst>
          </p:cNvPr>
          <p:cNvSpPr txBox="1"/>
          <p:nvPr/>
        </p:nvSpPr>
        <p:spPr>
          <a:xfrm>
            <a:off x="4382864" y="1443008"/>
            <a:ext cx="2270497" cy="9598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452145" lvl="2" indent="-15071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u="sng" dirty="0">
                <a:solidFill>
                  <a:srgbClr val="000000"/>
                </a:solidFill>
                <a:latin typeface="Arimo"/>
                <a:ea typeface="Arimo"/>
                <a:cs typeface="Arimo"/>
              </a:rPr>
              <a:t>VISION</a:t>
            </a:r>
            <a:endParaRPr lang="en-US" sz="1200" dirty="0">
              <a:solidFill>
                <a:srgbClr val="000000"/>
              </a:solidFill>
              <a:latin typeface="Arimo"/>
              <a:ea typeface="Arimo"/>
              <a:cs typeface="Arimo"/>
            </a:endParaRPr>
          </a:p>
          <a:p>
            <a:pPr marL="452145" lvl="2" indent="-15071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00" u="sng" dirty="0">
              <a:solidFill>
                <a:srgbClr val="000000"/>
              </a:solidFill>
              <a:latin typeface="Arimo Bold"/>
              <a:ea typeface="Arimo Bold"/>
              <a:cs typeface="Arimo Bold"/>
            </a:endParaRPr>
          </a:p>
        </p:txBody>
      </p:sp>
      <p:sp>
        <p:nvSpPr>
          <p:cNvPr id="32" name="TextBox 22">
            <a:extLst>
              <a:ext uri="{FF2B5EF4-FFF2-40B4-BE49-F238E27FC236}">
                <a16:creationId xmlns:a16="http://schemas.microsoft.com/office/drawing/2014/main" id="{97E348E0-C87A-E2FC-9914-B7DC96CCABCC}"/>
              </a:ext>
            </a:extLst>
          </p:cNvPr>
          <p:cNvSpPr txBox="1"/>
          <p:nvPr/>
        </p:nvSpPr>
        <p:spPr>
          <a:xfrm>
            <a:off x="4657348" y="2590320"/>
            <a:ext cx="1938515" cy="9598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452145" lvl="2" indent="-15071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u="sng" dirty="0">
                <a:solidFill>
                  <a:srgbClr val="000000"/>
                </a:solidFill>
                <a:latin typeface="Arimo"/>
              </a:rPr>
              <a:t>MISSION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marL="452145" lvl="2" indent="-15071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00" u="sng" dirty="0">
              <a:solidFill>
                <a:srgbClr val="000000"/>
              </a:solidFill>
              <a:latin typeface="Arimo"/>
              <a:ea typeface="Arimo"/>
              <a:cs typeface="Arimo"/>
            </a:endParaRPr>
          </a:p>
        </p:txBody>
      </p:sp>
      <p:sp>
        <p:nvSpPr>
          <p:cNvPr id="33" name="TextBox 23">
            <a:extLst>
              <a:ext uri="{FF2B5EF4-FFF2-40B4-BE49-F238E27FC236}">
                <a16:creationId xmlns:a16="http://schemas.microsoft.com/office/drawing/2014/main" id="{81F81A96-2527-D21B-E043-3FE5CAD07FC6}"/>
              </a:ext>
            </a:extLst>
          </p:cNvPr>
          <p:cNvSpPr txBox="1"/>
          <p:nvPr/>
        </p:nvSpPr>
        <p:spPr>
          <a:xfrm>
            <a:off x="4614280" y="3860448"/>
            <a:ext cx="2171377" cy="9598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452145" lvl="2" indent="-15071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u="sng" dirty="0">
                <a:solidFill>
                  <a:srgbClr val="000000"/>
                </a:solidFill>
                <a:latin typeface="Arimo"/>
              </a:rPr>
              <a:t>VALUES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marL="452145" lvl="2" indent="-15071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00" u="sng" dirty="0">
              <a:solidFill>
                <a:srgbClr val="000000"/>
              </a:solidFill>
              <a:latin typeface="Arimo"/>
              <a:ea typeface="Arimo"/>
              <a:cs typeface="Arimo"/>
            </a:endParaRPr>
          </a:p>
        </p:txBody>
      </p:sp>
      <p:sp>
        <p:nvSpPr>
          <p:cNvPr id="5" name="TextBox 25">
            <a:extLst>
              <a:ext uri="{FF2B5EF4-FFF2-40B4-BE49-F238E27FC236}">
                <a16:creationId xmlns:a16="http://schemas.microsoft.com/office/drawing/2014/main" id="{A7915F61-CC61-D54A-5C35-32F8E3A06466}"/>
              </a:ext>
            </a:extLst>
          </p:cNvPr>
          <p:cNvSpPr txBox="1"/>
          <p:nvPr/>
        </p:nvSpPr>
        <p:spPr>
          <a:xfrm>
            <a:off x="4587475" y="1914691"/>
            <a:ext cx="6526529" cy="50905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325561" lvl="1" indent="-162570" defTabSz="609630">
              <a:lnSpc>
                <a:spcPct val="144578"/>
              </a:lnSpc>
              <a:buSzPct val="1000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spc="-39" dirty="0">
                <a:solidFill>
                  <a:srgbClr val="000000"/>
                </a:solidFill>
                <a:latin typeface="Open Sans"/>
              </a:rPr>
              <a:t>To lead the future of public safety through service, innovation, and unwavering commitment to our community.</a:t>
            </a:r>
            <a:endParaRPr lang="en-US" sz="10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TextBox 26">
            <a:extLst>
              <a:ext uri="{FF2B5EF4-FFF2-40B4-BE49-F238E27FC236}">
                <a16:creationId xmlns:a16="http://schemas.microsoft.com/office/drawing/2014/main" id="{3816AE4E-4FBE-020E-D4BD-685B744486FB}"/>
              </a:ext>
            </a:extLst>
          </p:cNvPr>
          <p:cNvSpPr txBox="1"/>
          <p:nvPr/>
        </p:nvSpPr>
        <p:spPr>
          <a:xfrm>
            <a:off x="4853838" y="3006552"/>
            <a:ext cx="6526529" cy="77681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325561" lvl="1" indent="-162570" defTabSz="609630">
              <a:lnSpc>
                <a:spcPct val="144578"/>
              </a:lnSpc>
              <a:buSzPct val="1000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spc="-39" dirty="0">
                <a:solidFill>
                  <a:srgbClr val="000000"/>
                </a:solidFill>
                <a:latin typeface="Open Sans"/>
              </a:rPr>
              <a:t>Rockdale County Fire Rescue exists to protect life, property, and the environment through responsive emergency services, progressive risk reduction, and a culture of excellence. We are committed to serving our diverse community with integrity, innovation, and compassion.</a:t>
            </a:r>
            <a:endParaRPr lang="en-US" sz="10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TextBox 27">
            <a:extLst>
              <a:ext uri="{FF2B5EF4-FFF2-40B4-BE49-F238E27FC236}">
                <a16:creationId xmlns:a16="http://schemas.microsoft.com/office/drawing/2014/main" id="{1CAEBB89-A7AA-C109-6CC1-7D139B04657D}"/>
              </a:ext>
            </a:extLst>
          </p:cNvPr>
          <p:cNvSpPr txBox="1"/>
          <p:nvPr/>
        </p:nvSpPr>
        <p:spPr>
          <a:xfrm>
            <a:off x="4946256" y="4380021"/>
            <a:ext cx="6526529" cy="229806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numCol="2" anchor="t" anchorCtr="0" compatLnSpc="1">
            <a:spAutoFit/>
          </a:bodyPr>
          <a:lstStyle/>
          <a:p>
            <a:pPr marL="171450" marR="0" lvl="0" indent="-171450"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</a:t>
            </a:r>
            <a:r>
              <a:rPr lang="en-US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espect	</a:t>
            </a:r>
          </a:p>
          <a:p>
            <a:pPr marL="171450" marR="0" lvl="0" indent="-171450"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</a:t>
            </a:r>
            <a:r>
              <a:rPr lang="en-US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penness </a:t>
            </a:r>
          </a:p>
          <a:p>
            <a:pPr marL="171450" marR="0" lvl="0" indent="-171450"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</a:t>
            </a:r>
            <a:r>
              <a:rPr lang="en-US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ommitment </a:t>
            </a:r>
          </a:p>
          <a:p>
            <a:pPr marL="171450" marR="0" lvl="0" indent="-171450"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</a:t>
            </a:r>
            <a:r>
              <a:rPr lang="en-US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nowledge </a:t>
            </a:r>
          </a:p>
          <a:p>
            <a:pPr marL="171450" marR="0" lvl="0" indent="-171450"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</a:t>
            </a:r>
            <a:r>
              <a:rPr lang="en-US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iversity </a:t>
            </a:r>
          </a:p>
          <a:p>
            <a:pPr marL="171450" marR="0" lvl="0" indent="-171450"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</a:t>
            </a:r>
            <a:r>
              <a:rPr lang="en-US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ccountability </a:t>
            </a:r>
          </a:p>
          <a:p>
            <a:pPr marL="171450" marR="0" lvl="0" indent="-171450"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</a:t>
            </a:r>
            <a:r>
              <a:rPr lang="en-US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eadership </a:t>
            </a:r>
          </a:p>
          <a:p>
            <a:pPr marL="171450" marR="0" lvl="0" indent="-171450"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</a:t>
            </a:r>
            <a:r>
              <a:rPr lang="en-US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xcellence</a:t>
            </a:r>
            <a:endParaRPr lang="en-US" sz="100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6" name="Picture 5" descr="Logo&#10;&#10;AI-generated content may be incorrect.">
            <a:extLst>
              <a:ext uri="{FF2B5EF4-FFF2-40B4-BE49-F238E27FC236}">
                <a16:creationId xmlns:a16="http://schemas.microsoft.com/office/drawing/2014/main" id="{3EA27A40-137D-A710-4DB7-DAAED39F428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493" y="3313164"/>
            <a:ext cx="1674901" cy="152974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/>
          <p:cNvSpPr/>
          <p:nvPr/>
        </p:nvSpPr>
        <p:spPr>
          <a:xfrm rot="-5399999">
            <a:off x="10821968" y="5681536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/>
          <p:cNvSpPr/>
          <p:nvPr/>
        </p:nvSpPr>
        <p:spPr>
          <a:xfrm flipH="1">
            <a:off x="5239" y="5074745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1346949" y="0"/>
                </a:moveTo>
                <a:lnTo>
                  <a:pt x="0" y="0"/>
                </a:lnTo>
                <a:lnTo>
                  <a:pt x="0" y="2693898"/>
                </a:lnTo>
                <a:lnTo>
                  <a:pt x="1346949" y="2693898"/>
                </a:lnTo>
                <a:lnTo>
                  <a:pt x="134694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Freeform 11"/>
          <p:cNvSpPr/>
          <p:nvPr/>
        </p:nvSpPr>
        <p:spPr>
          <a:xfrm flipV="1">
            <a:off x="11294034" y="0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0" y="2693898"/>
                </a:moveTo>
                <a:lnTo>
                  <a:pt x="1346949" y="2693898"/>
                </a:lnTo>
                <a:lnTo>
                  <a:pt x="1346949" y="0"/>
                </a:lnTo>
                <a:lnTo>
                  <a:pt x="0" y="0"/>
                </a:lnTo>
                <a:lnTo>
                  <a:pt x="0" y="269389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AutoShape 3">
            <a:extLst>
              <a:ext uri="{FF2B5EF4-FFF2-40B4-BE49-F238E27FC236}">
                <a16:creationId xmlns:a16="http://schemas.microsoft.com/office/drawing/2014/main" id="{C7CEECFB-F480-4EFB-D9F4-6B689388E03F}"/>
              </a:ext>
            </a:extLst>
          </p:cNvPr>
          <p:cNvSpPr>
            <a:spLocks noMove="1" noResize="1"/>
          </p:cNvSpPr>
          <p:nvPr/>
        </p:nvSpPr>
        <p:spPr>
          <a:xfrm flipV="1">
            <a:off x="900452" y="1941106"/>
            <a:ext cx="2237695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42875" cap="rnd">
            <a:solidFill>
              <a:srgbClr val="9B7F57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AutoShape 4">
            <a:extLst>
              <a:ext uri="{FF2B5EF4-FFF2-40B4-BE49-F238E27FC236}">
                <a16:creationId xmlns:a16="http://schemas.microsoft.com/office/drawing/2014/main" id="{F6917FA4-BBE5-6A2C-2A40-F60D97CA00D1}"/>
              </a:ext>
            </a:extLst>
          </p:cNvPr>
          <p:cNvSpPr>
            <a:spLocks noMove="1" noResize="1"/>
          </p:cNvSpPr>
          <p:nvPr/>
        </p:nvSpPr>
        <p:spPr>
          <a:xfrm>
            <a:off x="4517325" y="1941106"/>
            <a:ext cx="2237695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42875" cap="rnd">
            <a:solidFill>
              <a:srgbClr val="9B7F57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AutoShape 5">
            <a:extLst>
              <a:ext uri="{FF2B5EF4-FFF2-40B4-BE49-F238E27FC236}">
                <a16:creationId xmlns:a16="http://schemas.microsoft.com/office/drawing/2014/main" id="{9D57A744-F372-D619-F8BE-E1BB2D94ACD4}"/>
              </a:ext>
            </a:extLst>
          </p:cNvPr>
          <p:cNvSpPr>
            <a:spLocks noMove="1" noResize="1"/>
          </p:cNvSpPr>
          <p:nvPr/>
        </p:nvSpPr>
        <p:spPr>
          <a:xfrm flipV="1">
            <a:off x="8134971" y="1941106"/>
            <a:ext cx="2237695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42875" cap="rnd">
            <a:solidFill>
              <a:srgbClr val="9B7F57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58F3C902-270B-5CFC-DD02-A0DAF77C002B}"/>
              </a:ext>
            </a:extLst>
          </p:cNvPr>
          <p:cNvSpPr txBox="1"/>
          <p:nvPr/>
        </p:nvSpPr>
        <p:spPr>
          <a:xfrm>
            <a:off x="954841" y="904464"/>
            <a:ext cx="10771235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Opportunities &amp; Challenges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5AB174E0-4D20-92C9-1FFE-633F859C5F7A}"/>
              </a:ext>
            </a:extLst>
          </p:cNvPr>
          <p:cNvSpPr txBox="1"/>
          <p:nvPr/>
        </p:nvSpPr>
        <p:spPr>
          <a:xfrm>
            <a:off x="951724" y="2306507"/>
            <a:ext cx="3036478" cy="394172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5E132A"/>
                </a:solidFill>
                <a:latin typeface="Arimo Bold"/>
              </a:rPr>
              <a:t>SUCCESSES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Transparent promotional process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EMT-Advanced Classes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Hazardous Materials Technician Classes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Recruit class graduation – 10 New FF/EMT’s 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1 Engine apparatus attained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Enhanced firefighter training and credentialing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Expanded technical rescue capabilities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Increased public education and outreach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Strong fiscal stewardship and budget management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Increased community engagement and public trust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Exceptional service delivery despite staffing shortages</a:t>
            </a: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8F3629EC-B9AA-E2DF-4985-26DFB923A6AC}"/>
              </a:ext>
            </a:extLst>
          </p:cNvPr>
          <p:cNvSpPr txBox="1"/>
          <p:nvPr/>
        </p:nvSpPr>
        <p:spPr>
          <a:xfrm>
            <a:off x="4517325" y="2306507"/>
            <a:ext cx="3036478" cy="41817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5E132A"/>
                </a:solidFill>
                <a:latin typeface="Arimo Bold"/>
              </a:rPr>
              <a:t>OPPORTUNITIES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Competitive compensation and retention initiatives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Staffing additional frontline companies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Replacement of aging apparatus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Expansion of firefighter wellness and peer support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Training facility –  Additional phases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Modernization of fire stations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Increased grant funding opportunities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Succession planning and leadership development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Increased regional collaboration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ISO rating improvement opportunities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Recruitment and Lateral Hiring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Social Media Branding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1D621FC8-78CD-972A-1495-728F9D867064}"/>
              </a:ext>
            </a:extLst>
          </p:cNvPr>
          <p:cNvSpPr txBox="1"/>
          <p:nvPr/>
        </p:nvSpPr>
        <p:spPr>
          <a:xfrm>
            <a:off x="8134971" y="2306507"/>
            <a:ext cx="3036478" cy="346158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5E132A"/>
                </a:solidFill>
                <a:latin typeface="Arimo Bold"/>
              </a:rPr>
              <a:t>CHALLENGES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Recruitment and retention of qualified personnel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Non-competitive compensation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Rising apparatus replacement costs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Increasing call volume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Inflation impacting operational costs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Future commercial and residential growth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Maintaining service levels with limited resources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Training – Facility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Long-term capital funding requirements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Aging Fleet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5E132A"/>
                </a:solidFill>
                <a:latin typeface="Arimo Bold"/>
              </a:rPr>
              <a:t>Budget Constraints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/>
          <p:cNvSpPr/>
          <p:nvPr/>
        </p:nvSpPr>
        <p:spPr>
          <a:xfrm rot="-5399999">
            <a:off x="10902180" y="5554070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/>
          <p:cNvSpPr/>
          <p:nvPr/>
        </p:nvSpPr>
        <p:spPr>
          <a:xfrm flipH="1" flipV="1">
            <a:off x="0" y="0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1346949" y="2693898"/>
                </a:moveTo>
                <a:lnTo>
                  <a:pt x="0" y="2693898"/>
                </a:lnTo>
                <a:lnTo>
                  <a:pt x="0" y="0"/>
                </a:lnTo>
                <a:lnTo>
                  <a:pt x="1346949" y="0"/>
                </a:lnTo>
                <a:lnTo>
                  <a:pt x="1346949" y="269389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2" name="TextBox 4">
            <a:extLst>
              <a:ext uri="{FF2B5EF4-FFF2-40B4-BE49-F238E27FC236}">
                <a16:creationId xmlns:a16="http://schemas.microsoft.com/office/drawing/2014/main" id="{3439AF71-071C-B464-C7E0-FA499C4FA558}"/>
              </a:ext>
            </a:extLst>
          </p:cNvPr>
          <p:cNvSpPr txBox="1"/>
          <p:nvPr/>
        </p:nvSpPr>
        <p:spPr>
          <a:xfrm>
            <a:off x="1148013" y="415001"/>
            <a:ext cx="7557985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FY2</a:t>
            </a:r>
            <a:r>
              <a:rPr lang="en-US" sz="4400" spc="100" dirty="0">
                <a:latin typeface="Arimo Bold"/>
              </a:rPr>
              <a:t>7</a:t>
            </a: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 Goals &amp; Initiatives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TextBox 12">
            <a:extLst>
              <a:ext uri="{FF2B5EF4-FFF2-40B4-BE49-F238E27FC236}">
                <a16:creationId xmlns:a16="http://schemas.microsoft.com/office/drawing/2014/main" id="{1CBFD762-7966-8C1B-7F00-10485D838FC3}"/>
              </a:ext>
            </a:extLst>
          </p:cNvPr>
          <p:cNvSpPr txBox="1"/>
          <p:nvPr/>
        </p:nvSpPr>
        <p:spPr>
          <a:xfrm>
            <a:off x="1107249" y="1106860"/>
            <a:ext cx="9417308" cy="51488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>
                <a:solidFill>
                  <a:srgbClr val="00507B"/>
                </a:solidFill>
                <a:latin typeface="Arimo Bold"/>
              </a:rPr>
              <a:t>Department’s Reimagine Rockdale Strategic Plan</a:t>
            </a: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755B2F44-BF9A-75C1-68F9-F8F2EB201109}"/>
              </a:ext>
            </a:extLst>
          </p:cNvPr>
          <p:cNvSpPr txBox="1"/>
          <p:nvPr/>
        </p:nvSpPr>
        <p:spPr>
          <a:xfrm>
            <a:off x="1189922" y="1852256"/>
            <a:ext cx="9417307" cy="130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latin typeface="Arimo Bold"/>
              </a:rPr>
              <a:t>Access</a:t>
            </a:r>
          </a:p>
          <a:p>
            <a:pPr marL="285750" indent="-2857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000000"/>
                </a:solidFill>
                <a:latin typeface="Arimo Bold"/>
              </a:rPr>
              <a:t>Add additional operational personnel to staff two quick response vehicles (QRV’s).</a:t>
            </a:r>
          </a:p>
          <a:p>
            <a:pPr marL="285750" indent="-2857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000000"/>
                </a:solidFill>
                <a:latin typeface="Arimo Bold"/>
              </a:rPr>
              <a:t>Increase special operation capabilities, including technical rescue, hazardous materials, dive and swift water rescue.</a:t>
            </a:r>
          </a:p>
          <a:p>
            <a:pPr marL="285750" indent="-2857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000000"/>
                </a:solidFill>
                <a:latin typeface="Arimo Bold"/>
              </a:rPr>
              <a:t>Adjust staffing, apparatus placement, and deployment based on call volume, growth, and risk assessments.</a:t>
            </a:r>
          </a:p>
          <a:p>
            <a:pPr marL="285750" indent="-2857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000000"/>
                </a:solidFill>
                <a:latin typeface="Arimo Bold"/>
              </a:rPr>
              <a:t>Use train-the-trainer programs to increase in-house instruction to personnel to reduce training cost.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5C45DBED-ED8E-C3F4-E504-5D199AD4CA91}"/>
              </a:ext>
            </a:extLst>
          </p:cNvPr>
          <p:cNvSpPr txBox="1"/>
          <p:nvPr/>
        </p:nvSpPr>
        <p:spPr>
          <a:xfrm>
            <a:off x="1189922" y="3153253"/>
            <a:ext cx="7516075" cy="130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latin typeface="Arimo Bold"/>
              </a:rPr>
              <a:t>Equity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000000"/>
                </a:solidFill>
                <a:latin typeface="Arimo Bold"/>
              </a:rPr>
              <a:t>Establish a formal mentoring program at all ranks.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000000"/>
                </a:solidFill>
                <a:latin typeface="Arimo Bold"/>
              </a:rPr>
              <a:t>Increase health and wellness programs for personnel to focus on both mental and physical health. 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000000"/>
                </a:solidFill>
                <a:latin typeface="Arimo Bold"/>
              </a:rPr>
              <a:t>Increased emphasis on professional and career development for personnel. 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000000"/>
                </a:solidFill>
                <a:latin typeface="Arimo Bold"/>
              </a:rPr>
              <a:t>Use community risk data to direct prevention and education programs to areas of greatest need.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C79E89C-6D89-940B-32CC-99354BB6372E}"/>
              </a:ext>
            </a:extLst>
          </p:cNvPr>
          <p:cNvSpPr txBox="1"/>
          <p:nvPr/>
        </p:nvSpPr>
        <p:spPr>
          <a:xfrm>
            <a:off x="1189922" y="4507790"/>
            <a:ext cx="7202237" cy="130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latin typeface="Arimo Bold"/>
              </a:rPr>
              <a:t>Innovation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000000"/>
                </a:solidFill>
                <a:latin typeface="Arimo Bold"/>
              </a:rPr>
              <a:t> Data-driven metrics for decision-making.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000000"/>
                </a:solidFill>
                <a:latin typeface="Arimo Bold"/>
              </a:rPr>
              <a:t>Credentialing for all Ranks.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000000"/>
                </a:solidFill>
                <a:latin typeface="Arimo Bold"/>
              </a:rPr>
              <a:t>Implement fleet management technology to track apparatus maintenance, readiness, and safety of personnel. </a:t>
            </a:r>
          </a:p>
          <a:p>
            <a:pPr marL="171450" indent="-1714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000000"/>
                </a:solidFill>
                <a:latin typeface="Arimo Bold"/>
              </a:rPr>
              <a:t>Preemptive traffic control devices. 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/>
          <p:cNvSpPr/>
          <p:nvPr/>
        </p:nvSpPr>
        <p:spPr>
          <a:xfrm rot="-5399999">
            <a:off x="10985061" y="5505420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/>
          <p:cNvSpPr/>
          <p:nvPr/>
        </p:nvSpPr>
        <p:spPr>
          <a:xfrm flipH="1">
            <a:off x="5239" y="5074745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1346949" y="0"/>
                </a:moveTo>
                <a:lnTo>
                  <a:pt x="0" y="0"/>
                </a:lnTo>
                <a:lnTo>
                  <a:pt x="0" y="2693898"/>
                </a:lnTo>
                <a:lnTo>
                  <a:pt x="1346949" y="2693898"/>
                </a:lnTo>
                <a:lnTo>
                  <a:pt x="134694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B5CA9346-D68C-30E1-599A-828557B38B89}"/>
              </a:ext>
            </a:extLst>
          </p:cNvPr>
          <p:cNvSpPr txBox="1"/>
          <p:nvPr/>
        </p:nvSpPr>
        <p:spPr>
          <a:xfrm>
            <a:off x="558803" y="542830"/>
            <a:ext cx="10028919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Operating Budget Summary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9EADF903-8EB9-97C8-B9BE-9A52F3342CBA}"/>
              </a:ext>
            </a:extLst>
          </p:cNvPr>
          <p:cNvSpPr txBox="1"/>
          <p:nvPr/>
        </p:nvSpPr>
        <p:spPr>
          <a:xfrm>
            <a:off x="558802" y="1301923"/>
            <a:ext cx="9310549" cy="3309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latin typeface="Arimo Bold"/>
              </a:rPr>
              <a:t>*Report Provided by Finance 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4" name="Table 9">
            <a:extLst>
              <a:ext uri="{FF2B5EF4-FFF2-40B4-BE49-F238E27FC236}">
                <a16:creationId xmlns:a16="http://schemas.microsoft.com/office/drawing/2014/main" id="{C81F5410-03CD-BD27-46AD-5F337E8B3B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045543"/>
              </p:ext>
            </p:extLst>
          </p:nvPr>
        </p:nvGraphicFramePr>
        <p:xfrm>
          <a:off x="558802" y="2328312"/>
          <a:ext cx="10210798" cy="2421481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3918039">
                  <a:extLst>
                    <a:ext uri="{9D8B030D-6E8A-4147-A177-3AD203B41FA5}">
                      <a16:colId xmlns:a16="http://schemas.microsoft.com/office/drawing/2014/main" val="297089926"/>
                    </a:ext>
                  </a:extLst>
                </a:gridCol>
                <a:gridCol w="2193188">
                  <a:extLst>
                    <a:ext uri="{9D8B030D-6E8A-4147-A177-3AD203B41FA5}">
                      <a16:colId xmlns:a16="http://schemas.microsoft.com/office/drawing/2014/main" val="4285716758"/>
                    </a:ext>
                  </a:extLst>
                </a:gridCol>
                <a:gridCol w="2134904">
                  <a:extLst>
                    <a:ext uri="{9D8B030D-6E8A-4147-A177-3AD203B41FA5}">
                      <a16:colId xmlns:a16="http://schemas.microsoft.com/office/drawing/2014/main" val="3641019470"/>
                    </a:ext>
                  </a:extLst>
                </a:gridCol>
                <a:gridCol w="1964667">
                  <a:extLst>
                    <a:ext uri="{9D8B030D-6E8A-4147-A177-3AD203B41FA5}">
                      <a16:colId xmlns:a16="http://schemas.microsoft.com/office/drawing/2014/main" val="3916489044"/>
                    </a:ext>
                  </a:extLst>
                </a:gridCol>
              </a:tblGrid>
              <a:tr h="1054126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Budget </a:t>
                      </a:r>
                      <a:endParaRPr lang="en-US" sz="700" dirty="0"/>
                    </a:p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 Italics"/>
                        </a:rPr>
                        <a:t>FY 2026</a:t>
                      </a:r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Proposed </a:t>
                      </a:r>
                      <a:endParaRPr lang="en-US" sz="700" dirty="0"/>
                    </a:p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 Italics"/>
                        </a:rPr>
                        <a:t>FY 2027</a:t>
                      </a:r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Change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0589971"/>
                  </a:ext>
                </a:extLst>
              </a:tr>
              <a:tr h="439545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>
                          <a:solidFill>
                            <a:srgbClr val="000000"/>
                          </a:solidFill>
                          <a:latin typeface="Open Sans"/>
                        </a:rPr>
                        <a:t>Total Operating Expenses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$2,233,955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$2,400,505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$166,550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998349"/>
                  </a:ext>
                </a:extLst>
              </a:tr>
              <a:tr h="439545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>
                          <a:solidFill>
                            <a:srgbClr val="000000"/>
                          </a:solidFill>
                          <a:latin typeface="Open Sans"/>
                        </a:rPr>
                        <a:t>Total Personnel Services &amp; Benefits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$15,529,971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$16,794,189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$1,264,218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410776"/>
                  </a:ext>
                </a:extLst>
              </a:tr>
              <a:tr h="488265">
                <a:tc>
                  <a:txBody>
                    <a:bodyPr/>
                    <a:lstStyle/>
                    <a:p>
                      <a:pPr lvl="0" algn="l">
                        <a:lnSpc>
                          <a:spcPct val="144528"/>
                        </a:lnSpc>
                      </a:pPr>
                      <a:r>
                        <a:rPr lang="en-US" sz="1600" spc="-52">
                          <a:solidFill>
                            <a:srgbClr val="000000"/>
                          </a:solidFill>
                          <a:latin typeface="Open Sans Bold"/>
                        </a:rPr>
                        <a:t>Total Est. Budget impact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 Bold"/>
                        </a:rPr>
                        <a:t>$17,763,926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 Bold"/>
                        </a:rPr>
                        <a:t>$19,194,694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 Bold"/>
                        </a:rPr>
                        <a:t>$1,430,768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681057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/>
          <p:cNvSpPr/>
          <p:nvPr/>
        </p:nvSpPr>
        <p:spPr>
          <a:xfrm rot="-5399999">
            <a:off x="10854052" y="5713966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/>
          <p:cNvSpPr/>
          <p:nvPr/>
        </p:nvSpPr>
        <p:spPr>
          <a:xfrm rot="-5400000">
            <a:off x="10845052" y="-448983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0" y="0"/>
                </a:moveTo>
                <a:lnTo>
                  <a:pt x="1346949" y="0"/>
                </a:lnTo>
                <a:lnTo>
                  <a:pt x="1346949" y="2693897"/>
                </a:lnTo>
                <a:lnTo>
                  <a:pt x="0" y="26938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4489B2AA-35E9-D96C-57BC-1F25C8939856}"/>
              </a:ext>
            </a:extLst>
          </p:cNvPr>
          <p:cNvSpPr txBox="1"/>
          <p:nvPr/>
        </p:nvSpPr>
        <p:spPr>
          <a:xfrm>
            <a:off x="1224595" y="597152"/>
            <a:ext cx="8063227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Operating Budget Request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3" name="Table 9">
            <a:extLst>
              <a:ext uri="{FF2B5EF4-FFF2-40B4-BE49-F238E27FC236}">
                <a16:creationId xmlns:a16="http://schemas.microsoft.com/office/drawing/2014/main" id="{FA467EF5-89D6-AEDF-CCFE-C0977379BA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87913"/>
              </p:ext>
            </p:extLst>
          </p:nvPr>
        </p:nvGraphicFramePr>
        <p:xfrm>
          <a:off x="1233172" y="1849374"/>
          <a:ext cx="9283177" cy="3865328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596335">
                  <a:extLst>
                    <a:ext uri="{9D8B030D-6E8A-4147-A177-3AD203B41FA5}">
                      <a16:colId xmlns:a16="http://schemas.microsoft.com/office/drawing/2014/main" val="2538557119"/>
                    </a:ext>
                  </a:extLst>
                </a:gridCol>
                <a:gridCol w="4332439">
                  <a:extLst>
                    <a:ext uri="{9D8B030D-6E8A-4147-A177-3AD203B41FA5}">
                      <a16:colId xmlns:a16="http://schemas.microsoft.com/office/drawing/2014/main" val="3612884771"/>
                    </a:ext>
                  </a:extLst>
                </a:gridCol>
                <a:gridCol w="1212433">
                  <a:extLst>
                    <a:ext uri="{9D8B030D-6E8A-4147-A177-3AD203B41FA5}">
                      <a16:colId xmlns:a16="http://schemas.microsoft.com/office/drawing/2014/main" val="1567620093"/>
                    </a:ext>
                  </a:extLst>
                </a:gridCol>
                <a:gridCol w="986979">
                  <a:extLst>
                    <a:ext uri="{9D8B030D-6E8A-4147-A177-3AD203B41FA5}">
                      <a16:colId xmlns:a16="http://schemas.microsoft.com/office/drawing/2014/main" val="1416086661"/>
                    </a:ext>
                  </a:extLst>
                </a:gridCol>
                <a:gridCol w="1154991">
                  <a:extLst>
                    <a:ext uri="{9D8B030D-6E8A-4147-A177-3AD203B41FA5}">
                      <a16:colId xmlns:a16="http://schemas.microsoft.com/office/drawing/2014/main" val="3460426261"/>
                    </a:ext>
                  </a:extLst>
                </a:gridCol>
              </a:tblGrid>
              <a:tr h="957986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Description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D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FY26 Budget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D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FY27</a:t>
                      </a:r>
                      <a:endParaRPr lang="en-US" sz="700" dirty="0"/>
                    </a:p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Cost</a:t>
                      </a:r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D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Amount Change</a:t>
                      </a:r>
                      <a:endParaRPr lang="en-US" sz="70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8107914"/>
                  </a:ext>
                </a:extLst>
              </a:tr>
              <a:tr h="681803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Firefighter Physical</a:t>
                      </a:r>
                      <a:endParaRPr lang="en-US" sz="700" dirty="0"/>
                    </a:p>
                    <a:p>
                      <a:pPr lvl="0" algn="l">
                        <a:lnSpc>
                          <a:spcPct val="276013"/>
                        </a:lnSpc>
                      </a:pP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Firefighter Annual Medical Physicals as Required by NFPA 1582 13.1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$0.00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$64,000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$64,000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9313266"/>
                  </a:ext>
                </a:extLst>
              </a:tr>
              <a:tr h="681803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Mental Health Program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Firefighter Mental Health Coaching, Instruction, and Debriefing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$0.00</a:t>
                      </a:r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$39,000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$39,000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3811255"/>
                  </a:ext>
                </a:extLst>
              </a:tr>
              <a:tr h="395799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Building Maintenance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Maintenance of 12 buildings, furniture, beds, etc.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$60,000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$100,000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$40,000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456818"/>
                  </a:ext>
                </a:extLst>
              </a:tr>
              <a:tr h="395799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Gasoline/Diesel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Fuel for all apparatus and vehicles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$180,404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$205,404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$25,000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0610344"/>
                  </a:ext>
                </a:extLst>
              </a:tr>
              <a:tr h="395799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Natural Gas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Gas for Fire Station Heating and Cooking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$26,922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$36,922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$10,000</a:t>
                      </a:r>
                      <a:endParaRPr lang="en-US" sz="700" dirty="0"/>
                    </a:p>
                  </a:txBody>
                  <a:tcPr marL="57649" marR="57649" marT="57649" marB="57649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9481446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DEBE9078-13EC-05CE-7302-D899E68B10C3}"/>
              </a:ext>
            </a:extLst>
          </p:cNvPr>
          <p:cNvSpPr txBox="1"/>
          <p:nvPr/>
        </p:nvSpPr>
        <p:spPr>
          <a:xfrm>
            <a:off x="6858000" y="1509741"/>
            <a:ext cx="3658349" cy="2666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0960" tIns="30480" rIns="60960" bIns="30480" anchor="t" anchorCtr="0" compatLnSpc="1">
            <a:sp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33">
                <a:solidFill>
                  <a:srgbClr val="000000"/>
                </a:solidFill>
                <a:latin typeface="Arimo Bold"/>
                <a:ea typeface="Arimo Bold"/>
                <a:cs typeface="Arimo Bold"/>
              </a:rPr>
              <a:t>* Include changes of $5,000 or greater only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04A54-F419-EE46-30E5-F3EAABFBE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>
            <a:extLst>
              <a:ext uri="{FF2B5EF4-FFF2-40B4-BE49-F238E27FC236}">
                <a16:creationId xmlns:a16="http://schemas.microsoft.com/office/drawing/2014/main" id="{18C25189-A90F-F2F2-6206-1656E0F483B8}"/>
              </a:ext>
            </a:extLst>
          </p:cNvPr>
          <p:cNvSpPr/>
          <p:nvPr/>
        </p:nvSpPr>
        <p:spPr>
          <a:xfrm rot="-5399999">
            <a:off x="10951530" y="5393125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48A3EE25-961A-485A-3D0B-A424233B8EF7}"/>
              </a:ext>
            </a:extLst>
          </p:cNvPr>
          <p:cNvSpPr/>
          <p:nvPr/>
        </p:nvSpPr>
        <p:spPr>
          <a:xfrm flipH="1" flipV="1">
            <a:off x="0" y="0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1346949" y="2693898"/>
                </a:moveTo>
                <a:lnTo>
                  <a:pt x="0" y="2693898"/>
                </a:lnTo>
                <a:lnTo>
                  <a:pt x="0" y="0"/>
                </a:lnTo>
                <a:lnTo>
                  <a:pt x="1346949" y="0"/>
                </a:lnTo>
                <a:lnTo>
                  <a:pt x="1346949" y="269389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D66BEBF6-8036-5B46-6113-80871E4ACA75}"/>
              </a:ext>
            </a:extLst>
          </p:cNvPr>
          <p:cNvSpPr txBox="1"/>
          <p:nvPr/>
        </p:nvSpPr>
        <p:spPr>
          <a:xfrm>
            <a:off x="860079" y="1296607"/>
            <a:ext cx="9770905" cy="15358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spc="100" dirty="0">
                <a:solidFill>
                  <a:srgbClr val="000000"/>
                </a:solidFill>
                <a:latin typeface="Arimo Bold"/>
              </a:rPr>
              <a:t>Operating Budget Request Justification</a:t>
            </a: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spc="100" dirty="0">
                <a:solidFill>
                  <a:srgbClr val="000000"/>
                </a:solidFill>
                <a:latin typeface="Arimo Bold"/>
              </a:rPr>
              <a:t> </a:t>
            </a:r>
            <a:endParaRPr lang="en-US" sz="40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A48A63A0-5F39-6840-525E-FB3A637E0CD2}"/>
              </a:ext>
            </a:extLst>
          </p:cNvPr>
          <p:cNvSpPr txBox="1"/>
          <p:nvPr/>
        </p:nvSpPr>
        <p:spPr>
          <a:xfrm>
            <a:off x="971550" y="2544226"/>
            <a:ext cx="4716780" cy="3309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>
                <a:solidFill>
                  <a:srgbClr val="00507B"/>
                </a:solidFill>
                <a:latin typeface="Arimo Bold"/>
              </a:rPr>
              <a:t>Requests</a:t>
            </a: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EB5261-B909-9970-2DED-0D0BAD707020}"/>
              </a:ext>
            </a:extLst>
          </p:cNvPr>
          <p:cNvSpPr txBox="1"/>
          <p:nvPr/>
        </p:nvSpPr>
        <p:spPr>
          <a:xfrm>
            <a:off x="1028192" y="2941364"/>
            <a:ext cx="10285980" cy="3429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000000"/>
                </a:solidFill>
                <a:latin typeface="Calibri"/>
              </a:rPr>
              <a:t>	   </a:t>
            </a:r>
            <a:r>
              <a:rPr lang="en-US" sz="1400" spc="-31" dirty="0">
                <a:solidFill>
                  <a:srgbClr val="000000"/>
                </a:solidFill>
                <a:latin typeface="Open Sans Bold"/>
              </a:rPr>
              <a:t>Firefighter Physicals					$64,000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marL="710390" lvl="2" indent="-23665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"/>
              </a:rPr>
              <a:t>NFPA Requires Firefighter physicals annually that are above and beyond what is provided by the insurance company. </a:t>
            </a:r>
            <a:endParaRPr lang="en-US" sz="1400" spc="-31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marL="710390" lvl="2" indent="-23665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 Bold"/>
              </a:rPr>
              <a:t>      Mental Health Program				$39,000</a:t>
            </a:r>
            <a:endParaRPr lang="en-US" sz="1400" spc="-3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marL="710390" lvl="2" indent="-23665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"/>
              </a:rPr>
              <a:t>Personnel need a mental health program that is above and beyond EAP. It should be public safety specific. This is for both treatment and education on mental health.  </a:t>
            </a:r>
            <a:r>
              <a:rPr lang="en-US" sz="1400" spc="-31" dirty="0">
                <a:solidFill>
                  <a:srgbClr val="000000"/>
                </a:solidFill>
                <a:latin typeface="Open Sans Bold"/>
              </a:rPr>
              <a:t>	</a:t>
            </a:r>
          </a:p>
          <a:p>
            <a:pPr marL="473738" lvl="2" defTabSz="609630">
              <a:lnSpc>
                <a:spcPct val="130120"/>
              </a:lnSpc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spc="-31" dirty="0">
                <a:solidFill>
                  <a:srgbClr val="000000"/>
                </a:solidFill>
                <a:latin typeface="Open Sans Bold"/>
              </a:rPr>
              <a:t>	   Station Repairs</a:t>
            </a:r>
            <a:r>
              <a:rPr lang="en-US" sz="1400" spc="-31" dirty="0">
                <a:solidFill>
                  <a:srgbClr val="000000"/>
                </a:solidFill>
                <a:latin typeface="Open Sans Bold"/>
              </a:rPr>
              <a:t>					$40,000</a:t>
            </a:r>
            <a:endParaRPr lang="en-US" sz="1400" spc="-3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marL="710390" lvl="2" indent="-23665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"/>
              </a:rPr>
              <a:t>Many stations are in disrepair due to funding not being allocated to fix them. To understand the scope RCFR has approximately 10 Stations, 1 Annex, 80 mattresses, 30 Couches, 10 Dishwashers, and 30 Refrigerators. </a:t>
            </a:r>
            <a:endParaRPr lang="en-US" sz="1400" spc="-31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marL="710390" lvl="2" indent="-23665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 Bold"/>
              </a:rPr>
              <a:t>	</a:t>
            </a:r>
            <a:r>
              <a:rPr lang="en-US" sz="1400" b="1" spc="-31" dirty="0">
                <a:solidFill>
                  <a:srgbClr val="000000"/>
                </a:solidFill>
                <a:latin typeface="Open Sans Bold"/>
              </a:rPr>
              <a:t>Natural Gas	</a:t>
            </a:r>
            <a:r>
              <a:rPr lang="en-US" sz="1400" spc="-31" dirty="0">
                <a:solidFill>
                  <a:srgbClr val="000000"/>
                </a:solidFill>
                <a:latin typeface="Open Sans Bold"/>
              </a:rPr>
              <a:t>					$10,000</a:t>
            </a:r>
            <a:endParaRPr lang="en-US" sz="1400" spc="-3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marL="710390" lvl="2" indent="-23665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"/>
              </a:rPr>
              <a:t>Rate increases not controllable by RCFR. Insulation inspections need to be completed of all RCFR Buildings. </a:t>
            </a:r>
            <a:endParaRPr lang="en-US" sz="1400" spc="-31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 marL="710390" lvl="2" indent="-23665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 Bold"/>
              </a:rPr>
              <a:t>	</a:t>
            </a:r>
            <a:r>
              <a:rPr lang="en-US" sz="1400" b="1" spc="-31" dirty="0">
                <a:solidFill>
                  <a:srgbClr val="000000"/>
                </a:solidFill>
                <a:latin typeface="Open Sans Bold"/>
              </a:rPr>
              <a:t>Gas/Diesel</a:t>
            </a:r>
            <a:r>
              <a:rPr lang="en-US" sz="1400" spc="-31" dirty="0">
                <a:solidFill>
                  <a:srgbClr val="000000"/>
                </a:solidFill>
                <a:latin typeface="Open Sans Bold"/>
              </a:rPr>
              <a:t>						$25,000</a:t>
            </a:r>
            <a:endParaRPr lang="en-US" sz="1400" spc="-31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  <a:p>
            <a:pPr marL="710390" lvl="2" indent="-23665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spc="-31" dirty="0">
                <a:solidFill>
                  <a:srgbClr val="000000"/>
                </a:solidFill>
                <a:latin typeface="Open Sans"/>
              </a:rPr>
              <a:t>Rate increases not controllable by RCFR. </a:t>
            </a:r>
            <a:endParaRPr lang="en-US" sz="1400" spc="-31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600248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706C4-A109-3CF9-AB6A-5FD9E5EDA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>
            <a:extLst>
              <a:ext uri="{FF2B5EF4-FFF2-40B4-BE49-F238E27FC236}">
                <a16:creationId xmlns:a16="http://schemas.microsoft.com/office/drawing/2014/main" id="{B768FFC1-9743-C0C3-69F4-7D70B0D194DB}"/>
              </a:ext>
            </a:extLst>
          </p:cNvPr>
          <p:cNvSpPr/>
          <p:nvPr/>
        </p:nvSpPr>
        <p:spPr>
          <a:xfrm rot="-5399999">
            <a:off x="10886137" y="5681536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FAECF5CC-12DC-AC3F-6C3F-BF0DBD6CFE31}"/>
              </a:ext>
            </a:extLst>
          </p:cNvPr>
          <p:cNvSpPr/>
          <p:nvPr/>
        </p:nvSpPr>
        <p:spPr>
          <a:xfrm flipV="1">
            <a:off x="11294034" y="0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0" y="2693898"/>
                </a:moveTo>
                <a:lnTo>
                  <a:pt x="1346949" y="2693898"/>
                </a:lnTo>
                <a:lnTo>
                  <a:pt x="1346949" y="0"/>
                </a:lnTo>
                <a:lnTo>
                  <a:pt x="0" y="0"/>
                </a:lnTo>
                <a:lnTo>
                  <a:pt x="0" y="269389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3" name="AutoShape 3">
            <a:extLst>
              <a:ext uri="{FF2B5EF4-FFF2-40B4-BE49-F238E27FC236}">
                <a16:creationId xmlns:a16="http://schemas.microsoft.com/office/drawing/2014/main" id="{8F6CEC6D-817C-237A-E843-2D30318114A5}"/>
              </a:ext>
            </a:extLst>
          </p:cNvPr>
          <p:cNvSpPr>
            <a:spLocks noMove="1" noResize="1"/>
          </p:cNvSpPr>
          <p:nvPr/>
        </p:nvSpPr>
        <p:spPr>
          <a:xfrm rot="156142">
            <a:off x="900544" y="1913705"/>
            <a:ext cx="2237506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76196" cap="rnd">
            <a:solidFill>
              <a:srgbClr val="FFFFFF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A01242AA-2086-24C8-D052-B054EE0173F7}"/>
              </a:ext>
            </a:extLst>
          </p:cNvPr>
          <p:cNvSpPr txBox="1"/>
          <p:nvPr/>
        </p:nvSpPr>
        <p:spPr>
          <a:xfrm>
            <a:off x="870253" y="803721"/>
            <a:ext cx="7161263" cy="6771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>
                <a:solidFill>
                  <a:srgbClr val="000000"/>
                </a:solidFill>
                <a:latin typeface="Arimo Bold"/>
              </a:rPr>
              <a:t>Current Organization Chart</a:t>
            </a: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TextBox 8">
            <a:extLst>
              <a:ext uri="{FF2B5EF4-FFF2-40B4-BE49-F238E27FC236}">
                <a16:creationId xmlns:a16="http://schemas.microsoft.com/office/drawing/2014/main" id="{ADCCEBB2-1630-B5A5-03D6-D9E1949D3EB9}"/>
              </a:ext>
            </a:extLst>
          </p:cNvPr>
          <p:cNvSpPr txBox="1"/>
          <p:nvPr/>
        </p:nvSpPr>
        <p:spPr>
          <a:xfrm>
            <a:off x="9000445" y="2582230"/>
            <a:ext cx="2742572" cy="19346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507B"/>
                </a:solidFill>
                <a:latin typeface="Arimo Bold"/>
              </a:rPr>
              <a:t>Vacancies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dirty="0">
                <a:solidFill>
                  <a:srgbClr val="00507B"/>
                </a:solidFill>
                <a:latin typeface="Arimo Bold"/>
                <a:ea typeface="Arimo Bold"/>
                <a:cs typeface="Arimo Bold"/>
              </a:rPr>
              <a:t>(1) Fire Safety Educator</a:t>
            </a: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dirty="0">
                <a:solidFill>
                  <a:srgbClr val="00507B"/>
                </a:solidFill>
                <a:latin typeface="Arimo Bold"/>
                <a:ea typeface="Arimo Bold"/>
                <a:cs typeface="Arimo Bold"/>
              </a:rPr>
              <a:t>(3) Lieutenants</a:t>
            </a: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dirty="0">
                <a:solidFill>
                  <a:srgbClr val="00507B"/>
                </a:solidFill>
                <a:latin typeface="Arimo Bold"/>
                <a:ea typeface="Arimo Bold"/>
                <a:cs typeface="Arimo Bold"/>
              </a:rPr>
              <a:t>(5) Sergeants</a:t>
            </a: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dirty="0">
                <a:solidFill>
                  <a:srgbClr val="00507B"/>
                </a:solidFill>
                <a:latin typeface="Arimo Bold"/>
                <a:ea typeface="Arimo Bold"/>
                <a:cs typeface="Arimo Bold"/>
              </a:rPr>
              <a:t>(11) Firefighters</a:t>
            </a:r>
          </a:p>
          <a:p>
            <a:pPr marL="342900" indent="-342900" defTabSz="609630">
              <a:lnSpc>
                <a:spcPct val="130120"/>
              </a:lnSpc>
              <a:buAutoNum type="arabicParenBoth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600" dirty="0">
              <a:solidFill>
                <a:srgbClr val="00507B"/>
              </a:solidFill>
              <a:latin typeface="Arimo Bold"/>
              <a:ea typeface="Arimo Bold"/>
              <a:cs typeface="Arimo Bold"/>
            </a:endParaRPr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D91D14F3-11B6-ACAF-2D41-BF022DDB5251}"/>
              </a:ext>
            </a:extLst>
          </p:cNvPr>
          <p:cNvSpPr txBox="1"/>
          <p:nvPr/>
        </p:nvSpPr>
        <p:spPr>
          <a:xfrm>
            <a:off x="871159" y="1675407"/>
            <a:ext cx="4705258" cy="51488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5E132A"/>
                </a:solidFill>
                <a:latin typeface="Arimo Bold"/>
              </a:rPr>
              <a:t>Fiscal Year 2026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" name="Picture 2" descr="Timeline&#10;&#10;AI-generated content may be incorrect.">
            <a:extLst>
              <a:ext uri="{FF2B5EF4-FFF2-40B4-BE49-F238E27FC236}">
                <a16:creationId xmlns:a16="http://schemas.microsoft.com/office/drawing/2014/main" id="{94515B1F-85F6-1C94-51E1-F16F0C5D2B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39" y="1064001"/>
            <a:ext cx="8211678" cy="630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769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99298-B451-78A2-4ADC-31162A62D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>
            <a:extLst>
              <a:ext uri="{FF2B5EF4-FFF2-40B4-BE49-F238E27FC236}">
                <a16:creationId xmlns:a16="http://schemas.microsoft.com/office/drawing/2014/main" id="{14BA1231-5287-8149-2C84-8632342B804B}"/>
              </a:ext>
            </a:extLst>
          </p:cNvPr>
          <p:cNvSpPr/>
          <p:nvPr/>
        </p:nvSpPr>
        <p:spPr>
          <a:xfrm rot="-5399999">
            <a:off x="10694023" y="5478673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50EDC15B-39A4-30E8-862E-48217268B14D}"/>
              </a:ext>
            </a:extLst>
          </p:cNvPr>
          <p:cNvSpPr/>
          <p:nvPr/>
        </p:nvSpPr>
        <p:spPr>
          <a:xfrm flipV="1">
            <a:off x="11294034" y="0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0" y="2693898"/>
                </a:moveTo>
                <a:lnTo>
                  <a:pt x="1346949" y="2693898"/>
                </a:lnTo>
                <a:lnTo>
                  <a:pt x="1346949" y="0"/>
                </a:lnTo>
                <a:lnTo>
                  <a:pt x="0" y="0"/>
                </a:lnTo>
                <a:lnTo>
                  <a:pt x="0" y="269389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F59971B7-B740-1CBD-1FEC-C85D80AD77E8}"/>
              </a:ext>
            </a:extLst>
          </p:cNvPr>
          <p:cNvSpPr txBox="1">
            <a:spLocks noMove="1" noResize="1"/>
          </p:cNvSpPr>
          <p:nvPr/>
        </p:nvSpPr>
        <p:spPr>
          <a:xfrm>
            <a:off x="964022" y="898112"/>
            <a:ext cx="7532278" cy="6771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Proposed Organization Chart</a:t>
            </a:r>
            <a:endParaRPr lang="en-US" sz="44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273551D8-B455-2330-23AD-C46958917CE5}"/>
              </a:ext>
            </a:extLst>
          </p:cNvPr>
          <p:cNvSpPr txBox="1">
            <a:spLocks/>
          </p:cNvSpPr>
          <p:nvPr/>
        </p:nvSpPr>
        <p:spPr>
          <a:xfrm>
            <a:off x="7721705" y="3986363"/>
            <a:ext cx="2742572" cy="106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latin typeface="Arimo Bold"/>
              </a:rPr>
              <a:t>Personnel Changes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000000"/>
                </a:solidFill>
                <a:latin typeface="Calibri"/>
                <a:ea typeface="Arimo Bold"/>
                <a:cs typeface="Arimo Bold"/>
              </a:rPr>
              <a:t>(6) Lieutenants</a:t>
            </a: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000000"/>
                </a:solidFill>
                <a:latin typeface="Calibri"/>
                <a:ea typeface="Arimo Bold"/>
                <a:cs typeface="Arimo Bold"/>
              </a:rPr>
              <a:t>(6) Sergeants</a:t>
            </a:r>
          </a:p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>
                <a:solidFill>
                  <a:srgbClr val="000000"/>
                </a:solidFill>
                <a:latin typeface="Calibri"/>
                <a:ea typeface="Arimo Bold"/>
                <a:cs typeface="Arimo Bold"/>
              </a:rPr>
              <a:t>(6) Firefighters</a:t>
            </a:r>
            <a:endParaRPr lang="en-US" sz="1100" dirty="0">
              <a:solidFill>
                <a:srgbClr val="000000"/>
              </a:solidFill>
              <a:latin typeface="Arimo Bold"/>
              <a:ea typeface="Arimo Bold"/>
              <a:cs typeface="Arimo Bold"/>
            </a:endParaRP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AFD9FB5F-7464-A375-DF94-6BED09CF47E9}"/>
              </a:ext>
            </a:extLst>
          </p:cNvPr>
          <p:cNvSpPr txBox="1">
            <a:spLocks/>
          </p:cNvSpPr>
          <p:nvPr/>
        </p:nvSpPr>
        <p:spPr>
          <a:xfrm>
            <a:off x="964022" y="1538489"/>
            <a:ext cx="4705258" cy="51488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5E132A"/>
                </a:solidFill>
                <a:latin typeface="Arimo Bold"/>
              </a:rPr>
              <a:t>Fiscal Year 2027</a:t>
            </a:r>
            <a:endParaRPr lang="en-US" sz="1200" dirty="0">
              <a:solidFill>
                <a:srgbClr val="FF0000"/>
              </a:solidFill>
              <a:latin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4190FD-333F-8FEE-3656-00FD8699C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86" y="1045762"/>
            <a:ext cx="8020503" cy="613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221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9F79459A4FD04E98374C5540B1C175" ma:contentTypeVersion="15" ma:contentTypeDescription="Create a new document." ma:contentTypeScope="" ma:versionID="5aea6e09ab4a9a989145b846bc22087c">
  <xsd:schema xmlns:xsd="http://www.w3.org/2001/XMLSchema" xmlns:xs="http://www.w3.org/2001/XMLSchema" xmlns:p="http://schemas.microsoft.com/office/2006/metadata/properties" xmlns:ns2="3a3e83db-b9c2-4268-95e3-0f293abb33b0" xmlns:ns3="92783239-30a8-486b-bea4-f311c5d38956" targetNamespace="http://schemas.microsoft.com/office/2006/metadata/properties" ma:root="true" ma:fieldsID="4e21b5f77e4a73cb5c5d43e41dfa4303" ns2:_="" ns3:_="">
    <xsd:import namespace="3a3e83db-b9c2-4268-95e3-0f293abb33b0"/>
    <xsd:import namespace="92783239-30a8-486b-bea4-f311c5d389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3e83db-b9c2-4268-95e3-0f293abb33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c22584b-f9f4-4e38-a4ea-e01ce328e3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783239-30a8-486b-bea4-f311c5d38956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bd2f27a1-1475-4ab4-a245-c7db3e824b81}" ma:internalName="TaxCatchAll" ma:showField="CatchAllData" ma:web="92783239-30a8-486b-bea4-f311c5d3895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a3e83db-b9c2-4268-95e3-0f293abb33b0">
      <Terms xmlns="http://schemas.microsoft.com/office/infopath/2007/PartnerControls"/>
    </lcf76f155ced4ddcb4097134ff3c332f>
    <TaxCatchAll xmlns="92783239-30a8-486b-bea4-f311c5d38956" xsi:nil="true"/>
  </documentManagement>
</p:properties>
</file>

<file path=customXml/itemProps1.xml><?xml version="1.0" encoding="utf-8"?>
<ds:datastoreItem xmlns:ds="http://schemas.openxmlformats.org/officeDocument/2006/customXml" ds:itemID="{306975BF-FEB5-422C-A3D6-9CC8AAFD6325}"/>
</file>

<file path=customXml/itemProps2.xml><?xml version="1.0" encoding="utf-8"?>
<ds:datastoreItem xmlns:ds="http://schemas.openxmlformats.org/officeDocument/2006/customXml" ds:itemID="{F7461C26-2063-401B-9AB3-95D8899C5BDE}"/>
</file>

<file path=customXml/itemProps3.xml><?xml version="1.0" encoding="utf-8"?>
<ds:datastoreItem xmlns:ds="http://schemas.openxmlformats.org/officeDocument/2006/customXml" ds:itemID="{071CE8B7-A23B-41F8-961D-E5FBACC83F84}"/>
</file>

<file path=docProps/app.xml><?xml version="1.0" encoding="utf-8"?>
<Properties xmlns="http://schemas.openxmlformats.org/officeDocument/2006/extended-properties" xmlns:vt="http://schemas.openxmlformats.org/officeDocument/2006/docPropsVTypes">
  <TotalTime>4277</TotalTime>
  <Words>1141</Words>
  <Application>Microsoft Office PowerPoint</Application>
  <PresentationFormat>Widescreen</PresentationFormat>
  <Paragraphs>247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8" baseType="lpstr">
      <vt:lpstr>Abrade</vt:lpstr>
      <vt:lpstr>Aptos</vt:lpstr>
      <vt:lpstr>Aptos Display</vt:lpstr>
      <vt:lpstr>Arial</vt:lpstr>
      <vt:lpstr>Arimo</vt:lpstr>
      <vt:lpstr>Arimo Bold</vt:lpstr>
      <vt:lpstr>Calibri</vt:lpstr>
      <vt:lpstr>Open Sans</vt:lpstr>
      <vt:lpstr>Open Sans Bold</vt:lpstr>
      <vt:lpstr>Open Sans Italics</vt:lpstr>
      <vt:lpstr>Public Sans</vt:lpstr>
      <vt:lpstr>Public Sans 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Cenathia Boyd</dc:creator>
  <cp:lastModifiedBy>Cenathia Boyd</cp:lastModifiedBy>
  <cp:revision>9</cp:revision>
  <cp:lastPrinted>2026-07-15T13:13:21Z</cp:lastPrinted>
  <dcterms:created xsi:type="dcterms:W3CDTF">2025-05-15T14:44:47Z</dcterms:created>
  <dcterms:modified xsi:type="dcterms:W3CDTF">2026-07-17T17:11:16Z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0x0101000C9F79459A4FD04E98374C5540B1C175</vt:lpwstr>
  </property>
</Properties>
</file>