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53" r:id="rId3"/>
    <p:sldId id="344" r:id="rId4"/>
    <p:sldId id="345" r:id="rId5"/>
    <p:sldId id="346" r:id="rId6"/>
    <p:sldId id="352" r:id="rId7"/>
    <p:sldId id="351" r:id="rId8"/>
    <p:sldId id="277"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39DA25-F13A-4BB9-9A37-A09EA97E6A49}" v="5" dt="2026-07-27T20:36:17.4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7/28/2026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dirty="0"/>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7/28/2026</a:t>
            </a:fld>
            <a:endParaRPr lang="en-US" dirty="0"/>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dirty="0"/>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7/28/2026</a:t>
            </a:fld>
            <a:endParaRPr lang="en-US" dirty="0"/>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dirty="0"/>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27132" y="796770"/>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MAGISTRATE COURT</a:t>
            </a:r>
          </a:p>
        </p:txBody>
      </p:sp>
      <p:sp>
        <p:nvSpPr>
          <p:cNvPr id="3" name="TextBox 3"/>
          <p:cNvSpPr txBox="1"/>
          <p:nvPr/>
        </p:nvSpPr>
        <p:spPr>
          <a:xfrm>
            <a:off x="2531829" y="1668695"/>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dirty="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dirty="0">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Chief Magistrate Judge Phinia Aten</a:t>
            </a:r>
          </a:p>
          <a:p>
            <a:pPr>
              <a:lnSpc>
                <a:spcPts val="3236"/>
              </a:lnSpc>
            </a:pPr>
            <a:r>
              <a:rPr lang="en-US" sz="2311" dirty="0">
                <a:solidFill>
                  <a:srgbClr val="00507B"/>
                </a:solidFill>
                <a:latin typeface="Public Sans"/>
                <a:ea typeface="Public Sans"/>
                <a:cs typeface="Public Sans"/>
                <a:sym typeface="Public Sans"/>
              </a:rPr>
              <a:t>Date: August 6, 2026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A9AC3-AE00-CE63-69B2-7A6CE1CFDA7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CC88EEE-8953-935F-3C55-7E9045734625}"/>
              </a:ext>
            </a:extLst>
          </p:cNvPr>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a:extLst>
              <a:ext uri="{FF2B5EF4-FFF2-40B4-BE49-F238E27FC236}">
                <a16:creationId xmlns:a16="http://schemas.microsoft.com/office/drawing/2014/main" id="{79737362-47E9-B022-AA7E-93FB83E4AAF4}"/>
              </a:ext>
            </a:extLst>
          </p:cNvPr>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1" name="AutoShape 11">
            <a:extLst>
              <a:ext uri="{FF2B5EF4-FFF2-40B4-BE49-F238E27FC236}">
                <a16:creationId xmlns:a16="http://schemas.microsoft.com/office/drawing/2014/main" id="{BCA72F7D-7E02-12E2-F896-704E104713D2}"/>
              </a:ext>
            </a:extLst>
          </p:cNvPr>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3" name="AutoShape 13">
            <a:extLst>
              <a:ext uri="{FF2B5EF4-FFF2-40B4-BE49-F238E27FC236}">
                <a16:creationId xmlns:a16="http://schemas.microsoft.com/office/drawing/2014/main" id="{A830887D-C742-AC89-1903-431A64E9BAC5}"/>
              </a:ext>
            </a:extLst>
          </p:cNvPr>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dirty="0"/>
          </a:p>
        </p:txBody>
      </p:sp>
      <p:pic>
        <p:nvPicPr>
          <p:cNvPr id="20" name="Picture 5">
            <a:extLst>
              <a:ext uri="{FF2B5EF4-FFF2-40B4-BE49-F238E27FC236}">
                <a16:creationId xmlns:a16="http://schemas.microsoft.com/office/drawing/2014/main" id="{8554CA91-7E53-6C49-0D1B-43CCC22D2211}"/>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E9B157D1-4A9C-0267-245B-B08EC64CD96C}"/>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873E05B5-CCDF-1A9F-F0CA-01DC86D50E1D}"/>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sp>
        <p:nvSpPr>
          <p:cNvPr id="34" name="TextBox 24">
            <a:extLst>
              <a:ext uri="{FF2B5EF4-FFF2-40B4-BE49-F238E27FC236}">
                <a16:creationId xmlns:a16="http://schemas.microsoft.com/office/drawing/2014/main" id="{2FEC732E-C2B9-09C4-A623-547D6044D499}"/>
              </a:ext>
            </a:extLst>
          </p:cNvPr>
          <p:cNvSpPr txBox="1"/>
          <p:nvPr/>
        </p:nvSpPr>
        <p:spPr>
          <a:xfrm>
            <a:off x="1562472"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DEPARTMENT NAME ERE</a:t>
            </a:r>
            <a:endParaRPr lang="en-US" sz="1200" dirty="0">
              <a:solidFill>
                <a:srgbClr val="000000"/>
              </a:solidFill>
              <a:latin typeface="Calibri"/>
            </a:endParaRPr>
          </a:p>
        </p:txBody>
      </p:sp>
      <p:sp>
        <p:nvSpPr>
          <p:cNvPr id="9" name="TextBox 23">
            <a:extLst>
              <a:ext uri="{FF2B5EF4-FFF2-40B4-BE49-F238E27FC236}">
                <a16:creationId xmlns:a16="http://schemas.microsoft.com/office/drawing/2014/main" id="{7634EFA5-5793-020B-0B7B-7821A89F957E}"/>
              </a:ext>
            </a:extLst>
          </p:cNvPr>
          <p:cNvSpPr txBox="1"/>
          <p:nvPr/>
        </p:nvSpPr>
        <p:spPr>
          <a:xfrm>
            <a:off x="574749" y="2034418"/>
            <a:ext cx="9928170" cy="2860398"/>
          </a:xfrm>
          <a:prstGeom prst="rect">
            <a:avLst/>
          </a:prstGeom>
          <a:noFill/>
          <a:ln cap="flat">
            <a:noFill/>
          </a:ln>
        </p:spPr>
        <p:txBody>
          <a:bodyPr vert="horz" wrap="square" lIns="0" tIns="0" rIns="0" bIns="0" anchor="t" anchorCtr="0" compatLnSpc="1">
            <a:spAutoFit/>
          </a:bodyPr>
          <a:lstStyle/>
          <a:p>
            <a:pPr marL="301433" lvl="2" defTabSz="609630">
              <a:lnSpc>
                <a:spcPct val="130120"/>
              </a:lnSpc>
              <a:buSzPct val="100000"/>
              <a:defRPr sz="1800" b="0" i="0" u="none" strike="noStrike" kern="0" cap="none" spc="0" baseline="0">
                <a:solidFill>
                  <a:srgbClr val="000000"/>
                </a:solidFill>
                <a:uFillTx/>
              </a:defRPr>
            </a:pPr>
            <a:r>
              <a:rPr lang="en-US" sz="2000" dirty="0"/>
              <a:t>As the judicial forum where justice starts in criminal felony and misdemeanor cases, and judgment is rendered in a diverse array of civil disputes, the mission of the Rockdale County Magistrate Court is to protect the rights and liberties of all, uphold and interpret the law, resolve legal matters according to law, fairly and impartially, and promote public trust and confidence in the judiciary through meaningful and sustained community engagement, equal access to justice and best practices in judicial services. </a:t>
            </a:r>
            <a:endParaRPr lang="en-US" sz="2000" dirty="0">
              <a:solidFill>
                <a:srgbClr val="000000"/>
              </a:solidFill>
              <a:latin typeface="Calibri"/>
            </a:endParaRPr>
          </a:p>
          <a:p>
            <a:pPr marL="301433" lvl="2" defTabSz="609630">
              <a:lnSpc>
                <a:spcPct val="130120"/>
              </a:lnSpc>
              <a:buSzPct val="100000"/>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12" name="TextBox 17">
            <a:extLst>
              <a:ext uri="{FF2B5EF4-FFF2-40B4-BE49-F238E27FC236}">
                <a16:creationId xmlns:a16="http://schemas.microsoft.com/office/drawing/2014/main" id="{9B3A3435-1765-BB88-73F5-E339A563F5EB}"/>
              </a:ext>
            </a:extLst>
          </p:cNvPr>
          <p:cNvSpPr txBox="1"/>
          <p:nvPr/>
        </p:nvSpPr>
        <p:spPr>
          <a:xfrm>
            <a:off x="1662182" y="121306"/>
            <a:ext cx="2297544" cy="809132"/>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 Mission</a:t>
            </a:r>
            <a:endParaRPr lang="en-US" sz="1200" dirty="0">
              <a:solidFill>
                <a:srgbClr val="000000"/>
              </a:solidFill>
              <a:latin typeface="Calibri"/>
            </a:endParaRPr>
          </a:p>
        </p:txBody>
      </p:sp>
      <p:pic>
        <p:nvPicPr>
          <p:cNvPr id="15" name="Picture 14">
            <a:extLst>
              <a:ext uri="{FF2B5EF4-FFF2-40B4-BE49-F238E27FC236}">
                <a16:creationId xmlns:a16="http://schemas.microsoft.com/office/drawing/2014/main" id="{9001EFE6-9F83-62D4-151D-4D011B01D9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34072" y="4714945"/>
            <a:ext cx="2609524" cy="1657143"/>
          </a:xfrm>
          <a:prstGeom prst="rect">
            <a:avLst/>
          </a:prstGeom>
        </p:spPr>
      </p:pic>
    </p:spTree>
    <p:extLst>
      <p:ext uri="{BB962C8B-B14F-4D97-AF65-F5344CB8AC3E}">
        <p14:creationId xmlns:p14="http://schemas.microsoft.com/office/powerpoint/2010/main" val="412485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9334634" cy="94089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 – Magistrate Court Mediation Program, 2nd Annual Court Connectors Academy and </a:t>
            </a:r>
          </a:p>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9th Annual Youth Law Camp </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rPr>
              <a:t>		</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 – Magistrate Court Mediation Program</a:t>
            </a:r>
            <a:endParaRPr lang="en-US" sz="1200" dirty="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099123" y="4460399"/>
            <a:ext cx="9156222"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 - Magistrate Court Mediation Program and Second Magistrate Courtroom Sessions</a:t>
            </a:r>
            <a:endParaRPr lang="en-US"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Department’s Reimagine Rockdale Strategic Plan</a:t>
            </a:r>
            <a:endParaRPr lang="en-US" sz="1200" dirty="0">
              <a:solidFill>
                <a:srgbClr val="000000"/>
              </a:solidFill>
              <a:latin typeface="Calibri"/>
            </a:endParaRPr>
          </a:p>
        </p:txBody>
      </p:sp>
      <p:pic>
        <p:nvPicPr>
          <p:cNvPr id="5" name="Picture 4" descr="Three people wearing glasses smiling and looking at two tablets">
            <a:extLst>
              <a:ext uri="{FF2B5EF4-FFF2-40B4-BE49-F238E27FC236}">
                <a16:creationId xmlns:a16="http://schemas.microsoft.com/office/drawing/2014/main" id="{CC3C8048-0532-0379-BC22-0DD300AD5E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62141" y="4876687"/>
            <a:ext cx="2841239" cy="1896011"/>
          </a:xfrm>
          <a:prstGeom prst="rect">
            <a:avLst/>
          </a:prstGeom>
        </p:spPr>
      </p:pic>
      <p:pic>
        <p:nvPicPr>
          <p:cNvPr id="7" name="Picture 6" descr="Boys sitting with smartphones">
            <a:extLst>
              <a:ext uri="{FF2B5EF4-FFF2-40B4-BE49-F238E27FC236}">
                <a16:creationId xmlns:a16="http://schemas.microsoft.com/office/drawing/2014/main" id="{30A16AC9-71CF-7B18-23D3-AC87EEBF8D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5998" y="170329"/>
            <a:ext cx="2885096" cy="1923397"/>
          </a:xfrm>
          <a:prstGeom prst="rect">
            <a:avLst/>
          </a:prstGeom>
        </p:spPr>
      </p:pic>
      <p:pic>
        <p:nvPicPr>
          <p:cNvPr id="11" name="Picture 10" descr="Meeting of people at law firm">
            <a:extLst>
              <a:ext uri="{FF2B5EF4-FFF2-40B4-BE49-F238E27FC236}">
                <a16:creationId xmlns:a16="http://schemas.microsoft.com/office/drawing/2014/main" id="{775A0DD9-4377-1BCF-72DA-7B42B6EC76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5998" y="2489327"/>
            <a:ext cx="2885096" cy="19233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2747944867"/>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Change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dirty="0">
                          <a:solidFill>
                            <a:srgbClr val="000000"/>
                          </a:solidFill>
                          <a:latin typeface="Open Sans"/>
                        </a:rPr>
                        <a:t>Total Operating Expenses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$142, 551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$168, 151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$25, 600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dirty="0">
                          <a:solidFill>
                            <a:srgbClr val="000000"/>
                          </a:solidFill>
                          <a:latin typeface="Open Sans"/>
                        </a:rPr>
                        <a:t>Total Personnel Services &amp; Benefits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$949, 933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 070, 041*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$120, 108 *</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dirty="0">
                          <a:solidFill>
                            <a:srgbClr val="000000"/>
                          </a:solidFill>
                          <a:latin typeface="Open Sans Bold"/>
                        </a:rPr>
                        <a:t>Total Est. Budget impact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 092, 484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 238, 192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$145, 708*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2" name="TextBox 5">
            <a:extLst>
              <a:ext uri="{FF2B5EF4-FFF2-40B4-BE49-F238E27FC236}">
                <a16:creationId xmlns:a16="http://schemas.microsoft.com/office/drawing/2014/main" id="{4489B2AA-35E9-D96C-57BC-1F25C8939856}"/>
              </a:ext>
            </a:extLst>
          </p:cNvPr>
          <p:cNvSpPr txBox="1"/>
          <p:nvPr/>
        </p:nvSpPr>
        <p:spPr>
          <a:xfrm>
            <a:off x="999512" y="99708"/>
            <a:ext cx="8063227" cy="44133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400" spc="100" dirty="0">
                <a:solidFill>
                  <a:srgbClr val="000000"/>
                </a:solidFill>
                <a:latin typeface="Arimo Bold"/>
              </a:rPr>
              <a:t>Operating Budget Request</a:t>
            </a:r>
            <a:endParaRPr lang="en-US" sz="24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3332614990"/>
              </p:ext>
            </p:extLst>
          </p:nvPr>
        </p:nvGraphicFramePr>
        <p:xfrm>
          <a:off x="1432939" y="897966"/>
          <a:ext cx="8856360" cy="3271698"/>
        </p:xfrm>
        <a:graphic>
          <a:graphicData uri="http://schemas.openxmlformats.org/drawingml/2006/table">
            <a:tbl>
              <a:tblPr>
                <a:effectLst/>
              </a:tblPr>
              <a:tblGrid>
                <a:gridCol w="1463111">
                  <a:extLst>
                    <a:ext uri="{9D8B030D-6E8A-4147-A177-3AD203B41FA5}">
                      <a16:colId xmlns:a16="http://schemas.microsoft.com/office/drawing/2014/main" val="2538557119"/>
                    </a:ext>
                  </a:extLst>
                </a:gridCol>
                <a:gridCol w="4166965">
                  <a:extLst>
                    <a:ext uri="{9D8B030D-6E8A-4147-A177-3AD203B41FA5}">
                      <a16:colId xmlns:a16="http://schemas.microsoft.com/office/drawing/2014/main" val="3612884771"/>
                    </a:ext>
                  </a:extLst>
                </a:gridCol>
                <a:gridCol w="1166125">
                  <a:extLst>
                    <a:ext uri="{9D8B030D-6E8A-4147-A177-3AD203B41FA5}">
                      <a16:colId xmlns:a16="http://schemas.microsoft.com/office/drawing/2014/main" val="1567620093"/>
                    </a:ext>
                  </a:extLst>
                </a:gridCol>
                <a:gridCol w="949282">
                  <a:extLst>
                    <a:ext uri="{9D8B030D-6E8A-4147-A177-3AD203B41FA5}">
                      <a16:colId xmlns:a16="http://schemas.microsoft.com/office/drawing/2014/main" val="1416086661"/>
                    </a:ext>
                  </a:extLst>
                </a:gridCol>
                <a:gridCol w="1110877">
                  <a:extLst>
                    <a:ext uri="{9D8B030D-6E8A-4147-A177-3AD203B41FA5}">
                      <a16:colId xmlns:a16="http://schemas.microsoft.com/office/drawing/2014/main" val="3460426261"/>
                    </a:ext>
                  </a:extLst>
                </a:gridCol>
              </a:tblGrid>
              <a:tr h="900363">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dirty="0">
                          <a:solidFill>
                            <a:srgbClr val="FFFFFF"/>
                          </a:solidFill>
                          <a:latin typeface="Open Sans"/>
                        </a:rPr>
                        <a:t>Description</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Amount Change</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2313691">
                <a:tc>
                  <a:txBody>
                    <a:bodyPr/>
                    <a:lstStyle/>
                    <a:p>
                      <a:pPr lvl="0" algn="ctr">
                        <a:lnSpc>
                          <a:spcPct val="144578"/>
                        </a:lnSpc>
                      </a:pPr>
                      <a:r>
                        <a:rPr lang="en-US" sz="1200" spc="-46" dirty="0">
                          <a:solidFill>
                            <a:srgbClr val="000000"/>
                          </a:solidFill>
                          <a:latin typeface="Open Sans"/>
                        </a:rPr>
                        <a:t>Professional Services</a:t>
                      </a:r>
                      <a:endParaRPr lang="en-US" sz="12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algn="l"/>
                      <a:r>
                        <a:rPr lang="en-US" sz="1200" kern="1200" dirty="0">
                          <a:solidFill>
                            <a:schemeClr val="tx1"/>
                          </a:solidFill>
                          <a:effectLst/>
                          <a:latin typeface="+mn-lt"/>
                          <a:ea typeface="+mn-ea"/>
                          <a:cs typeface="+mn-cs"/>
                        </a:rPr>
                        <a:t>As the Board of Commissioners is aware, to efficiently administer justice and timely adjudicate the Court's high-volume, fast-paced, and diverse caseload—including civil matters such as landlord-tenant disputes, small claims, garnishments, abandoned motor vehicle and personal property foreclosures, as well as an increasing criminal docket involving ordinance violations, warrant applications, first appearances, committal hearings, extradition proceedings, and pretrial release compliance hearings—the Court will begin operating two courtrooms in the new Judicial Administration Complex (JAC) during the fourth quarter of 2026 and continue doing so thereafter.</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rgbClr val="000000"/>
                          </a:solidFill>
                          <a:latin typeface="Open Sans"/>
                        </a:rPr>
                        <a:t>$70985</a:t>
                      </a:r>
                      <a:endParaRPr lang="en-US" sz="12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rgbClr val="000000"/>
                          </a:solidFill>
                          <a:latin typeface="Open Sans"/>
                        </a:rPr>
                        <a:t>$90985</a:t>
                      </a:r>
                      <a:endParaRPr lang="en-US" sz="12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rgbClr val="000000"/>
                          </a:solidFill>
                          <a:latin typeface="Open Sans"/>
                        </a:rPr>
                        <a:t>$20000</a:t>
                      </a:r>
                      <a:endParaRPr lang="en-US" sz="12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9AAE8-216A-2A5F-A0B8-2D452945DBD5}"/>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CAC65A59-A4BE-B55D-0EBD-339D378F956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0" name="Freeform 10">
            <a:extLst>
              <a:ext uri="{FF2B5EF4-FFF2-40B4-BE49-F238E27FC236}">
                <a16:creationId xmlns:a16="http://schemas.microsoft.com/office/drawing/2014/main" id="{F673A17C-1736-1523-5574-6267CF361C9D}"/>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6" name="TextBox 4">
            <a:extLst>
              <a:ext uri="{FF2B5EF4-FFF2-40B4-BE49-F238E27FC236}">
                <a16:creationId xmlns:a16="http://schemas.microsoft.com/office/drawing/2014/main" id="{BABEAD0B-FFA0-D9E8-2D74-788243333068}"/>
              </a:ext>
            </a:extLst>
          </p:cNvPr>
          <p:cNvSpPr txBox="1"/>
          <p:nvPr/>
        </p:nvSpPr>
        <p:spPr>
          <a:xfrm>
            <a:off x="812801" y="53017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graphicFrame>
        <p:nvGraphicFramePr>
          <p:cNvPr id="4" name="Table 3">
            <a:extLst>
              <a:ext uri="{FF2B5EF4-FFF2-40B4-BE49-F238E27FC236}">
                <a16:creationId xmlns:a16="http://schemas.microsoft.com/office/drawing/2014/main" id="{A8C2564D-7C44-8418-DC5D-FC855ADE7E9F}"/>
              </a:ext>
            </a:extLst>
          </p:cNvPr>
          <p:cNvGraphicFramePr>
            <a:graphicFrameLocks noGrp="1"/>
          </p:cNvGraphicFramePr>
          <p:nvPr>
            <p:extLst>
              <p:ext uri="{D42A27DB-BD31-4B8C-83A1-F6EECF244321}">
                <p14:modId xmlns:p14="http://schemas.microsoft.com/office/powerpoint/2010/main" val="886101178"/>
              </p:ext>
            </p:extLst>
          </p:nvPr>
        </p:nvGraphicFramePr>
        <p:xfrm>
          <a:off x="504092" y="1428139"/>
          <a:ext cx="11183813" cy="4785440"/>
        </p:xfrm>
        <a:graphic>
          <a:graphicData uri="http://schemas.openxmlformats.org/drawingml/2006/table">
            <a:tbl>
              <a:tblPr/>
              <a:tblGrid>
                <a:gridCol w="1845213">
                  <a:extLst>
                    <a:ext uri="{9D8B030D-6E8A-4147-A177-3AD203B41FA5}">
                      <a16:colId xmlns:a16="http://schemas.microsoft.com/office/drawing/2014/main" val="2125664386"/>
                    </a:ext>
                  </a:extLst>
                </a:gridCol>
                <a:gridCol w="1055077">
                  <a:extLst>
                    <a:ext uri="{9D8B030D-6E8A-4147-A177-3AD203B41FA5}">
                      <a16:colId xmlns:a16="http://schemas.microsoft.com/office/drawing/2014/main" val="2395440100"/>
                    </a:ext>
                  </a:extLst>
                </a:gridCol>
                <a:gridCol w="502194">
                  <a:extLst>
                    <a:ext uri="{9D8B030D-6E8A-4147-A177-3AD203B41FA5}">
                      <a16:colId xmlns:a16="http://schemas.microsoft.com/office/drawing/2014/main" val="3987204134"/>
                    </a:ext>
                  </a:extLst>
                </a:gridCol>
                <a:gridCol w="1331408">
                  <a:extLst>
                    <a:ext uri="{9D8B030D-6E8A-4147-A177-3AD203B41FA5}">
                      <a16:colId xmlns:a16="http://schemas.microsoft.com/office/drawing/2014/main" val="57424837"/>
                    </a:ext>
                  </a:extLst>
                </a:gridCol>
                <a:gridCol w="865049">
                  <a:extLst>
                    <a:ext uri="{9D8B030D-6E8A-4147-A177-3AD203B41FA5}">
                      <a16:colId xmlns:a16="http://schemas.microsoft.com/office/drawing/2014/main" val="570188339"/>
                    </a:ext>
                  </a:extLst>
                </a:gridCol>
                <a:gridCol w="1359186">
                  <a:extLst>
                    <a:ext uri="{9D8B030D-6E8A-4147-A177-3AD203B41FA5}">
                      <a16:colId xmlns:a16="http://schemas.microsoft.com/office/drawing/2014/main" val="2179408047"/>
                    </a:ext>
                  </a:extLst>
                </a:gridCol>
                <a:gridCol w="1566894">
                  <a:extLst>
                    <a:ext uri="{9D8B030D-6E8A-4147-A177-3AD203B41FA5}">
                      <a16:colId xmlns:a16="http://schemas.microsoft.com/office/drawing/2014/main" val="2707257843"/>
                    </a:ext>
                  </a:extLst>
                </a:gridCol>
                <a:gridCol w="1519311">
                  <a:extLst>
                    <a:ext uri="{9D8B030D-6E8A-4147-A177-3AD203B41FA5}">
                      <a16:colId xmlns:a16="http://schemas.microsoft.com/office/drawing/2014/main" val="1456153030"/>
                    </a:ext>
                  </a:extLst>
                </a:gridCol>
                <a:gridCol w="1139481">
                  <a:extLst>
                    <a:ext uri="{9D8B030D-6E8A-4147-A177-3AD203B41FA5}">
                      <a16:colId xmlns:a16="http://schemas.microsoft.com/office/drawing/2014/main" val="4161090530"/>
                    </a:ext>
                  </a:extLst>
                </a:gridCol>
              </a:tblGrid>
              <a:tr h="885927">
                <a:tc>
                  <a:txBody>
                    <a:bodyPr/>
                    <a:lstStyle/>
                    <a:p>
                      <a:pPr marL="0" marR="0" algn="ctr">
                        <a:buNone/>
                      </a:pPr>
                      <a:r>
                        <a:rPr lang="en-US" sz="1000" b="1" dirty="0">
                          <a:solidFill>
                            <a:schemeClr val="bg1"/>
                          </a:solidFill>
                          <a:effectLst/>
                          <a:latin typeface="Aptos Narrow" panose="020B0004020202020204" pitchFamily="34" charset="0"/>
                        </a:rPr>
                        <a:t>Updated Job Title / Classification</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marL="0" marR="0" algn="ctr">
                        <a:buNone/>
                      </a:pPr>
                      <a:r>
                        <a:rPr lang="en-US" sz="1000" b="1" dirty="0">
                          <a:solidFill>
                            <a:schemeClr val="bg1"/>
                          </a:solidFill>
                          <a:effectLst/>
                          <a:latin typeface="Aptos Narrow" panose="020B0004020202020204" pitchFamily="34" charset="0"/>
                        </a:rPr>
                        <a:t>Change</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E069C7"/>
                      </a:solidFill>
                      <a:prstDash val="solid"/>
                      <a:round/>
                      <a:headEnd type="none" w="med" len="med"/>
                      <a:tailEnd type="none" w="med" len="med"/>
                    </a:lnR>
                    <a:lnT w="12700" cap="flat" cmpd="sng" algn="ctr">
                      <a:solidFill>
                        <a:srgbClr val="E069C7"/>
                      </a:solidFill>
                      <a:prstDash val="solid"/>
                      <a:round/>
                      <a:headEnd type="none" w="med" len="med"/>
                      <a:tailEnd type="none" w="med" len="med"/>
                    </a:lnT>
                    <a:lnB w="12700" cap="flat" cmpd="sng" algn="ctr">
                      <a:solidFill>
                        <a:srgbClr val="E069C7"/>
                      </a:solidFill>
                      <a:prstDash val="solid"/>
                      <a:round/>
                      <a:headEnd type="none" w="med" len="med"/>
                      <a:tailEnd type="none" w="med" len="med"/>
                    </a:lnB>
                    <a:solidFill>
                      <a:schemeClr val="accent4"/>
                    </a:solidFill>
                  </a:tcPr>
                </a:tc>
                <a:tc>
                  <a:txBody>
                    <a:bodyPr/>
                    <a:lstStyle/>
                    <a:p>
                      <a:pPr marL="0" marR="0" algn="ctr">
                        <a:buNone/>
                      </a:pPr>
                      <a:r>
                        <a:rPr lang="en-US" sz="1000" b="1" dirty="0">
                          <a:solidFill>
                            <a:schemeClr val="bg1"/>
                          </a:solidFill>
                          <a:effectLst/>
                          <a:latin typeface="Aptos Narrow" panose="020B0004020202020204" pitchFamily="34" charset="0"/>
                        </a:rPr>
                        <a:t>Pay Grade Change</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E069C7"/>
                      </a:solidFill>
                      <a:prstDash val="solid"/>
                      <a:round/>
                      <a:headEnd type="none" w="med" len="med"/>
                      <a:tailEnd type="none" w="med" len="med"/>
                    </a:lnL>
                    <a:lnR w="12700" cap="flat" cmpd="sng" algn="ctr">
                      <a:solidFill>
                        <a:srgbClr val="C076C7"/>
                      </a:solidFill>
                      <a:prstDash val="solid"/>
                      <a:round/>
                      <a:headEnd type="none" w="med" len="med"/>
                      <a:tailEnd type="none" w="med" len="med"/>
                    </a:lnR>
                    <a:lnT w="12700" cap="flat" cmpd="sng" algn="ctr">
                      <a:solidFill>
                        <a:srgbClr val="C076C7"/>
                      </a:solidFill>
                      <a:prstDash val="solid"/>
                      <a:round/>
                      <a:headEnd type="none" w="med" len="med"/>
                      <a:tailEnd type="none" w="med" len="med"/>
                    </a:lnT>
                    <a:lnB w="12700" cap="flat" cmpd="sng" algn="ctr">
                      <a:solidFill>
                        <a:srgbClr val="C076C7"/>
                      </a:solidFill>
                      <a:prstDash val="solid"/>
                      <a:round/>
                      <a:headEnd type="none" w="med" len="med"/>
                      <a:tailEnd type="none" w="med" len="med"/>
                    </a:lnB>
                    <a:solidFill>
                      <a:schemeClr val="accent4"/>
                    </a:solidFill>
                  </a:tcPr>
                </a:tc>
                <a:tc>
                  <a:txBody>
                    <a:bodyPr/>
                    <a:lstStyle/>
                    <a:p>
                      <a:pPr marL="0" marR="0" algn="ctr">
                        <a:buNone/>
                      </a:pPr>
                      <a:r>
                        <a:rPr lang="en-US" sz="1000" b="1" dirty="0">
                          <a:solidFill>
                            <a:schemeClr val="bg1"/>
                          </a:solidFill>
                          <a:effectLst/>
                          <a:latin typeface="Aptos Narrow" panose="020B0004020202020204" pitchFamily="34" charset="0"/>
                        </a:rPr>
                        <a:t>Department</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C076C7"/>
                      </a:solidFill>
                      <a:prstDash val="solid"/>
                      <a:round/>
                      <a:headEnd type="none" w="med" len="med"/>
                      <a:tailEnd type="none" w="med" len="med"/>
                    </a:lnL>
                    <a:lnR w="12700" cap="flat" cmpd="sng" algn="ctr">
                      <a:solidFill>
                        <a:srgbClr val="809CC7"/>
                      </a:solidFill>
                      <a:prstDash val="solid"/>
                      <a:round/>
                      <a:headEnd type="none" w="med" len="med"/>
                      <a:tailEnd type="none" w="med" len="med"/>
                    </a:lnR>
                    <a:lnT w="12700" cap="flat" cmpd="sng" algn="ctr">
                      <a:solidFill>
                        <a:srgbClr val="809CC7"/>
                      </a:solidFill>
                      <a:prstDash val="solid"/>
                      <a:round/>
                      <a:headEnd type="none" w="med" len="med"/>
                      <a:tailEnd type="none" w="med" len="med"/>
                    </a:lnT>
                    <a:lnB w="12700" cap="flat" cmpd="sng" algn="ctr">
                      <a:solidFill>
                        <a:srgbClr val="809CC7"/>
                      </a:solidFill>
                      <a:prstDash val="solid"/>
                      <a:round/>
                      <a:headEnd type="none" w="med" len="med"/>
                      <a:tailEnd type="none" w="med" len="med"/>
                    </a:lnB>
                    <a:solidFill>
                      <a:schemeClr val="accent4"/>
                    </a:solidFill>
                  </a:tcPr>
                </a:tc>
                <a:tc>
                  <a:txBody>
                    <a:bodyPr/>
                    <a:lstStyle/>
                    <a:p>
                      <a:pPr marL="0" marR="0" algn="ctr">
                        <a:buNone/>
                      </a:pPr>
                      <a:r>
                        <a:rPr lang="en-US" sz="1000" b="1" dirty="0">
                          <a:solidFill>
                            <a:schemeClr val="bg1"/>
                          </a:solidFill>
                          <a:effectLst/>
                          <a:latin typeface="Aptos Narrow" panose="020B0004020202020204" pitchFamily="34" charset="0"/>
                        </a:rPr>
                        <a:t>Home Department Code</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809CC7"/>
                      </a:solidFill>
                      <a:prstDash val="solid"/>
                      <a:round/>
                      <a:headEnd type="none" w="med" len="med"/>
                      <a:tailEnd type="none" w="med" len="med"/>
                    </a:lnL>
                    <a:lnR w="12700" cap="flat" cmpd="sng" algn="ctr">
                      <a:solidFill>
                        <a:srgbClr val="40A6C7"/>
                      </a:solidFill>
                      <a:prstDash val="solid"/>
                      <a:round/>
                      <a:headEnd type="none" w="med" len="med"/>
                      <a:tailEnd type="none" w="med" len="med"/>
                    </a:lnR>
                    <a:lnT w="12700" cap="flat" cmpd="sng" algn="ctr">
                      <a:solidFill>
                        <a:srgbClr val="40A6C7"/>
                      </a:solidFill>
                      <a:prstDash val="solid"/>
                      <a:round/>
                      <a:headEnd type="none" w="med" len="med"/>
                      <a:tailEnd type="none" w="med" len="med"/>
                    </a:lnT>
                    <a:lnB w="12700" cap="flat" cmpd="sng" algn="ctr">
                      <a:solidFill>
                        <a:srgbClr val="40A6C7"/>
                      </a:solidFill>
                      <a:prstDash val="solid"/>
                      <a:round/>
                      <a:headEnd type="none" w="med" len="med"/>
                      <a:tailEnd type="none" w="med" len="med"/>
                    </a:lnB>
                    <a:solidFill>
                      <a:schemeClr val="accent4"/>
                    </a:solidFill>
                  </a:tcPr>
                </a:tc>
                <a:tc>
                  <a:txBody>
                    <a:bodyPr/>
                    <a:lstStyle/>
                    <a:p>
                      <a:pPr marL="0" marR="0" algn="ctr">
                        <a:buNone/>
                      </a:pPr>
                      <a:r>
                        <a:rPr lang="en-US" sz="1100" b="1" dirty="0">
                          <a:solidFill>
                            <a:schemeClr val="bg1"/>
                          </a:solidFill>
                          <a:effectLst/>
                          <a:latin typeface="Aptos Narrow" panose="020B0004020202020204" pitchFamily="34" charset="0"/>
                        </a:rPr>
                        <a:t>Estimated Cost</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40A6C7"/>
                      </a:solidFill>
                      <a:prstDash val="solid"/>
                      <a:round/>
                      <a:headEnd type="none" w="med" len="med"/>
                      <a:tailEnd type="none" w="med" len="med"/>
                    </a:lnL>
                    <a:lnR w="12700" cap="flat" cmpd="sng" algn="ctr">
                      <a:solidFill>
                        <a:srgbClr val="40A6C7"/>
                      </a:solidFill>
                      <a:prstDash val="solid"/>
                      <a:round/>
                      <a:headEnd type="none" w="med" len="med"/>
                      <a:tailEnd type="none" w="med" len="med"/>
                    </a:lnR>
                    <a:lnT w="12700" cap="flat" cmpd="sng" algn="ctr">
                      <a:solidFill>
                        <a:srgbClr val="40A6C7"/>
                      </a:solidFill>
                      <a:prstDash val="solid"/>
                      <a:round/>
                      <a:headEnd type="none" w="med" len="med"/>
                      <a:tailEnd type="none" w="med" len="med"/>
                    </a:lnT>
                    <a:lnB w="12700" cap="flat" cmpd="sng" algn="ctr">
                      <a:solidFill>
                        <a:srgbClr val="40A6C7"/>
                      </a:solidFill>
                      <a:prstDash val="solid"/>
                      <a:round/>
                      <a:headEnd type="none" w="med" len="med"/>
                      <a:tailEnd type="none" w="med" len="med"/>
                    </a:lnB>
                    <a:solidFill>
                      <a:schemeClr val="accent4"/>
                    </a:solidFill>
                  </a:tcPr>
                </a:tc>
                <a:tc>
                  <a:txBody>
                    <a:bodyPr/>
                    <a:lstStyle/>
                    <a:p>
                      <a:pPr marL="0" marR="0" algn="ctr">
                        <a:buNone/>
                      </a:pPr>
                      <a:r>
                        <a:rPr lang="en-US" sz="1100" b="1" dirty="0">
                          <a:solidFill>
                            <a:schemeClr val="bg1"/>
                          </a:solidFill>
                          <a:effectLst/>
                          <a:latin typeface="Aptos Narrow" panose="020B0004020202020204" pitchFamily="34" charset="0"/>
                        </a:rPr>
                        <a:t>Benefits</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40A6C7"/>
                      </a:solidFill>
                      <a:prstDash val="solid"/>
                      <a:round/>
                      <a:headEnd type="none" w="med" len="med"/>
                      <a:tailEnd type="none" w="med" len="med"/>
                    </a:lnL>
                    <a:lnR w="12700" cap="flat" cmpd="sng" algn="ctr">
                      <a:solidFill>
                        <a:srgbClr val="80AAC7"/>
                      </a:solidFill>
                      <a:prstDash val="solid"/>
                      <a:round/>
                      <a:headEnd type="none" w="med" len="med"/>
                      <a:tailEnd type="none" w="med" len="med"/>
                    </a:lnR>
                    <a:lnT w="12700" cap="flat" cmpd="sng" algn="ctr">
                      <a:solidFill>
                        <a:srgbClr val="80AAC7"/>
                      </a:solidFill>
                      <a:prstDash val="solid"/>
                      <a:round/>
                      <a:headEnd type="none" w="med" len="med"/>
                      <a:tailEnd type="none" w="med" len="med"/>
                    </a:lnT>
                    <a:lnB w="12700" cap="flat" cmpd="sng" algn="ctr">
                      <a:solidFill>
                        <a:srgbClr val="80AAC7"/>
                      </a:solidFill>
                      <a:prstDash val="solid"/>
                      <a:round/>
                      <a:headEnd type="none" w="med" len="med"/>
                      <a:tailEnd type="none" w="med" len="med"/>
                    </a:lnB>
                    <a:solidFill>
                      <a:schemeClr val="accent4"/>
                    </a:solidFill>
                  </a:tcPr>
                </a:tc>
                <a:tc>
                  <a:txBody>
                    <a:bodyPr/>
                    <a:lstStyle/>
                    <a:p>
                      <a:pPr marL="0" marR="0" algn="ctr">
                        <a:buNone/>
                      </a:pPr>
                      <a:r>
                        <a:rPr lang="en-US" sz="1100" b="1" dirty="0">
                          <a:solidFill>
                            <a:schemeClr val="bg1"/>
                          </a:solidFill>
                          <a:effectLst/>
                          <a:latin typeface="Aptos Narrow" panose="020B0004020202020204" pitchFamily="34" charset="0"/>
                        </a:rPr>
                        <a:t>Estimated Total Compensation</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80AAC7"/>
                      </a:solidFill>
                      <a:prstDash val="solid"/>
                      <a:round/>
                      <a:headEnd type="none" w="med" len="med"/>
                      <a:tailEnd type="none" w="med" len="med"/>
                    </a:lnL>
                    <a:lnR w="12700" cap="flat" cmpd="sng" algn="ctr">
                      <a:solidFill>
                        <a:srgbClr val="80B9C7"/>
                      </a:solidFill>
                      <a:prstDash val="solid"/>
                      <a:round/>
                      <a:headEnd type="none" w="med" len="med"/>
                      <a:tailEnd type="none" w="med" len="med"/>
                    </a:lnR>
                    <a:lnT w="12700" cap="flat" cmpd="sng" algn="ctr">
                      <a:solidFill>
                        <a:srgbClr val="80B9C7"/>
                      </a:solidFill>
                      <a:prstDash val="solid"/>
                      <a:round/>
                      <a:headEnd type="none" w="med" len="med"/>
                      <a:tailEnd type="none" w="med" len="med"/>
                    </a:lnT>
                    <a:lnB w="12700" cap="flat" cmpd="sng" algn="ctr">
                      <a:solidFill>
                        <a:srgbClr val="80B9C7"/>
                      </a:solidFill>
                      <a:prstDash val="solid"/>
                      <a:round/>
                      <a:headEnd type="none" w="med" len="med"/>
                      <a:tailEnd type="none" w="med" len="med"/>
                    </a:lnB>
                    <a:solidFill>
                      <a:schemeClr val="accent4"/>
                    </a:solidFill>
                  </a:tcPr>
                </a:tc>
                <a:tc>
                  <a:txBody>
                    <a:bodyPr/>
                    <a:lstStyle/>
                    <a:p>
                      <a:pPr marL="0" marR="0" algn="ctr">
                        <a:buNone/>
                      </a:pPr>
                      <a:r>
                        <a:rPr lang="en-US" sz="1100" b="1" dirty="0">
                          <a:solidFill>
                            <a:schemeClr val="bg1"/>
                          </a:solidFill>
                          <a:effectLst/>
                          <a:latin typeface="Aptos Narrow" panose="020B0004020202020204" pitchFamily="34" charset="0"/>
                        </a:rPr>
                        <a:t>Notes</a:t>
                      </a:r>
                      <a:endParaRPr lang="en-US" sz="1200" dirty="0">
                        <a:solidFill>
                          <a:schemeClr val="bg1"/>
                        </a:solidFill>
                        <a:effectLst/>
                        <a:latin typeface="Aptos" panose="020B0004020202020204" pitchFamily="34" charset="0"/>
                      </a:endParaRPr>
                    </a:p>
                  </a:txBody>
                  <a:tcPr marL="68580" marR="68580" marT="0" marB="0" anchor="ctr">
                    <a:lnL w="12700" cap="flat" cmpd="sng" algn="ctr">
                      <a:solidFill>
                        <a:srgbClr val="80B9C7"/>
                      </a:solidFill>
                      <a:prstDash val="solid"/>
                      <a:round/>
                      <a:headEnd type="none" w="med" len="med"/>
                      <a:tailEnd type="none" w="med" len="med"/>
                    </a:lnL>
                    <a:lnR w="12700" cap="flat" cmpd="sng" algn="ctr">
                      <a:solidFill>
                        <a:srgbClr val="80B9C7"/>
                      </a:solidFill>
                      <a:prstDash val="solid"/>
                      <a:round/>
                      <a:headEnd type="none" w="med" len="med"/>
                      <a:tailEnd type="none" w="med" len="med"/>
                    </a:lnR>
                    <a:lnT w="12700" cap="flat" cmpd="sng" algn="ctr">
                      <a:solidFill>
                        <a:srgbClr val="80B9C7"/>
                      </a:solidFill>
                      <a:prstDash val="solid"/>
                      <a:round/>
                      <a:headEnd type="none" w="med" len="med"/>
                      <a:tailEnd type="none" w="med" len="med"/>
                    </a:lnT>
                    <a:lnB w="12700" cap="flat" cmpd="sng" algn="ctr">
                      <a:solidFill>
                        <a:srgbClr val="80B9C7"/>
                      </a:solidFill>
                      <a:prstDash val="solid"/>
                      <a:round/>
                      <a:headEnd type="none" w="med" len="med"/>
                      <a:tailEnd type="none" w="med" len="med"/>
                    </a:lnB>
                    <a:solidFill>
                      <a:schemeClr val="accent4"/>
                    </a:solidFill>
                  </a:tcPr>
                </a:tc>
                <a:extLst>
                  <a:ext uri="{0D108BD9-81ED-4DB2-BD59-A6C34878D82A}">
                    <a16:rowId xmlns:a16="http://schemas.microsoft.com/office/drawing/2014/main" val="1590738397"/>
                  </a:ext>
                </a:extLst>
              </a:tr>
              <a:tr h="1771854">
                <a:tc>
                  <a:txBody>
                    <a:bodyPr/>
                    <a:lstStyle/>
                    <a:p>
                      <a:pPr marL="0" marR="0" algn="ctr">
                        <a:buNone/>
                      </a:pPr>
                      <a:r>
                        <a:rPr lang="en-US" sz="2000" b="1" dirty="0">
                          <a:effectLst/>
                          <a:latin typeface="Aptos Narrow" panose="020B0004020202020204" pitchFamily="34" charset="0"/>
                        </a:rPr>
                        <a:t>Clerk of Magistrate Court/Manager</a:t>
                      </a:r>
                      <a:endParaRPr lang="en-US" sz="2000" dirty="0">
                        <a:effectLst/>
                        <a:latin typeface="Aptos" panose="020B0004020202020204" pitchFamily="34" charset="0"/>
                      </a:endParaRPr>
                    </a:p>
                  </a:txBody>
                  <a:tcPr marL="68580" marR="68580" marT="0" marB="0" anchor="ctr">
                    <a:lnL w="12700" cap="flat" cmpd="sng" algn="ctr">
                      <a:solidFill>
                        <a:srgbClr val="F01280"/>
                      </a:solidFill>
                      <a:prstDash val="solid"/>
                      <a:round/>
                      <a:headEnd type="none" w="med" len="med"/>
                      <a:tailEnd type="none" w="med" len="med"/>
                    </a:lnL>
                    <a:lnR w="12700" cap="flat" cmpd="sng" algn="ctr">
                      <a:solidFill>
                        <a:srgbClr val="F0128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01280"/>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Reclass</a:t>
                      </a:r>
                      <a:endParaRPr lang="en-US" sz="2000" dirty="0">
                        <a:effectLst/>
                        <a:latin typeface="Aptos" panose="020B0004020202020204" pitchFamily="34" charset="0"/>
                      </a:endParaRPr>
                    </a:p>
                  </a:txBody>
                  <a:tcPr marL="68580" marR="68580" marT="0" marB="0" anchor="ctr">
                    <a:lnL w="12700" cap="flat" cmpd="sng" algn="ctr">
                      <a:solidFill>
                        <a:srgbClr val="F01280"/>
                      </a:solidFill>
                      <a:prstDash val="solid"/>
                      <a:round/>
                      <a:headEnd type="none" w="med" len="med"/>
                      <a:tailEnd type="none" w="med" len="med"/>
                    </a:lnL>
                    <a:lnR w="12700" cap="flat" cmpd="sng" algn="ctr">
                      <a:solidFill>
                        <a:srgbClr val="409AFD"/>
                      </a:solidFill>
                      <a:prstDash val="solid"/>
                      <a:round/>
                      <a:headEnd type="none" w="med" len="med"/>
                      <a:tailEnd type="none" w="med" len="med"/>
                    </a:lnR>
                    <a:lnT w="12700" cap="flat" cmpd="sng" algn="ctr">
                      <a:solidFill>
                        <a:srgbClr val="E069C7"/>
                      </a:solidFill>
                      <a:prstDash val="solid"/>
                      <a:round/>
                      <a:headEnd type="none" w="med" len="med"/>
                      <a:tailEnd type="none" w="med" len="med"/>
                    </a:lnT>
                    <a:lnB w="12700" cap="flat" cmpd="sng" algn="ctr">
                      <a:solidFill>
                        <a:srgbClr val="409A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24 to 27</a:t>
                      </a:r>
                      <a:endParaRPr lang="en-US" sz="2000" dirty="0">
                        <a:effectLst/>
                        <a:latin typeface="Aptos" panose="020B0004020202020204" pitchFamily="34" charset="0"/>
                      </a:endParaRPr>
                    </a:p>
                  </a:txBody>
                  <a:tcPr marL="68580" marR="68580" marT="0" marB="0" anchor="ctr">
                    <a:lnL w="12700" cap="flat" cmpd="sng" algn="ctr">
                      <a:solidFill>
                        <a:srgbClr val="409AFD"/>
                      </a:solidFill>
                      <a:prstDash val="solid"/>
                      <a:round/>
                      <a:headEnd type="none" w="med" len="med"/>
                      <a:tailEnd type="none" w="med" len="med"/>
                    </a:lnL>
                    <a:lnR w="12700" cap="flat" cmpd="sng" algn="ctr">
                      <a:solidFill>
                        <a:srgbClr val="209BFD"/>
                      </a:solidFill>
                      <a:prstDash val="solid"/>
                      <a:round/>
                      <a:headEnd type="none" w="med" len="med"/>
                      <a:tailEnd type="none" w="med" len="med"/>
                    </a:lnR>
                    <a:lnT w="12700" cap="flat" cmpd="sng" algn="ctr">
                      <a:solidFill>
                        <a:srgbClr val="C076C7"/>
                      </a:solidFill>
                      <a:prstDash val="solid"/>
                      <a:round/>
                      <a:headEnd type="none" w="med" len="med"/>
                      <a:tailEnd type="none" w="med" len="med"/>
                    </a:lnT>
                    <a:lnB w="12700" cap="flat" cmpd="sng" algn="ctr">
                      <a:solidFill>
                        <a:srgbClr val="209B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Magistrate Court</a:t>
                      </a:r>
                      <a:endParaRPr lang="en-US" sz="2000" dirty="0">
                        <a:effectLst/>
                        <a:latin typeface="Aptos" panose="020B0004020202020204" pitchFamily="34" charset="0"/>
                      </a:endParaRPr>
                    </a:p>
                  </a:txBody>
                  <a:tcPr marL="68580" marR="68580" marT="0" marB="0" anchor="ctr">
                    <a:lnL w="12700" cap="flat" cmpd="sng" algn="ctr">
                      <a:solidFill>
                        <a:srgbClr val="209BFD"/>
                      </a:solidFill>
                      <a:prstDash val="solid"/>
                      <a:round/>
                      <a:headEnd type="none" w="med" len="med"/>
                      <a:tailEnd type="none" w="med" len="med"/>
                    </a:lnL>
                    <a:lnR w="12700" cap="flat" cmpd="sng" algn="ctr">
                      <a:solidFill>
                        <a:srgbClr val="709CFD"/>
                      </a:solidFill>
                      <a:prstDash val="solid"/>
                      <a:round/>
                      <a:headEnd type="none" w="med" len="med"/>
                      <a:tailEnd type="none" w="med" len="med"/>
                    </a:lnR>
                    <a:lnT w="12700" cap="flat" cmpd="sng" algn="ctr">
                      <a:solidFill>
                        <a:srgbClr val="809CC7"/>
                      </a:solidFill>
                      <a:prstDash val="solid"/>
                      <a:round/>
                      <a:headEnd type="none" w="med" len="med"/>
                      <a:tailEnd type="none" w="med" len="med"/>
                    </a:lnT>
                    <a:lnB w="12700" cap="flat" cmpd="sng" algn="ctr">
                      <a:solidFill>
                        <a:srgbClr val="709C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2400</a:t>
                      </a:r>
                      <a:endParaRPr lang="en-US" sz="2000" dirty="0">
                        <a:effectLst/>
                        <a:latin typeface="Aptos" panose="020B0004020202020204" pitchFamily="34" charset="0"/>
                      </a:endParaRPr>
                    </a:p>
                  </a:txBody>
                  <a:tcPr marL="68580" marR="68580" marT="0" marB="0" anchor="ctr">
                    <a:lnL w="12700" cap="flat" cmpd="sng" algn="ctr">
                      <a:solidFill>
                        <a:srgbClr val="709CFD"/>
                      </a:solidFill>
                      <a:prstDash val="solid"/>
                      <a:round/>
                      <a:headEnd type="none" w="med" len="med"/>
                      <a:tailEnd type="none" w="med" len="med"/>
                    </a:lnL>
                    <a:lnR w="12700" cap="flat" cmpd="sng" algn="ctr">
                      <a:solidFill>
                        <a:srgbClr val="709CFD"/>
                      </a:solidFill>
                      <a:prstDash val="solid"/>
                      <a:round/>
                      <a:headEnd type="none" w="med" len="med"/>
                      <a:tailEnd type="none" w="med" len="med"/>
                    </a:lnR>
                    <a:lnT w="12700" cap="flat" cmpd="sng" algn="ctr">
                      <a:solidFill>
                        <a:srgbClr val="40A6C7"/>
                      </a:solidFill>
                      <a:prstDash val="solid"/>
                      <a:round/>
                      <a:headEnd type="none" w="med" len="med"/>
                      <a:tailEnd type="none" w="med" len="med"/>
                    </a:lnT>
                    <a:lnB w="12700" cap="flat" cmpd="sng" algn="ctr">
                      <a:solidFill>
                        <a:srgbClr val="709C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$5,752.69</a:t>
                      </a:r>
                      <a:endParaRPr lang="en-US" sz="2000" dirty="0">
                        <a:effectLst/>
                        <a:latin typeface="Aptos" panose="020B0004020202020204" pitchFamily="34" charset="0"/>
                      </a:endParaRPr>
                    </a:p>
                  </a:txBody>
                  <a:tcPr marL="68580" marR="68580" marT="0" marB="0" anchor="ctr">
                    <a:lnL w="12700" cap="flat" cmpd="sng" algn="ctr">
                      <a:solidFill>
                        <a:srgbClr val="709CFD"/>
                      </a:solidFill>
                      <a:prstDash val="solid"/>
                      <a:round/>
                      <a:headEnd type="none" w="med" len="med"/>
                      <a:tailEnd type="none" w="med" len="med"/>
                    </a:lnL>
                    <a:lnR w="12700" cap="flat" cmpd="sng" algn="ctr">
                      <a:solidFill>
                        <a:srgbClr val="709CFD"/>
                      </a:solidFill>
                      <a:prstDash val="solid"/>
                      <a:round/>
                      <a:headEnd type="none" w="med" len="med"/>
                      <a:tailEnd type="none" w="med" len="med"/>
                    </a:lnR>
                    <a:lnT w="12700" cap="flat" cmpd="sng" algn="ctr">
                      <a:solidFill>
                        <a:srgbClr val="40A6C7"/>
                      </a:solidFill>
                      <a:prstDash val="solid"/>
                      <a:round/>
                      <a:headEnd type="none" w="med" len="med"/>
                      <a:tailEnd type="none" w="med" len="med"/>
                    </a:lnT>
                    <a:lnB w="12700" cap="flat" cmpd="sng" algn="ctr">
                      <a:solidFill>
                        <a:srgbClr val="709C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$2,243.55</a:t>
                      </a:r>
                      <a:endParaRPr lang="en-US" sz="2000" dirty="0">
                        <a:effectLst/>
                        <a:latin typeface="Aptos" panose="020B0004020202020204" pitchFamily="34" charset="0"/>
                      </a:endParaRPr>
                    </a:p>
                  </a:txBody>
                  <a:tcPr marL="68580" marR="68580" marT="0" marB="0" anchor="ctr">
                    <a:lnL w="12700" cap="flat" cmpd="sng" algn="ctr">
                      <a:solidFill>
                        <a:srgbClr val="709CFD"/>
                      </a:solidFill>
                      <a:prstDash val="solid"/>
                      <a:round/>
                      <a:headEnd type="none" w="med" len="med"/>
                      <a:tailEnd type="none" w="med" len="med"/>
                    </a:lnL>
                    <a:lnR w="12700" cap="flat" cmpd="sng" algn="ctr">
                      <a:solidFill>
                        <a:srgbClr val="B0A1FD"/>
                      </a:solidFill>
                      <a:prstDash val="solid"/>
                      <a:round/>
                      <a:headEnd type="none" w="med" len="med"/>
                      <a:tailEnd type="none" w="med" len="med"/>
                    </a:lnR>
                    <a:lnT w="12700" cap="flat" cmpd="sng" algn="ctr">
                      <a:solidFill>
                        <a:srgbClr val="80AAC7"/>
                      </a:solidFill>
                      <a:prstDash val="solid"/>
                      <a:round/>
                      <a:headEnd type="none" w="med" len="med"/>
                      <a:tailEnd type="none" w="med" len="med"/>
                    </a:lnT>
                    <a:lnB w="12700" cap="flat" cmpd="sng" algn="ctr">
                      <a:solidFill>
                        <a:srgbClr val="B0A1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$7,996.24</a:t>
                      </a:r>
                      <a:endParaRPr lang="en-US" sz="2000" dirty="0">
                        <a:effectLst/>
                        <a:latin typeface="Aptos" panose="020B0004020202020204" pitchFamily="34" charset="0"/>
                      </a:endParaRPr>
                    </a:p>
                  </a:txBody>
                  <a:tcPr marL="68580" marR="68580" marT="0" marB="0" anchor="ctr">
                    <a:lnL w="12700" cap="flat" cmpd="sng" algn="ctr">
                      <a:solidFill>
                        <a:srgbClr val="B0A1FD"/>
                      </a:solidFill>
                      <a:prstDash val="solid"/>
                      <a:round/>
                      <a:headEnd type="none" w="med" len="med"/>
                      <a:tailEnd type="none" w="med" len="med"/>
                    </a:lnL>
                    <a:lnR w="12700" cap="flat" cmpd="sng" algn="ctr">
                      <a:solidFill>
                        <a:srgbClr val="509DFD"/>
                      </a:solidFill>
                      <a:prstDash val="solid"/>
                      <a:round/>
                      <a:headEnd type="none" w="med" len="med"/>
                      <a:tailEnd type="none" w="med" len="med"/>
                    </a:lnR>
                    <a:lnT w="12700" cap="flat" cmpd="sng" algn="ctr">
                      <a:solidFill>
                        <a:srgbClr val="80B9C7"/>
                      </a:solidFill>
                      <a:prstDash val="solid"/>
                      <a:round/>
                      <a:headEnd type="none" w="med" len="med"/>
                      <a:tailEnd type="none" w="med" len="med"/>
                    </a:lnT>
                    <a:lnB w="12700" cap="flat" cmpd="sng" algn="ctr">
                      <a:solidFill>
                        <a:srgbClr val="509DFD"/>
                      </a:solidFill>
                      <a:prstDash val="solid"/>
                      <a:round/>
                      <a:headEnd type="none" w="med" len="med"/>
                      <a:tailEnd type="none" w="med" len="med"/>
                    </a:lnB>
                    <a:noFill/>
                  </a:tcPr>
                </a:tc>
                <a:tc>
                  <a:txBody>
                    <a:bodyPr/>
                    <a:lstStyle/>
                    <a:p>
                      <a:pPr marL="0" marR="0" algn="ctr">
                        <a:buNone/>
                      </a:pPr>
                      <a:endParaRPr lang="en-US" sz="1200" dirty="0">
                        <a:effectLst/>
                        <a:latin typeface="Aptos" panose="020B0004020202020204" pitchFamily="34" charset="0"/>
                      </a:endParaRPr>
                    </a:p>
                  </a:txBody>
                  <a:tcPr marL="68580" marR="68580" marT="0" marB="0" anchor="ctr">
                    <a:lnL w="12700" cap="flat" cmpd="sng" algn="ctr">
                      <a:solidFill>
                        <a:srgbClr val="509DFD"/>
                      </a:solidFill>
                      <a:prstDash val="solid"/>
                      <a:round/>
                      <a:headEnd type="none" w="med" len="med"/>
                      <a:tailEnd type="none" w="med" len="med"/>
                    </a:lnL>
                    <a:lnR w="12700" cap="flat" cmpd="sng" algn="ctr">
                      <a:solidFill>
                        <a:srgbClr val="2094FD"/>
                      </a:solidFill>
                      <a:prstDash val="solid"/>
                      <a:round/>
                      <a:headEnd type="none" w="med" len="med"/>
                      <a:tailEnd type="none" w="med" len="med"/>
                    </a:lnR>
                    <a:lnT w="12700" cap="flat" cmpd="sng" algn="ctr">
                      <a:solidFill>
                        <a:srgbClr val="80B9C7"/>
                      </a:solidFill>
                      <a:prstDash val="solid"/>
                      <a:round/>
                      <a:headEnd type="none" w="med" len="med"/>
                      <a:tailEnd type="none" w="med" len="med"/>
                    </a:lnT>
                    <a:lnB w="12700" cap="flat" cmpd="sng" algn="ctr">
                      <a:solidFill>
                        <a:srgbClr val="2094FD"/>
                      </a:solidFill>
                      <a:prstDash val="solid"/>
                      <a:round/>
                      <a:headEnd type="none" w="med" len="med"/>
                      <a:tailEnd type="none" w="med" len="med"/>
                    </a:lnB>
                    <a:noFill/>
                  </a:tcPr>
                </a:tc>
                <a:extLst>
                  <a:ext uri="{0D108BD9-81ED-4DB2-BD59-A6C34878D82A}">
                    <a16:rowId xmlns:a16="http://schemas.microsoft.com/office/drawing/2014/main" val="3344916080"/>
                  </a:ext>
                </a:extLst>
              </a:tr>
              <a:tr h="666962">
                <a:tc>
                  <a:txBody>
                    <a:bodyPr/>
                    <a:lstStyle/>
                    <a:p>
                      <a:pPr marL="0" marR="0" algn="ctr">
                        <a:buNone/>
                      </a:pPr>
                      <a:r>
                        <a:rPr lang="en-US" sz="2000" b="1" dirty="0">
                          <a:effectLst/>
                          <a:latin typeface="Aptos Narrow" panose="020B0004020202020204" pitchFamily="34" charset="0"/>
                        </a:rPr>
                        <a:t>Deputy Clerk II</a:t>
                      </a:r>
                      <a:endParaRPr lang="en-US" sz="2000" dirty="0">
                        <a:effectLst/>
                        <a:latin typeface="Aptos" panose="020B0004020202020204" pitchFamily="34" charset="0"/>
                      </a:endParaRPr>
                    </a:p>
                  </a:txBody>
                  <a:tcPr marL="68580" marR="68580" marT="0" marB="0" anchor="ctr">
                    <a:lnL w="12700" cap="flat" cmpd="sng" algn="ctr">
                      <a:solidFill>
                        <a:srgbClr val="D00580"/>
                      </a:solidFill>
                      <a:prstDash val="solid"/>
                      <a:round/>
                      <a:headEnd type="none" w="med" len="med"/>
                      <a:tailEnd type="none" w="med" len="med"/>
                    </a:lnL>
                    <a:lnR w="12700" cap="flat" cmpd="sng" algn="ctr">
                      <a:solidFill>
                        <a:srgbClr val="D00580"/>
                      </a:solidFill>
                      <a:prstDash val="solid"/>
                      <a:round/>
                      <a:headEnd type="none" w="med" len="med"/>
                      <a:tailEnd type="none" w="med" len="med"/>
                    </a:lnR>
                    <a:lnT w="12700" cap="flat" cmpd="sng" algn="ctr">
                      <a:solidFill>
                        <a:srgbClr val="F01280"/>
                      </a:solidFill>
                      <a:prstDash val="solid"/>
                      <a:round/>
                      <a:headEnd type="none" w="med" len="med"/>
                      <a:tailEnd type="none" w="med" len="med"/>
                    </a:lnT>
                    <a:lnB w="12700" cap="flat" cmpd="sng" algn="ctr">
                      <a:solidFill>
                        <a:srgbClr val="D00580"/>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New Position</a:t>
                      </a:r>
                      <a:endParaRPr lang="en-US" sz="2000" dirty="0">
                        <a:effectLst/>
                        <a:latin typeface="Aptos" panose="020B0004020202020204" pitchFamily="34" charset="0"/>
                      </a:endParaRPr>
                    </a:p>
                  </a:txBody>
                  <a:tcPr marL="68580" marR="68580" marT="0" marB="0" anchor="ctr">
                    <a:lnL w="12700" cap="flat" cmpd="sng" algn="ctr">
                      <a:solidFill>
                        <a:srgbClr val="D00580"/>
                      </a:solidFill>
                      <a:prstDash val="solid"/>
                      <a:round/>
                      <a:headEnd type="none" w="med" len="med"/>
                      <a:tailEnd type="none" w="med" len="med"/>
                    </a:lnL>
                    <a:lnR w="12700" cap="flat" cmpd="sng" algn="ctr">
                      <a:solidFill>
                        <a:srgbClr val="A09EFD"/>
                      </a:solidFill>
                      <a:prstDash val="solid"/>
                      <a:round/>
                      <a:headEnd type="none" w="med" len="med"/>
                      <a:tailEnd type="none" w="med" len="med"/>
                    </a:lnR>
                    <a:lnT w="12700" cap="flat" cmpd="sng" algn="ctr">
                      <a:solidFill>
                        <a:srgbClr val="409AFD"/>
                      </a:solidFill>
                      <a:prstDash val="solid"/>
                      <a:round/>
                      <a:headEnd type="none" w="med" len="med"/>
                      <a:tailEnd type="none" w="med" len="med"/>
                    </a:lnT>
                    <a:lnB w="12700" cap="flat" cmpd="sng" algn="ctr">
                      <a:solidFill>
                        <a:srgbClr val="A09E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17</a:t>
                      </a:r>
                      <a:endParaRPr lang="en-US" sz="2000" dirty="0">
                        <a:effectLst/>
                        <a:latin typeface="Aptos" panose="020B0004020202020204" pitchFamily="34" charset="0"/>
                      </a:endParaRPr>
                    </a:p>
                  </a:txBody>
                  <a:tcPr marL="68580" marR="68580" marT="0" marB="0" anchor="ctr">
                    <a:lnL w="12700" cap="flat" cmpd="sng" algn="ctr">
                      <a:solidFill>
                        <a:srgbClr val="A09EFD"/>
                      </a:solidFill>
                      <a:prstDash val="solid"/>
                      <a:round/>
                      <a:headEnd type="none" w="med" len="med"/>
                      <a:tailEnd type="none" w="med" len="med"/>
                    </a:lnL>
                    <a:lnR w="12700" cap="flat" cmpd="sng" algn="ctr">
                      <a:solidFill>
                        <a:srgbClr val="9094FD"/>
                      </a:solidFill>
                      <a:prstDash val="solid"/>
                      <a:round/>
                      <a:headEnd type="none" w="med" len="med"/>
                      <a:tailEnd type="none" w="med" len="med"/>
                    </a:lnR>
                    <a:lnT w="12700" cap="flat" cmpd="sng" algn="ctr">
                      <a:solidFill>
                        <a:srgbClr val="209BFD"/>
                      </a:solidFill>
                      <a:prstDash val="solid"/>
                      <a:round/>
                      <a:headEnd type="none" w="med" len="med"/>
                      <a:tailEnd type="none" w="med" len="med"/>
                    </a:lnT>
                    <a:lnB w="12700" cap="flat" cmpd="sng" algn="ctr">
                      <a:solidFill>
                        <a:srgbClr val="9094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Magistrate Court</a:t>
                      </a:r>
                      <a:endParaRPr lang="en-US" sz="2000" dirty="0">
                        <a:effectLst/>
                        <a:latin typeface="Aptos" panose="020B0004020202020204" pitchFamily="34" charset="0"/>
                      </a:endParaRPr>
                    </a:p>
                  </a:txBody>
                  <a:tcPr marL="68580" marR="68580" marT="0" marB="0" anchor="ctr">
                    <a:lnL w="12700" cap="flat" cmpd="sng" algn="ctr">
                      <a:solidFill>
                        <a:srgbClr val="9094FD"/>
                      </a:solidFill>
                      <a:prstDash val="solid"/>
                      <a:round/>
                      <a:headEnd type="none" w="med" len="med"/>
                      <a:tailEnd type="none" w="med" len="med"/>
                    </a:lnL>
                    <a:lnR w="12700" cap="flat" cmpd="sng" algn="ctr">
                      <a:solidFill>
                        <a:srgbClr val="9094FD"/>
                      </a:solidFill>
                      <a:prstDash val="solid"/>
                      <a:round/>
                      <a:headEnd type="none" w="med" len="med"/>
                      <a:tailEnd type="none" w="med" len="med"/>
                    </a:lnR>
                    <a:lnT w="12700" cap="flat" cmpd="sng" algn="ctr">
                      <a:solidFill>
                        <a:srgbClr val="709CFD"/>
                      </a:solidFill>
                      <a:prstDash val="solid"/>
                      <a:round/>
                      <a:headEnd type="none" w="med" len="med"/>
                      <a:tailEnd type="none" w="med" len="med"/>
                    </a:lnT>
                    <a:lnB w="12700" cap="flat" cmpd="sng" algn="ctr">
                      <a:solidFill>
                        <a:srgbClr val="9094FD"/>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2400</a:t>
                      </a:r>
                      <a:endParaRPr lang="en-US" sz="2000" dirty="0">
                        <a:effectLst/>
                        <a:latin typeface="Aptos" panose="020B0004020202020204" pitchFamily="34" charset="0"/>
                      </a:endParaRPr>
                    </a:p>
                  </a:txBody>
                  <a:tcPr marL="68580" marR="68580" marT="0" marB="0" anchor="ctr">
                    <a:lnL w="12700" cap="flat" cmpd="sng" algn="ctr">
                      <a:solidFill>
                        <a:srgbClr val="9094FD"/>
                      </a:solidFill>
                      <a:prstDash val="solid"/>
                      <a:round/>
                      <a:headEnd type="none" w="med" len="med"/>
                      <a:tailEnd type="none" w="med" len="med"/>
                    </a:lnL>
                    <a:lnR w="12700" cap="flat" cmpd="sng" algn="ctr">
                      <a:solidFill>
                        <a:srgbClr val="B0A1FD"/>
                      </a:solidFill>
                      <a:prstDash val="solid"/>
                      <a:round/>
                      <a:headEnd type="none" w="med" len="med"/>
                      <a:tailEnd type="none" w="med" len="med"/>
                    </a:lnR>
                    <a:lnT w="12700" cap="flat" cmpd="sng" algn="ctr">
                      <a:solidFill>
                        <a:srgbClr val="709CFD"/>
                      </a:solidFill>
                      <a:prstDash val="solid"/>
                      <a:round/>
                      <a:headEnd type="none" w="med" len="med"/>
                      <a:tailEnd type="none" w="med" len="med"/>
                    </a:lnT>
                    <a:lnB w="12700" cap="flat" cmpd="sng" algn="ctr">
                      <a:solidFill>
                        <a:srgbClr val="B0A1FD"/>
                      </a:solidFill>
                      <a:prstDash val="solid"/>
                      <a:round/>
                      <a:headEnd type="none" w="med" len="med"/>
                      <a:tailEnd type="none" w="med" len="med"/>
                    </a:lnB>
                    <a:noFill/>
                  </a:tcPr>
                </a:tc>
                <a:tc>
                  <a:txBody>
                    <a:bodyPr/>
                    <a:lstStyle/>
                    <a:p>
                      <a:pPr marL="0" marR="0" algn="ctr">
                        <a:buNone/>
                      </a:pPr>
                      <a:r>
                        <a:rPr lang="en-US" sz="2000" b="1" i="0" dirty="0">
                          <a:solidFill>
                            <a:srgbClr val="242424"/>
                          </a:solidFill>
                          <a:effectLst/>
                          <a:latin typeface="Aptos Narrow" panose="020B0004020202020204" pitchFamily="34" charset="0"/>
                        </a:rPr>
                        <a:t>$35,068.80</a:t>
                      </a:r>
                      <a:endParaRPr lang="en-US" sz="2000" b="0" i="0" dirty="0">
                        <a:solidFill>
                          <a:srgbClr val="242424"/>
                        </a:solidFill>
                        <a:effectLst/>
                        <a:latin typeface="Aptos Narrow" panose="020B0004020202020204" pitchFamily="34" charset="0"/>
                      </a:endParaRPr>
                    </a:p>
                  </a:txBody>
                  <a:tcPr marL="68580" marR="68580" marT="0" marB="0" anchor="ctr">
                    <a:lnL w="12700" cap="flat" cmpd="sng" algn="ctr">
                      <a:solidFill>
                        <a:srgbClr val="B0A1FD"/>
                      </a:solidFill>
                      <a:prstDash val="solid"/>
                      <a:round/>
                      <a:headEnd type="none" w="med" len="med"/>
                      <a:tailEnd type="none" w="med" len="med"/>
                    </a:lnL>
                    <a:lnR w="12700" cap="flat" cmpd="sng" algn="ctr">
                      <a:solidFill>
                        <a:srgbClr val="F08AFD"/>
                      </a:solidFill>
                      <a:prstDash val="solid"/>
                      <a:round/>
                      <a:headEnd type="none" w="med" len="med"/>
                      <a:tailEnd type="none" w="med" len="med"/>
                    </a:lnR>
                    <a:lnT w="12700" cap="flat" cmpd="sng" algn="ctr">
                      <a:solidFill>
                        <a:srgbClr val="709CFD"/>
                      </a:solidFill>
                      <a:prstDash val="solid"/>
                      <a:round/>
                      <a:headEnd type="none" w="med" len="med"/>
                      <a:tailEnd type="none" w="med" len="med"/>
                    </a:lnT>
                    <a:lnB w="12700" cap="flat" cmpd="sng" algn="ctr">
                      <a:solidFill>
                        <a:srgbClr val="F08AFD"/>
                      </a:solidFill>
                      <a:prstDash val="solid"/>
                      <a:round/>
                      <a:headEnd type="none" w="med" len="med"/>
                      <a:tailEnd type="none" w="med" len="med"/>
                    </a:lnB>
                    <a:noFill/>
                  </a:tcPr>
                </a:tc>
                <a:tc>
                  <a:txBody>
                    <a:bodyPr/>
                    <a:lstStyle/>
                    <a:p>
                      <a:pPr marL="0" marR="0" algn="ctr">
                        <a:buNone/>
                      </a:pPr>
                      <a:r>
                        <a:rPr lang="en-US" sz="2000" b="1" i="0" dirty="0">
                          <a:solidFill>
                            <a:srgbClr val="242424"/>
                          </a:solidFill>
                          <a:effectLst/>
                          <a:latin typeface="Aptos Narrow" panose="020B0004020202020204" pitchFamily="34" charset="0"/>
                        </a:rPr>
                        <a:t>$13,676.83</a:t>
                      </a:r>
                      <a:endParaRPr lang="en-US" sz="2000" b="0" i="0" dirty="0">
                        <a:solidFill>
                          <a:srgbClr val="242424"/>
                        </a:solidFill>
                        <a:effectLst/>
                        <a:latin typeface="Aptos Narrow" panose="020B0004020202020204" pitchFamily="34" charset="0"/>
                      </a:endParaRPr>
                    </a:p>
                  </a:txBody>
                  <a:tcPr marL="68580" marR="68580" marT="0" marB="0" anchor="ctr">
                    <a:lnL w="12700" cap="flat" cmpd="sng" algn="ctr">
                      <a:solidFill>
                        <a:srgbClr val="F08AFD"/>
                      </a:solidFill>
                      <a:prstDash val="solid"/>
                      <a:round/>
                      <a:headEnd type="none" w="med" len="med"/>
                      <a:tailEnd type="none" w="med" len="med"/>
                    </a:lnL>
                    <a:lnR w="12700" cap="flat" cmpd="sng" algn="ctr">
                      <a:solidFill>
                        <a:srgbClr val="B08CFD"/>
                      </a:solidFill>
                      <a:prstDash val="solid"/>
                      <a:round/>
                      <a:headEnd type="none" w="med" len="med"/>
                      <a:tailEnd type="none" w="med" len="med"/>
                    </a:lnR>
                    <a:lnT w="12700" cap="flat" cmpd="sng" algn="ctr">
                      <a:solidFill>
                        <a:srgbClr val="B0A1FD"/>
                      </a:solidFill>
                      <a:prstDash val="solid"/>
                      <a:round/>
                      <a:headEnd type="none" w="med" len="med"/>
                      <a:tailEnd type="none" w="med" len="med"/>
                    </a:lnT>
                    <a:lnB w="12700" cap="flat" cmpd="sng" algn="ctr">
                      <a:solidFill>
                        <a:srgbClr val="B08CFD"/>
                      </a:solidFill>
                      <a:prstDash val="solid"/>
                      <a:round/>
                      <a:headEnd type="none" w="med" len="med"/>
                      <a:tailEnd type="none" w="med" len="med"/>
                    </a:lnB>
                    <a:noFill/>
                  </a:tcPr>
                </a:tc>
                <a:tc>
                  <a:txBody>
                    <a:bodyPr/>
                    <a:lstStyle/>
                    <a:p>
                      <a:pPr marL="0" marR="0" algn="ctr">
                        <a:buNone/>
                      </a:pPr>
                      <a:r>
                        <a:rPr lang="en-US" sz="2000" b="1" i="0" dirty="0">
                          <a:solidFill>
                            <a:srgbClr val="242424"/>
                          </a:solidFill>
                          <a:effectLst/>
                          <a:latin typeface="Aptos Narrow" panose="020B0004020202020204" pitchFamily="34" charset="0"/>
                        </a:rPr>
                        <a:t>$48,745.63</a:t>
                      </a:r>
                      <a:endParaRPr lang="en-US" sz="2000" b="0" i="0" dirty="0">
                        <a:solidFill>
                          <a:srgbClr val="242424"/>
                        </a:solidFill>
                        <a:effectLst/>
                        <a:latin typeface="Aptos Narrow" panose="020B0004020202020204" pitchFamily="34" charset="0"/>
                      </a:endParaRPr>
                    </a:p>
                  </a:txBody>
                  <a:tcPr marL="68580" marR="68580" marT="0" marB="0" anchor="ctr">
                    <a:lnL w="12700" cap="flat" cmpd="sng" algn="ctr">
                      <a:solidFill>
                        <a:srgbClr val="B08CFD"/>
                      </a:solidFill>
                      <a:prstDash val="solid"/>
                      <a:round/>
                      <a:headEnd type="none" w="med" len="med"/>
                      <a:tailEnd type="none" w="med" len="med"/>
                    </a:lnL>
                    <a:lnR w="12700" cap="flat" cmpd="sng" algn="ctr">
                      <a:solidFill>
                        <a:srgbClr val="403D9A"/>
                      </a:solidFill>
                      <a:prstDash val="solid"/>
                      <a:round/>
                      <a:headEnd type="none" w="med" len="med"/>
                      <a:tailEnd type="none" w="med" len="med"/>
                    </a:lnR>
                    <a:lnT w="12700" cap="flat" cmpd="sng" algn="ctr">
                      <a:solidFill>
                        <a:srgbClr val="509DFD"/>
                      </a:solidFill>
                      <a:prstDash val="solid"/>
                      <a:round/>
                      <a:headEnd type="none" w="med" len="med"/>
                      <a:tailEnd type="none" w="med" len="med"/>
                    </a:lnT>
                    <a:lnB w="12700" cap="flat" cmpd="sng" algn="ctr">
                      <a:solidFill>
                        <a:srgbClr val="403D9A"/>
                      </a:solidFill>
                      <a:prstDash val="solid"/>
                      <a:round/>
                      <a:headEnd type="none" w="med" len="med"/>
                      <a:tailEnd type="none" w="med" len="med"/>
                    </a:lnB>
                    <a:noFill/>
                  </a:tcPr>
                </a:tc>
                <a:tc>
                  <a:txBody>
                    <a:bodyPr/>
                    <a:lstStyle/>
                    <a:p>
                      <a:pPr marL="0" marR="0" algn="ctr">
                        <a:buNone/>
                      </a:pPr>
                      <a:r>
                        <a:rPr lang="en-US" sz="1100" b="1" dirty="0">
                          <a:effectLst/>
                          <a:latin typeface="Aptos Narrow" panose="020B0004020202020204" pitchFamily="34" charset="0"/>
                        </a:rPr>
                        <a:t>Additional Position</a:t>
                      </a:r>
                    </a:p>
                    <a:p>
                      <a:pPr marL="0" marR="0" algn="ctr">
                        <a:buNone/>
                      </a:pPr>
                      <a:r>
                        <a:rPr lang="en-US" sz="1100" b="1" dirty="0">
                          <a:effectLst/>
                          <a:latin typeface="Aptos Narrow" panose="020B0004020202020204" pitchFamily="34" charset="0"/>
                        </a:rPr>
                        <a:t>For 2</a:t>
                      </a:r>
                      <a:r>
                        <a:rPr lang="en-US" sz="1100" b="1" baseline="30000" dirty="0">
                          <a:effectLst/>
                          <a:latin typeface="Aptos Narrow" panose="020B0004020202020204" pitchFamily="34" charset="0"/>
                        </a:rPr>
                        <a:t>nd</a:t>
                      </a:r>
                      <a:r>
                        <a:rPr lang="en-US" sz="1100" b="1" dirty="0">
                          <a:effectLst/>
                          <a:latin typeface="Aptos Narrow" panose="020B0004020202020204" pitchFamily="34" charset="0"/>
                        </a:rPr>
                        <a:t> Courtroom Operations</a:t>
                      </a:r>
                      <a:endParaRPr lang="en-US" sz="1200" dirty="0">
                        <a:effectLst/>
                        <a:latin typeface="Aptos" panose="020B0004020202020204" pitchFamily="34" charset="0"/>
                      </a:endParaRPr>
                    </a:p>
                  </a:txBody>
                  <a:tcPr marL="68580" marR="68580" marT="0" marB="0" anchor="ctr">
                    <a:lnL w="12700" cap="flat" cmpd="sng" algn="ctr">
                      <a:solidFill>
                        <a:srgbClr val="403D9A"/>
                      </a:solidFill>
                      <a:prstDash val="solid"/>
                      <a:round/>
                      <a:headEnd type="none" w="med" len="med"/>
                      <a:tailEnd type="none" w="med" len="med"/>
                    </a:lnL>
                    <a:lnR w="12700" cap="flat" cmpd="sng" algn="ctr">
                      <a:solidFill>
                        <a:srgbClr val="A03A9A"/>
                      </a:solidFill>
                      <a:prstDash val="solid"/>
                      <a:round/>
                      <a:headEnd type="none" w="med" len="med"/>
                      <a:tailEnd type="none" w="med" len="med"/>
                    </a:lnR>
                    <a:lnT w="12700" cap="flat" cmpd="sng" algn="ctr">
                      <a:solidFill>
                        <a:srgbClr val="2094FD"/>
                      </a:solidFill>
                      <a:prstDash val="solid"/>
                      <a:round/>
                      <a:headEnd type="none" w="med" len="med"/>
                      <a:tailEnd type="none" w="med" len="med"/>
                    </a:lnT>
                    <a:lnB w="12700" cap="flat" cmpd="sng" algn="ctr">
                      <a:solidFill>
                        <a:srgbClr val="A03A9A"/>
                      </a:solidFill>
                      <a:prstDash val="solid"/>
                      <a:round/>
                      <a:headEnd type="none" w="med" len="med"/>
                      <a:tailEnd type="none" w="med" len="med"/>
                    </a:lnB>
                    <a:noFill/>
                  </a:tcPr>
                </a:tc>
                <a:extLst>
                  <a:ext uri="{0D108BD9-81ED-4DB2-BD59-A6C34878D82A}">
                    <a16:rowId xmlns:a16="http://schemas.microsoft.com/office/drawing/2014/main" val="1523225296"/>
                  </a:ext>
                </a:extLst>
              </a:tr>
              <a:tr h="1289459">
                <a:tc>
                  <a:txBody>
                    <a:bodyPr/>
                    <a:lstStyle/>
                    <a:p>
                      <a:pPr marL="0" marR="0" algn="ctr">
                        <a:buNone/>
                      </a:pPr>
                      <a:r>
                        <a:rPr lang="en-US" sz="2000" b="1" dirty="0">
                          <a:effectLst/>
                          <a:latin typeface="Aptos Narrow" panose="020B0004020202020204" pitchFamily="34" charset="0"/>
                        </a:rPr>
                        <a:t>Magistrate Court Mediation Program Coordinator</a:t>
                      </a:r>
                      <a:endParaRPr lang="en-US" sz="2000" dirty="0">
                        <a:effectLst/>
                        <a:latin typeface="Aptos" panose="020B0004020202020204" pitchFamily="34" charset="0"/>
                      </a:endParaRPr>
                    </a:p>
                  </a:txBody>
                  <a:tcPr marL="68580" marR="68580" marT="0" marB="0" anchor="ctr">
                    <a:lnL w="12700" cap="flat" cmpd="sng" algn="ctr">
                      <a:solidFill>
                        <a:srgbClr val="F01780"/>
                      </a:solidFill>
                      <a:prstDash val="solid"/>
                      <a:round/>
                      <a:headEnd type="none" w="med" len="med"/>
                      <a:tailEnd type="none" w="med" len="med"/>
                    </a:lnL>
                    <a:lnR w="12700" cap="flat" cmpd="sng" algn="ctr">
                      <a:solidFill>
                        <a:srgbClr val="F01780"/>
                      </a:solidFill>
                      <a:prstDash val="solid"/>
                      <a:round/>
                      <a:headEnd type="none" w="med" len="med"/>
                      <a:tailEnd type="none" w="med" len="med"/>
                    </a:lnR>
                    <a:lnT w="12700" cap="flat" cmpd="sng" algn="ctr">
                      <a:solidFill>
                        <a:srgbClr val="D00580"/>
                      </a:solidFill>
                      <a:prstDash val="solid"/>
                      <a:round/>
                      <a:headEnd type="none" w="med" len="med"/>
                      <a:tailEnd type="none" w="med" len="med"/>
                    </a:lnT>
                    <a:lnB w="12700" cap="flat" cmpd="sng" algn="ctr">
                      <a:solidFill>
                        <a:srgbClr val="F01780"/>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New Position</a:t>
                      </a:r>
                      <a:endParaRPr lang="en-US" sz="2000" dirty="0">
                        <a:effectLst/>
                        <a:latin typeface="Aptos" panose="020B0004020202020204" pitchFamily="34" charset="0"/>
                      </a:endParaRPr>
                    </a:p>
                  </a:txBody>
                  <a:tcPr marL="68580" marR="68580" marT="0" marB="0" anchor="ctr">
                    <a:lnL w="12700" cap="flat" cmpd="sng" algn="ctr">
                      <a:solidFill>
                        <a:srgbClr val="F01780"/>
                      </a:solidFill>
                      <a:prstDash val="solid"/>
                      <a:round/>
                      <a:headEnd type="none" w="med" len="med"/>
                      <a:tailEnd type="none" w="med" len="med"/>
                    </a:lnL>
                    <a:lnR w="12700" cap="flat" cmpd="sng" algn="ctr">
                      <a:solidFill>
                        <a:srgbClr val="B0449A"/>
                      </a:solidFill>
                      <a:prstDash val="solid"/>
                      <a:round/>
                      <a:headEnd type="none" w="med" len="med"/>
                      <a:tailEnd type="none" w="med" len="med"/>
                    </a:lnR>
                    <a:lnT w="12700" cap="flat" cmpd="sng" algn="ctr">
                      <a:solidFill>
                        <a:srgbClr val="A09EFD"/>
                      </a:solidFill>
                      <a:prstDash val="solid"/>
                      <a:round/>
                      <a:headEnd type="none" w="med" len="med"/>
                      <a:tailEnd type="none" w="med" len="med"/>
                    </a:lnT>
                    <a:lnB w="12700" cap="flat" cmpd="sng" algn="ctr">
                      <a:solidFill>
                        <a:srgbClr val="B044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19</a:t>
                      </a:r>
                      <a:endParaRPr lang="en-US" sz="2000" dirty="0">
                        <a:effectLst/>
                        <a:latin typeface="Aptos" panose="020B0004020202020204" pitchFamily="34" charset="0"/>
                      </a:endParaRPr>
                    </a:p>
                  </a:txBody>
                  <a:tcPr marL="68580" marR="68580" marT="0" marB="0" anchor="ctr">
                    <a:lnL w="12700" cap="flat" cmpd="sng" algn="ctr">
                      <a:solidFill>
                        <a:srgbClr val="B0449A"/>
                      </a:solidFill>
                      <a:prstDash val="solid"/>
                      <a:round/>
                      <a:headEnd type="none" w="med" len="med"/>
                      <a:tailEnd type="none" w="med" len="med"/>
                    </a:lnL>
                    <a:lnR w="12700" cap="flat" cmpd="sng" algn="ctr">
                      <a:solidFill>
                        <a:srgbClr val="703F9A"/>
                      </a:solidFill>
                      <a:prstDash val="solid"/>
                      <a:round/>
                      <a:headEnd type="none" w="med" len="med"/>
                      <a:tailEnd type="none" w="med" len="med"/>
                    </a:lnR>
                    <a:lnT w="12700" cap="flat" cmpd="sng" algn="ctr">
                      <a:solidFill>
                        <a:srgbClr val="9094FD"/>
                      </a:solidFill>
                      <a:prstDash val="solid"/>
                      <a:round/>
                      <a:headEnd type="none" w="med" len="med"/>
                      <a:tailEnd type="none" w="med" len="med"/>
                    </a:lnT>
                    <a:lnB w="12700" cap="flat" cmpd="sng" algn="ctr">
                      <a:solidFill>
                        <a:srgbClr val="703F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Magistrate Court</a:t>
                      </a:r>
                      <a:endParaRPr lang="en-US" sz="2000" dirty="0">
                        <a:effectLst/>
                        <a:latin typeface="Aptos" panose="020B0004020202020204" pitchFamily="34" charset="0"/>
                      </a:endParaRPr>
                    </a:p>
                  </a:txBody>
                  <a:tcPr marL="68580" marR="68580" marT="0" marB="0" anchor="ctr">
                    <a:lnL w="12700" cap="flat" cmpd="sng" algn="ctr">
                      <a:solidFill>
                        <a:srgbClr val="703F9A"/>
                      </a:solidFill>
                      <a:prstDash val="solid"/>
                      <a:round/>
                      <a:headEnd type="none" w="med" len="med"/>
                      <a:tailEnd type="none" w="med" len="med"/>
                    </a:lnL>
                    <a:lnR w="12700" cap="flat" cmpd="sng" algn="ctr">
                      <a:solidFill>
                        <a:srgbClr val="603C9A"/>
                      </a:solidFill>
                      <a:prstDash val="solid"/>
                      <a:round/>
                      <a:headEnd type="none" w="med" len="med"/>
                      <a:tailEnd type="none" w="med" len="med"/>
                    </a:lnR>
                    <a:lnT w="12700" cap="flat" cmpd="sng" algn="ctr">
                      <a:solidFill>
                        <a:srgbClr val="9094FD"/>
                      </a:solidFill>
                      <a:prstDash val="solid"/>
                      <a:round/>
                      <a:headEnd type="none" w="med" len="med"/>
                      <a:tailEnd type="none" w="med" len="med"/>
                    </a:lnT>
                    <a:lnB w="12700" cap="flat" cmpd="sng" algn="ctr">
                      <a:solidFill>
                        <a:srgbClr val="603C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2400</a:t>
                      </a:r>
                      <a:endParaRPr lang="en-US" sz="2000" dirty="0">
                        <a:effectLst/>
                        <a:latin typeface="Aptos" panose="020B0004020202020204" pitchFamily="34" charset="0"/>
                      </a:endParaRPr>
                    </a:p>
                  </a:txBody>
                  <a:tcPr marL="68580" marR="68580" marT="0" marB="0" anchor="ctr">
                    <a:lnL w="12700" cap="flat" cmpd="sng" algn="ctr">
                      <a:solidFill>
                        <a:srgbClr val="603C9A"/>
                      </a:solidFill>
                      <a:prstDash val="solid"/>
                      <a:round/>
                      <a:headEnd type="none" w="med" len="med"/>
                      <a:tailEnd type="none" w="med" len="med"/>
                    </a:lnL>
                    <a:lnR w="12700" cap="flat" cmpd="sng" algn="ctr">
                      <a:solidFill>
                        <a:srgbClr val="E0319A"/>
                      </a:solidFill>
                      <a:prstDash val="solid"/>
                      <a:round/>
                      <a:headEnd type="none" w="med" len="med"/>
                      <a:tailEnd type="none" w="med" len="med"/>
                    </a:lnR>
                    <a:lnT w="12700" cap="flat" cmpd="sng" algn="ctr">
                      <a:solidFill>
                        <a:srgbClr val="B0A1FD"/>
                      </a:solidFill>
                      <a:prstDash val="solid"/>
                      <a:round/>
                      <a:headEnd type="none" w="med" len="med"/>
                      <a:tailEnd type="none" w="med" len="med"/>
                    </a:lnT>
                    <a:lnB w="12700" cap="flat" cmpd="sng" algn="ctr">
                      <a:solidFill>
                        <a:srgbClr val="E031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$30,108.00</a:t>
                      </a:r>
                      <a:endParaRPr lang="en-US" sz="2000" dirty="0">
                        <a:effectLst/>
                        <a:latin typeface="Aptos" panose="020B0004020202020204" pitchFamily="34" charset="0"/>
                      </a:endParaRPr>
                    </a:p>
                  </a:txBody>
                  <a:tcPr marL="68580" marR="68580" marT="0" marB="0" anchor="ctr">
                    <a:lnL w="12700" cap="flat" cmpd="sng" algn="ctr">
                      <a:solidFill>
                        <a:srgbClr val="E0319A"/>
                      </a:solidFill>
                      <a:prstDash val="solid"/>
                      <a:round/>
                      <a:headEnd type="none" w="med" len="med"/>
                      <a:tailEnd type="none" w="med" len="med"/>
                    </a:lnL>
                    <a:lnR w="12700" cap="flat" cmpd="sng" algn="ctr">
                      <a:solidFill>
                        <a:srgbClr val="C0409A"/>
                      </a:solidFill>
                      <a:prstDash val="solid"/>
                      <a:round/>
                      <a:headEnd type="none" w="med" len="med"/>
                      <a:tailEnd type="none" w="med" len="med"/>
                    </a:lnR>
                    <a:lnT w="12700" cap="flat" cmpd="sng" algn="ctr">
                      <a:solidFill>
                        <a:srgbClr val="F08AFD"/>
                      </a:solidFill>
                      <a:prstDash val="solid"/>
                      <a:round/>
                      <a:headEnd type="none" w="med" len="med"/>
                      <a:tailEnd type="none" w="med" len="med"/>
                    </a:lnT>
                    <a:lnB w="12700" cap="flat" cmpd="sng" algn="ctr">
                      <a:solidFill>
                        <a:srgbClr val="C040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$4,952.77</a:t>
                      </a:r>
                      <a:endParaRPr lang="en-US" sz="2000" dirty="0">
                        <a:effectLst/>
                        <a:latin typeface="Aptos" panose="020B0004020202020204" pitchFamily="34" charset="0"/>
                      </a:endParaRPr>
                    </a:p>
                  </a:txBody>
                  <a:tcPr marL="68580" marR="68580" marT="0" marB="0" anchor="ctr">
                    <a:lnL w="12700" cap="flat" cmpd="sng" algn="ctr">
                      <a:solidFill>
                        <a:srgbClr val="C0409A"/>
                      </a:solidFill>
                      <a:prstDash val="solid"/>
                      <a:round/>
                      <a:headEnd type="none" w="med" len="med"/>
                      <a:tailEnd type="none" w="med" len="med"/>
                    </a:lnL>
                    <a:lnR w="12700" cap="flat" cmpd="sng" algn="ctr">
                      <a:solidFill>
                        <a:srgbClr val="E0319A"/>
                      </a:solidFill>
                      <a:prstDash val="solid"/>
                      <a:round/>
                      <a:headEnd type="none" w="med" len="med"/>
                      <a:tailEnd type="none" w="med" len="med"/>
                    </a:lnR>
                    <a:lnT w="12700" cap="flat" cmpd="sng" algn="ctr">
                      <a:solidFill>
                        <a:srgbClr val="B08CFD"/>
                      </a:solidFill>
                      <a:prstDash val="solid"/>
                      <a:round/>
                      <a:headEnd type="none" w="med" len="med"/>
                      <a:tailEnd type="none" w="med" len="med"/>
                    </a:lnT>
                    <a:lnB w="12700" cap="flat" cmpd="sng" algn="ctr">
                      <a:solidFill>
                        <a:srgbClr val="E0319A"/>
                      </a:solidFill>
                      <a:prstDash val="solid"/>
                      <a:round/>
                      <a:headEnd type="none" w="med" len="med"/>
                      <a:tailEnd type="none" w="med" len="med"/>
                    </a:lnB>
                    <a:noFill/>
                  </a:tcPr>
                </a:tc>
                <a:tc>
                  <a:txBody>
                    <a:bodyPr/>
                    <a:lstStyle/>
                    <a:p>
                      <a:pPr marL="0" marR="0" algn="ctr">
                        <a:buNone/>
                      </a:pPr>
                      <a:r>
                        <a:rPr lang="en-US" sz="2000" b="1" dirty="0">
                          <a:effectLst/>
                          <a:latin typeface="Aptos Narrow" panose="020B0004020202020204" pitchFamily="34" charset="0"/>
                        </a:rPr>
                        <a:t>$35,060.77</a:t>
                      </a:r>
                      <a:endParaRPr lang="en-US" sz="2000" dirty="0">
                        <a:effectLst/>
                        <a:latin typeface="Aptos" panose="020B0004020202020204" pitchFamily="34" charset="0"/>
                      </a:endParaRPr>
                    </a:p>
                  </a:txBody>
                  <a:tcPr marL="68580" marR="68580" marT="0" marB="0" anchor="ctr">
                    <a:lnL w="12700" cap="flat" cmpd="sng" algn="ctr">
                      <a:solidFill>
                        <a:srgbClr val="E0319A"/>
                      </a:solidFill>
                      <a:prstDash val="solid"/>
                      <a:round/>
                      <a:headEnd type="none" w="med" len="med"/>
                      <a:tailEnd type="none" w="med" len="med"/>
                    </a:lnL>
                    <a:lnR w="12700" cap="flat" cmpd="sng" algn="ctr">
                      <a:solidFill>
                        <a:srgbClr val="90459A"/>
                      </a:solidFill>
                      <a:prstDash val="solid"/>
                      <a:round/>
                      <a:headEnd type="none" w="med" len="med"/>
                      <a:tailEnd type="none" w="med" len="med"/>
                    </a:lnR>
                    <a:lnT w="12700" cap="flat" cmpd="sng" algn="ctr">
                      <a:solidFill>
                        <a:srgbClr val="403D9A"/>
                      </a:solidFill>
                      <a:prstDash val="solid"/>
                      <a:round/>
                      <a:headEnd type="none" w="med" len="med"/>
                      <a:tailEnd type="none" w="med" len="med"/>
                    </a:lnT>
                    <a:lnB w="12700" cap="flat" cmpd="sng" algn="ctr">
                      <a:solidFill>
                        <a:srgbClr val="90459A"/>
                      </a:solidFill>
                      <a:prstDash val="solid"/>
                      <a:round/>
                      <a:headEnd type="none" w="med" len="med"/>
                      <a:tailEnd type="none" w="med" len="med"/>
                    </a:lnB>
                    <a:noFill/>
                  </a:tcPr>
                </a:tc>
                <a:tc>
                  <a:txBody>
                    <a:bodyPr/>
                    <a:lstStyle/>
                    <a:p>
                      <a:pPr marL="0" marR="0" algn="ctr">
                        <a:buNone/>
                      </a:pPr>
                      <a:r>
                        <a:rPr lang="en-US" sz="1100" b="1" dirty="0">
                          <a:effectLst/>
                          <a:latin typeface="Aptos Narrow" panose="020B0004020202020204" pitchFamily="34" charset="0"/>
                        </a:rPr>
                        <a:t>New Position (part-time)</a:t>
                      </a:r>
                      <a:endParaRPr lang="en-US" sz="1200" dirty="0">
                        <a:effectLst/>
                        <a:latin typeface="Aptos" panose="020B0004020202020204" pitchFamily="34" charset="0"/>
                      </a:endParaRPr>
                    </a:p>
                  </a:txBody>
                  <a:tcPr marL="68580" marR="68580" marT="0" marB="0" anchor="b">
                    <a:lnL w="12700" cap="flat" cmpd="sng" algn="ctr">
                      <a:solidFill>
                        <a:srgbClr val="90459A"/>
                      </a:solidFill>
                      <a:prstDash val="solid"/>
                      <a:round/>
                      <a:headEnd type="none" w="med" len="med"/>
                      <a:tailEnd type="none" w="med" len="med"/>
                    </a:lnL>
                    <a:lnR w="12700" cap="flat" cmpd="sng" algn="ctr">
                      <a:solidFill>
                        <a:srgbClr val="70469A"/>
                      </a:solidFill>
                      <a:prstDash val="solid"/>
                      <a:round/>
                      <a:headEnd type="none" w="med" len="med"/>
                      <a:tailEnd type="none" w="med" len="med"/>
                    </a:lnR>
                    <a:lnT w="12700" cap="flat" cmpd="sng" algn="ctr">
                      <a:solidFill>
                        <a:srgbClr val="A03A9A"/>
                      </a:solidFill>
                      <a:prstDash val="solid"/>
                      <a:round/>
                      <a:headEnd type="none" w="med" len="med"/>
                      <a:tailEnd type="none" w="med" len="med"/>
                    </a:lnT>
                    <a:lnB w="12700" cap="flat" cmpd="sng" algn="ctr">
                      <a:solidFill>
                        <a:srgbClr val="70469A"/>
                      </a:solidFill>
                      <a:prstDash val="solid"/>
                      <a:round/>
                      <a:headEnd type="none" w="med" len="med"/>
                      <a:tailEnd type="none" w="med" len="med"/>
                    </a:lnB>
                    <a:noFill/>
                  </a:tcPr>
                </a:tc>
                <a:extLst>
                  <a:ext uri="{0D108BD9-81ED-4DB2-BD59-A6C34878D82A}">
                    <a16:rowId xmlns:a16="http://schemas.microsoft.com/office/drawing/2014/main" val="2385574778"/>
                  </a:ext>
                </a:extLst>
              </a:tr>
            </a:tbl>
          </a:graphicData>
        </a:graphic>
      </p:graphicFrame>
      <p:sp>
        <p:nvSpPr>
          <p:cNvPr id="6" name="TextBox 5">
            <a:extLst>
              <a:ext uri="{FF2B5EF4-FFF2-40B4-BE49-F238E27FC236}">
                <a16:creationId xmlns:a16="http://schemas.microsoft.com/office/drawing/2014/main" id="{957AB945-CB93-9D75-61B5-7A9FFCA349EF}"/>
              </a:ext>
            </a:extLst>
          </p:cNvPr>
          <p:cNvSpPr txBox="1"/>
          <p:nvPr/>
        </p:nvSpPr>
        <p:spPr>
          <a:xfrm>
            <a:off x="3260188" y="3059668"/>
            <a:ext cx="6098344" cy="707886"/>
          </a:xfrm>
          <a:prstGeom prst="rect">
            <a:avLst/>
          </a:prstGeom>
          <a:noFill/>
        </p:spPr>
        <p:txBody>
          <a:bodyPr wrap="square">
            <a:spAutoFit/>
          </a:bodyPr>
          <a:lstStyle/>
          <a:p>
            <a:pPr marL="0" marR="0" indent="0" algn="l">
              <a:buNone/>
            </a:pPr>
            <a:r>
              <a:rPr lang="en-US" sz="2000" b="0" i="0" dirty="0">
                <a:solidFill>
                  <a:srgbClr val="242424"/>
                </a:solidFill>
                <a:effectLst/>
                <a:latin typeface="Aptos" panose="020B0004020202020204" pitchFamily="34" charset="0"/>
              </a:rPr>
              <a:t> </a:t>
            </a:r>
          </a:p>
          <a:p>
            <a:pPr marL="0" marR="0" indent="0" algn="l" fontAlgn="base">
              <a:buNone/>
            </a:pPr>
            <a:r>
              <a:rPr lang="en-US" sz="2000" b="0" i="0" dirty="0">
                <a:solidFill>
                  <a:srgbClr val="242424"/>
                </a:solidFill>
                <a:effectLst/>
                <a:latin typeface="FluentSystemIcons"/>
              </a:rPr>
              <a:t></a:t>
            </a:r>
            <a:endParaRPr lang="en-US" sz="2000" b="0" i="0" dirty="0">
              <a:solidFill>
                <a:srgbClr val="242424"/>
              </a:solidFill>
              <a:effectLst/>
              <a:latin typeface="Segoe UI" panose="020B0502040204020203" pitchFamily="34" charset="0"/>
            </a:endParaRPr>
          </a:p>
        </p:txBody>
      </p:sp>
    </p:spTree>
    <p:extLst>
      <p:ext uri="{BB962C8B-B14F-4D97-AF65-F5344CB8AC3E}">
        <p14:creationId xmlns:p14="http://schemas.microsoft.com/office/powerpoint/2010/main" val="3150748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dirty="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661581" y="2571367"/>
            <a:ext cx="10566397" cy="401744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a:t>
            </a:r>
          </a:p>
          <a:p>
            <a:pPr marL="285750" indent="-285750" defTabSz="609630">
              <a:lnSpc>
                <a:spcPct val="130120"/>
              </a:lnSpc>
              <a:buFont typeface="Wingdings" panose="05000000000000000000" pitchFamily="2" charset="2"/>
              <a:buChar char="§"/>
              <a:defRPr sz="1800" b="0" i="0" u="none" strike="noStrike" kern="0" cap="none" spc="0" baseline="0">
                <a:solidFill>
                  <a:srgbClr val="000000"/>
                </a:solidFill>
                <a:uFillTx/>
              </a:defRPr>
            </a:pPr>
            <a:r>
              <a:rPr lang="en-US" sz="2000" dirty="0"/>
              <a:t>Additional Deputy Clerk II position (F/T) (for second courtroom in new courthouse for necessary court operations</a:t>
            </a:r>
          </a:p>
          <a:p>
            <a:pPr marL="285750" indent="-285750" defTabSz="609630">
              <a:lnSpc>
                <a:spcPct val="130120"/>
              </a:lnSpc>
              <a:buFont typeface="Wingdings" panose="05000000000000000000" pitchFamily="2" charset="2"/>
              <a:buChar char="§"/>
              <a:defRPr sz="1800" b="0" i="0" u="none" strike="noStrike" kern="0" cap="none" spc="0" baseline="0">
                <a:solidFill>
                  <a:srgbClr val="000000"/>
                </a:solidFill>
                <a:uFillTx/>
              </a:defRPr>
            </a:pPr>
            <a:r>
              <a:rPr lang="en-US" sz="2000" dirty="0"/>
              <a:t>New Magistrate Court Mediation Program Coordinator position (P/T) funded by ADR fees collected by Magistrate Court (projected min. collection $70, 000 fees; projected aggregate salary of $30, 000) to facilitate mediations</a:t>
            </a:r>
          </a:p>
          <a:p>
            <a:pPr defTabSz="609630">
              <a:lnSpc>
                <a:spcPct val="130120"/>
              </a:lnSpc>
              <a:defRPr sz="1800" b="0" i="0" u="none" strike="noStrike" kern="0" cap="none" spc="0" baseline="0">
                <a:solidFill>
                  <a:srgbClr val="000000"/>
                </a:solidFill>
                <a:uFillTx/>
              </a:defRPr>
            </a:pPr>
            <a:endParaRPr lang="en-US" sz="1400" dirty="0"/>
          </a:p>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      </a:t>
            </a:r>
            <a:r>
              <a:rPr lang="en-US" sz="2000" dirty="0">
                <a:solidFill>
                  <a:srgbClr val="34A9E4"/>
                </a:solidFill>
                <a:latin typeface="Arimo"/>
              </a:rPr>
              <a:t>New Position Request</a:t>
            </a:r>
          </a:p>
          <a:p>
            <a:pPr marL="285750" indent="-285750" defTabSz="609630">
              <a:lnSpc>
                <a:spcPct val="130120"/>
              </a:lnSpc>
              <a:buFont typeface="Wingdings" panose="05000000000000000000" pitchFamily="2" charset="2"/>
              <a:buChar char="§"/>
              <a:defRPr sz="1800" b="0" i="0" u="none" strike="noStrike" kern="0" cap="none" spc="0" baseline="0">
                <a:solidFill>
                  <a:srgbClr val="000000"/>
                </a:solidFill>
                <a:uFillTx/>
              </a:defRPr>
            </a:pPr>
            <a:r>
              <a:rPr lang="en-US" sz="2000" dirty="0"/>
              <a:t>Reclassification of Clerk of Court/Manager position (projected 7% increase in salary) consistent with responsibilities and duties</a:t>
            </a: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2221925"/>
            <a:ext cx="4716780" cy="36779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000" dirty="0">
                <a:solidFill>
                  <a:srgbClr val="34A9E4"/>
                </a:solidFill>
                <a:latin typeface="Arimo"/>
              </a:rPr>
              <a:t>New Position Requests</a:t>
            </a:r>
            <a:endParaRPr lang="en-US" sz="20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3302821" y="5800170"/>
            <a:ext cx="5586356"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dirty="0">
                <a:solidFill>
                  <a:srgbClr val="000000"/>
                </a:solidFill>
                <a:latin typeface="Arimo Bold"/>
              </a:rPr>
              <a:t>Thank you, Rockdale!</a:t>
            </a:r>
            <a:endParaRPr lang="en-US" sz="4800" dirty="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7" name="Picture 6">
            <a:extLst>
              <a:ext uri="{FF2B5EF4-FFF2-40B4-BE49-F238E27FC236}">
                <a16:creationId xmlns:a16="http://schemas.microsoft.com/office/drawing/2014/main" id="{A778BBB6-5906-3101-5EEB-A2BB219FE3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578" y="420125"/>
            <a:ext cx="4099882" cy="5310553"/>
          </a:xfrm>
          <a:prstGeom prst="rect">
            <a:avLst/>
          </a:prstGeom>
        </p:spPr>
      </p:pic>
      <p:pic>
        <p:nvPicPr>
          <p:cNvPr id="9" name="Picture 8">
            <a:extLst>
              <a:ext uri="{FF2B5EF4-FFF2-40B4-BE49-F238E27FC236}">
                <a16:creationId xmlns:a16="http://schemas.microsoft.com/office/drawing/2014/main" id="{192D69EA-8A0F-74F6-C0E4-1AE23F91F5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1729" y="420125"/>
            <a:ext cx="4224607" cy="5472333"/>
          </a:xfrm>
          <a:prstGeom prst="rect">
            <a:avLst/>
          </a:prstGeom>
        </p:spPr>
      </p:pic>
      <p:pic>
        <p:nvPicPr>
          <p:cNvPr id="19" name="Picture 18">
            <a:extLst>
              <a:ext uri="{FF2B5EF4-FFF2-40B4-BE49-F238E27FC236}">
                <a16:creationId xmlns:a16="http://schemas.microsoft.com/office/drawing/2014/main" id="{5BC3E766-73FB-BD53-5647-948B92A69E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0270" y="3252201"/>
            <a:ext cx="3451459" cy="2438639"/>
          </a:xfrm>
          <a:prstGeom prst="rect">
            <a:avLst/>
          </a:prstGeom>
        </p:spPr>
      </p:pic>
      <p:pic>
        <p:nvPicPr>
          <p:cNvPr id="23" name="Picture 22">
            <a:extLst>
              <a:ext uri="{FF2B5EF4-FFF2-40B4-BE49-F238E27FC236}">
                <a16:creationId xmlns:a16="http://schemas.microsoft.com/office/drawing/2014/main" id="{5E33ACE7-7D62-4FEC-1F51-EBB22089EE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9808" y="461861"/>
            <a:ext cx="3451459" cy="26135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9885CBED-D404-4965-9142-16FAE8902B7A}"/>
</file>

<file path=customXml/itemProps2.xml><?xml version="1.0" encoding="utf-8"?>
<ds:datastoreItem xmlns:ds="http://schemas.openxmlformats.org/officeDocument/2006/customXml" ds:itemID="{9F874CB9-EF41-4F07-959F-B63CFD1006A3}"/>
</file>

<file path=customXml/itemProps3.xml><?xml version="1.0" encoding="utf-8"?>
<ds:datastoreItem xmlns:ds="http://schemas.openxmlformats.org/officeDocument/2006/customXml" ds:itemID="{EA3D5144-D72D-49FB-A488-8145FFA6E14E}"/>
</file>

<file path=docProps/app.xml><?xml version="1.0" encoding="utf-8"?>
<Properties xmlns="http://schemas.openxmlformats.org/officeDocument/2006/extended-properties" xmlns:vt="http://schemas.openxmlformats.org/officeDocument/2006/docPropsVTypes">
  <TotalTime>315</TotalTime>
  <Words>552</Words>
  <Application>Microsoft Office PowerPoint</Application>
  <PresentationFormat>Widescreen</PresentationFormat>
  <Paragraphs>94</Paragraphs>
  <Slides>8</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8</vt:i4>
      </vt:variant>
    </vt:vector>
  </HeadingPairs>
  <TitlesOfParts>
    <vt:vector size="24" baseType="lpstr">
      <vt:lpstr>Abrade</vt:lpstr>
      <vt:lpstr>Aptos</vt:lpstr>
      <vt:lpstr>Aptos Display</vt:lpstr>
      <vt:lpstr>Aptos Narrow</vt:lpstr>
      <vt:lpstr>Arial</vt:lpstr>
      <vt:lpstr>Arimo</vt:lpstr>
      <vt:lpstr>Arimo Bold</vt:lpstr>
      <vt:lpstr>Calibri</vt:lpstr>
      <vt:lpstr>FluentSystemIcons</vt:lpstr>
      <vt:lpstr>Open Sans</vt:lpstr>
      <vt:lpstr>Open Sans Bold</vt:lpstr>
      <vt:lpstr>Open Sans Italics</vt:lpstr>
      <vt:lpstr>Public Sans</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10</cp:revision>
  <cp:lastPrinted>2026-05-26T13:50:55Z</cp:lastPrinted>
  <dcterms:created xsi:type="dcterms:W3CDTF">2025-05-15T14:44:47Z</dcterms:created>
  <dcterms:modified xsi:type="dcterms:W3CDTF">2026-07-28T17:56:04Z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