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Masters/slideMaster1.xml" ContentType="application/vnd.openxmlformats-officedocument.presentationml.slideMaster+xml"/>
  <Override PartName="/ppt/notesSlides/notesSlide1.xml" ContentType="application/vnd.openxmlformats-officedocument.presentationml.notesSlide+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notesSlides/notesSlide2.xml" ContentType="application/vnd.openxmlformats-officedocument.presentationml.notesSlide+xml"/>
  <Override PartName="/ppt/notesMasters/notesMaster1.xml" ContentType="application/vnd.openxmlformats-officedocument.presentationml.notesMaster+xml"/>
  <Override PartName="/ppt/theme/theme1.xml" ContentType="application/vnd.openxmlformats-officedocument.theme+xml"/>
  <Override PartName="/ppt/theme/theme2.xml" ContentType="application/vnd.openxmlformats-officedocument.theme+xml"/>
  <Override PartName="/ppt/presProps.xml" ContentType="application/vnd.openxmlformats-officedocument.presentationml.presProps+xml"/>
  <Override PartName="/ppt/viewProps.xml" ContentType="application/vnd.openxmlformats-officedocument.presentationml.viewProps+xml"/>
  <Override PartName="/ppt/tableStyles.xml" ContentType="application/vnd.openxmlformats-officedocument.presentationml.tableStyles+xml"/>
  <Override PartName="/docProps/app.xml" ContentType="application/vnd.openxmlformats-officedocument.extended-properties+xml"/>
  <Override PartName="/docProps/core.xml" ContentType="application/vnd.openxmlformats-package.core-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sldIdLst>
    <p:sldId id="256" r:id="rId2"/>
    <p:sldId id="342" r:id="rId3"/>
    <p:sldId id="343" r:id="rId4"/>
    <p:sldId id="344" r:id="rId5"/>
    <p:sldId id="345" r:id="rId6"/>
    <p:sldId id="349" r:id="rId7"/>
    <p:sldId id="350" r:id="rId8"/>
    <p:sldId id="266" r:id="rId9"/>
    <p:sldId id="347" r:id="rId10"/>
    <p:sldId id="341" r:id="rId11"/>
    <p:sldId id="277" r:id="rId12"/>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6247" autoAdjust="0"/>
  </p:normalViewPr>
  <p:slideViewPr>
    <p:cSldViewPr snapToGrid="0">
      <p:cViewPr varScale="1">
        <p:scale>
          <a:sx n="106" d="100"/>
          <a:sy n="106" d="100"/>
        </p:scale>
        <p:origin x="792" y="114"/>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theme" Target="theme/theme1.xml"/><Relationship Id="rId20" Type="http://schemas.openxmlformats.org/officeDocument/2006/relationships/customXml" Target="../customXml/item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customXml" Target="../customXml/item2.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7B30A665-86CF-4E28-8162-7B7D9A806F66}" type="datetimeFigureOut">
              <a:rPr lang="en-US" smtClean="0"/>
              <a:t>7/28/2026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2B60BD99-9422-4CF7-90EE-5E15227B2898}" type="slidenum">
              <a:rPr lang="en-US" smtClean="0"/>
              <a:t>‹#›</a:t>
            </a:fld>
            <a:endParaRPr lang="en-US"/>
          </a:p>
        </p:txBody>
      </p:sp>
    </p:spTree>
    <p:extLst>
      <p:ext uri="{BB962C8B-B14F-4D97-AF65-F5344CB8AC3E}">
        <p14:creationId xmlns:p14="http://schemas.microsoft.com/office/powerpoint/2010/main" val="21102162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2B60BD99-9422-4CF7-90EE-5E15227B2898}" type="slidenum">
              <a:rPr lang="en-US" smtClean="0"/>
              <a:t>4</a:t>
            </a:fld>
            <a:endParaRPr lang="en-US"/>
          </a:p>
        </p:txBody>
      </p:sp>
    </p:spTree>
    <p:extLst>
      <p:ext uri="{BB962C8B-B14F-4D97-AF65-F5344CB8AC3E}">
        <p14:creationId xmlns:p14="http://schemas.microsoft.com/office/powerpoint/2010/main" val="9461231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047F6BF-9662-0A7C-8202-3E3AFB24990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08B5D9F-A1B6-0F55-CF71-6DBF3E515628}"/>
              </a:ext>
            </a:extLst>
          </p:cNvPr>
          <p:cNvSpPr txBox="1">
            <a:spLocks noGrp="1"/>
          </p:cNvSpPr>
          <p:nvPr>
            <p:ph type="body" sz="quarter" idx="1"/>
          </p:nvPr>
        </p:nvSpPr>
        <p:spPr/>
        <p:txBody>
          <a:bodyPr/>
          <a:lstStyle/>
          <a:p>
            <a:endParaRPr lang="en-US"/>
          </a:p>
        </p:txBody>
      </p:sp>
      <p:sp>
        <p:nvSpPr>
          <p:cNvPr id="4" name="Slide Number Placeholder 3">
            <a:extLst>
              <a:ext uri="{FF2B5EF4-FFF2-40B4-BE49-F238E27FC236}">
                <a16:creationId xmlns:a16="http://schemas.microsoft.com/office/drawing/2014/main" id="{63771DE8-036A-5938-0EE5-F37F2DAD1F43}"/>
              </a:ext>
            </a:extLst>
          </p:cNvPr>
          <p:cNvSpPr txBox="1"/>
          <p:nvPr/>
        </p:nvSpPr>
        <p:spPr>
          <a:xfrm>
            <a:off x="4059181" y="8977134"/>
            <a:ext cx="3105344" cy="474209"/>
          </a:xfrm>
          <a:prstGeom prst="rect">
            <a:avLst/>
          </a:prstGeom>
          <a:noFill/>
          <a:ln cap="flat">
            <a:noFill/>
          </a:ln>
        </p:spPr>
        <p:txBody>
          <a:bodyPr vert="horz" wrap="square" lIns="94947" tIns="47473" rIns="94947" bIns="47473" anchor="b" anchorCtr="0" compatLnSpc="1">
            <a:noAutofit/>
          </a:bodyPr>
          <a:lstStyle/>
          <a:p>
            <a:pPr algn="r" defTabSz="931774">
              <a:defRPr sz="1800" b="0" i="0" u="none" strike="noStrike" kern="0" cap="none" spc="0" baseline="0">
                <a:solidFill>
                  <a:srgbClr val="000000"/>
                </a:solidFill>
                <a:uFillTx/>
              </a:defRPr>
            </a:pPr>
            <a:fld id="{8F077EBA-266A-4CC7-ADF4-8366974EBF60}" type="slidenum">
              <a:pPr algn="r" defTabSz="931774">
                <a:defRPr sz="1800" b="0" i="0" u="none" strike="noStrike" kern="0" cap="none" spc="0" baseline="0">
                  <a:solidFill>
                    <a:srgbClr val="000000"/>
                  </a:solidFill>
                  <a:uFillTx/>
                </a:defRPr>
              </a:pPr>
              <a:t>10</a:t>
            </a:fld>
            <a:endParaRPr lang="en-US" sz="1200">
              <a:solidFill>
                <a:srgbClr val="000000"/>
              </a:solidFill>
              <a:latin typeface="Aptos"/>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F0238A-9265-5E28-1328-877ECB4FB42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5B00B02-8654-23BF-5DE1-49A2C4547845}"/>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F070D79D-94A1-9CAF-57A1-EBDACD1B3E88}"/>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9E0F4F97-7E56-F09D-CA6A-E18FB7C25AA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ED54424-ED9C-B6E0-0593-91ED365A34FF}"/>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762355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A6A625-5145-11B3-03C5-A1E297B0E8AF}"/>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DEA5CB9-DFCE-BD8A-0686-3805E2680B11}"/>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BA63E4C-0D92-6037-1F69-9748AAE84FBF}"/>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8AC69A41-F447-9E8F-1622-48D92CCABA2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F3C9CBC-0121-41DC-EC99-1B100E9C31E5}"/>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9729681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C871B7F-5256-188D-0A09-51425981DAEE}"/>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F23697DF-DB38-8CC2-94B5-FFFD9052D3D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E8322F1-FFE7-106C-B5DF-0A0D0A362E5E}"/>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F37DDD6F-FD92-B94A-1808-1018216E720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9327B474-B2D7-C52D-164C-88264527A9F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8294231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D4C877-1947-0B41-9100-B25EB2E68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A3C4C10-E593-3056-926B-D29F2764521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F08E072-45D0-3B67-11B2-206F503D8F13}"/>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E65A7888-F812-409E-6487-1BABE005D0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1BA267-F0E9-F199-BB4B-123A4D4D34A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41861767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41449D-1F74-8FDC-BFC9-C2B05C6D5DB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58CA9E8D-83B2-B6D7-C7F1-5199D5D31105}"/>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4E5638B-F5D0-3D81-D7E4-3C95B644D2BC}"/>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F2F8923A-0F49-49F6-2B7D-B3E2C1845A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70CBB04-46CD-307F-950D-277BE381469E}"/>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33207194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F2C8C9B-F132-61C7-12CC-5DC40D5F0784}"/>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876318C0-5A81-21C4-E42C-18E012F85FA4}"/>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CED28A5A-379E-1EE7-01FF-73E30B01A557}"/>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7C3014B-E9CC-0DAD-A85B-DA5A82B19F23}"/>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6" name="Footer Placeholder 5">
            <a:extLst>
              <a:ext uri="{FF2B5EF4-FFF2-40B4-BE49-F238E27FC236}">
                <a16:creationId xmlns:a16="http://schemas.microsoft.com/office/drawing/2014/main" id="{F5743604-605F-668A-586F-89F1EFD4E71E}"/>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8A815B86-BAF9-4334-7B8D-DC7EE02FC19D}"/>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38148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5C261DF-E018-4E98-E8D8-AF761119532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4498644A-5209-7968-2CC1-B468079915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9CBEF488-5CEB-E505-2CF7-AF07B0225551}"/>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33421F8-5E90-DC45-A74C-E34DF4D9669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5A0DAD24-6D5C-4305-93DD-2994C5F0521E}"/>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0AEE7201-5334-C311-174D-446FFA95AF23}"/>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8" name="Footer Placeholder 7">
            <a:extLst>
              <a:ext uri="{FF2B5EF4-FFF2-40B4-BE49-F238E27FC236}">
                <a16:creationId xmlns:a16="http://schemas.microsoft.com/office/drawing/2014/main" id="{0337C891-7FE8-A176-A8BD-14FD4700742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AA9E035D-DDFF-7E77-C041-5FB2ED3A0C2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1307168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E97CC87-ABF0-B8C2-4B45-AD899B56620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DB7FF261-F1B0-C02B-6E40-DC872BD7280B}"/>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4" name="Footer Placeholder 3">
            <a:extLst>
              <a:ext uri="{FF2B5EF4-FFF2-40B4-BE49-F238E27FC236}">
                <a16:creationId xmlns:a16="http://schemas.microsoft.com/office/drawing/2014/main" id="{7AB29E32-CC84-35C1-3BB8-29BCC15ADFFD}"/>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4474E7FB-E3F6-A192-4864-C2BE908343E7}"/>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2650024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82724C0-CFCF-E546-79AB-AA1E4E44F0BC}"/>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3" name="Footer Placeholder 2">
            <a:extLst>
              <a:ext uri="{FF2B5EF4-FFF2-40B4-BE49-F238E27FC236}">
                <a16:creationId xmlns:a16="http://schemas.microsoft.com/office/drawing/2014/main" id="{C7C4DEF9-C47C-A617-9B86-D0790C7A6F96}"/>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AF3653E-C922-4B39-D832-9BB82A70E9A4}"/>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15035699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727C234-582B-4845-9F5C-642E792E7E6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89EC3AA6-B5A4-899C-021C-8CCF5AECA341}"/>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3E5AC14A-A192-D88C-1E75-04F1C0D6E97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B604C4E-E395-C19B-B6D0-9A16255CB375}"/>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6" name="Footer Placeholder 5">
            <a:extLst>
              <a:ext uri="{FF2B5EF4-FFF2-40B4-BE49-F238E27FC236}">
                <a16:creationId xmlns:a16="http://schemas.microsoft.com/office/drawing/2014/main" id="{F11D731B-0B62-1F65-6BD3-C55386A183E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030C106-C0CB-A0D1-7250-9D8C66797122}"/>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212863403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015F5E-EF55-3B10-3B62-667180363FF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E2A81AF4-46D6-2390-8DCC-B9DB6DC3DDFB}"/>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1FFEF6EC-A589-332A-FA2D-9823B310198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7EC4B79-2FCF-EE43-59AC-9722854ED87D}"/>
              </a:ext>
            </a:extLst>
          </p:cNvPr>
          <p:cNvSpPr>
            <a:spLocks noGrp="1"/>
          </p:cNvSpPr>
          <p:nvPr>
            <p:ph type="dt" sz="half" idx="10"/>
          </p:nvPr>
        </p:nvSpPr>
        <p:spPr/>
        <p:txBody>
          <a:bodyPr/>
          <a:lstStyle/>
          <a:p>
            <a:fld id="{D7CD9EBE-BCA4-48BF-B9C4-11B895648B9B}" type="datetimeFigureOut">
              <a:rPr lang="en-US" smtClean="0"/>
              <a:t>7/28/2026</a:t>
            </a:fld>
            <a:endParaRPr lang="en-US"/>
          </a:p>
        </p:txBody>
      </p:sp>
      <p:sp>
        <p:nvSpPr>
          <p:cNvPr id="6" name="Footer Placeholder 5">
            <a:extLst>
              <a:ext uri="{FF2B5EF4-FFF2-40B4-BE49-F238E27FC236}">
                <a16:creationId xmlns:a16="http://schemas.microsoft.com/office/drawing/2014/main" id="{1F48696B-21A9-E43D-087C-9476349D429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1E8661A-CE83-E0D4-0B46-76594B107A56}"/>
              </a:ext>
            </a:extLst>
          </p:cNvPr>
          <p:cNvSpPr>
            <a:spLocks noGrp="1"/>
          </p:cNvSpPr>
          <p:nvPr>
            <p:ph type="sldNum" sz="quarter" idx="12"/>
          </p:nvPr>
        </p:nvSpPr>
        <p:spPr/>
        <p:txBody>
          <a:bodyPr/>
          <a:lstStyle/>
          <a:p>
            <a:fld id="{EC38A8CB-6CE1-4548-978B-68EFEA465EE4}" type="slidenum">
              <a:rPr lang="en-US" smtClean="0"/>
              <a:t>‹#›</a:t>
            </a:fld>
            <a:endParaRPr lang="en-US"/>
          </a:p>
        </p:txBody>
      </p:sp>
    </p:spTree>
    <p:extLst>
      <p:ext uri="{BB962C8B-B14F-4D97-AF65-F5344CB8AC3E}">
        <p14:creationId xmlns:p14="http://schemas.microsoft.com/office/powerpoint/2010/main" val="9820117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55B4179-C33A-9547-C83D-5068541D6FF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05D220F-520D-4CF5-FE4D-CD90969417C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A8AD66C-792D-A0CF-E2E0-777B77D87C4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D7CD9EBE-BCA4-48BF-B9C4-11B895648B9B}" type="datetimeFigureOut">
              <a:rPr lang="en-US" smtClean="0"/>
              <a:t>7/28/2026</a:t>
            </a:fld>
            <a:endParaRPr lang="en-US"/>
          </a:p>
        </p:txBody>
      </p:sp>
      <p:sp>
        <p:nvSpPr>
          <p:cNvPr id="5" name="Footer Placeholder 4">
            <a:extLst>
              <a:ext uri="{FF2B5EF4-FFF2-40B4-BE49-F238E27FC236}">
                <a16:creationId xmlns:a16="http://schemas.microsoft.com/office/drawing/2014/main" id="{F4F4CB02-F3A6-F573-7A1B-905D025DBF82}"/>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E6EA251B-2C49-2F0A-8483-D890F2AF200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EC38A8CB-6CE1-4548-978B-68EFEA465EE4}" type="slidenum">
              <a:rPr lang="en-US" smtClean="0"/>
              <a:t>‹#›</a:t>
            </a:fld>
            <a:endParaRPr lang="en-US"/>
          </a:p>
        </p:txBody>
      </p:sp>
    </p:spTree>
    <p:extLst>
      <p:ext uri="{BB962C8B-B14F-4D97-AF65-F5344CB8AC3E}">
        <p14:creationId xmlns:p14="http://schemas.microsoft.com/office/powerpoint/2010/main" val="27006065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sv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svg"/><Relationship Id="rId7" Type="http://schemas.openxmlformats.org/officeDocument/2006/relationships/image" Target="../media/image8.svg"/><Relationship Id="rId12" Type="http://schemas.openxmlformats.org/officeDocument/2006/relationships/image" Target="../media/image13.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7.svg"/><Relationship Id="rId11" Type="http://schemas.openxmlformats.org/officeDocument/2006/relationships/image" Target="../media/image12.svg"/><Relationship Id="rId5" Type="http://schemas.openxmlformats.org/officeDocument/2006/relationships/image" Target="../media/image6.svg"/><Relationship Id="rId10" Type="http://schemas.openxmlformats.org/officeDocument/2006/relationships/image" Target="../media/image11.svg"/><Relationship Id="rId4" Type="http://schemas.openxmlformats.org/officeDocument/2006/relationships/image" Target="../media/image5.svg"/><Relationship Id="rId9" Type="http://schemas.openxmlformats.org/officeDocument/2006/relationships/image" Target="../media/image10.svg"/></Relationships>
</file>

<file path=ppt/slides/_rels/slide3.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3.sv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3.sv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3.svg"/><Relationship Id="rId1" Type="http://schemas.openxmlformats.org/officeDocument/2006/relationships/slideLayout" Target="../slideLayouts/slideLayout7.xml"/><Relationship Id="rId5" Type="http://schemas.openxmlformats.org/officeDocument/2006/relationships/image" Target="../media/image16.png"/><Relationship Id="rId4" Type="http://schemas.openxmlformats.org/officeDocument/2006/relationships/image" Target="../media/image15.svg"/></Relationships>
</file>

<file path=ppt/slides/_rels/slide7.xml.rels><?xml version="1.0" encoding="UTF-8" standalone="yes"?>
<Relationships xmlns="http://schemas.openxmlformats.org/package/2006/relationships"><Relationship Id="rId3" Type="http://schemas.openxmlformats.org/officeDocument/2006/relationships/image" Target="../media/image17.svg"/><Relationship Id="rId7" Type="http://schemas.openxmlformats.org/officeDocument/2006/relationships/image" Target="../media/image20.png"/><Relationship Id="rId2" Type="http://schemas.openxmlformats.org/officeDocument/2006/relationships/image" Target="../media/image3.svg"/><Relationship Id="rId1" Type="http://schemas.openxmlformats.org/officeDocument/2006/relationships/slideLayout" Target="../slideLayouts/slideLayout7.xml"/><Relationship Id="rId6" Type="http://schemas.openxmlformats.org/officeDocument/2006/relationships/image" Target="../media/image14.svg"/><Relationship Id="rId5" Type="http://schemas.openxmlformats.org/officeDocument/2006/relationships/image" Target="../media/image19.svg"/><Relationship Id="rId4" Type="http://schemas.openxmlformats.org/officeDocument/2006/relationships/image" Target="../media/image18.svg"/></Relationships>
</file>

<file path=ppt/slides/_rels/slide8.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sv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969476" y="720764"/>
            <a:ext cx="8427049" cy="1862048"/>
          </a:xfrm>
          <a:prstGeom prst="rect">
            <a:avLst/>
          </a:prstGeom>
        </p:spPr>
        <p:txBody>
          <a:bodyPr lIns="0" tIns="0" rIns="0" bIns="0" rtlCol="0" anchor="t">
            <a:spAutoFit/>
          </a:bodyPr>
          <a:lstStyle/>
          <a:p>
            <a:pPr algn="ctr"/>
            <a:r>
              <a:rPr lang="en-US" sz="6050" spc="-9" dirty="0">
                <a:solidFill>
                  <a:srgbClr val="00507B"/>
                </a:solidFill>
                <a:latin typeface="Abrade"/>
                <a:ea typeface="Abrade"/>
                <a:cs typeface="Abrade"/>
                <a:sym typeface="Abrade"/>
              </a:rPr>
              <a:t>Parks &amp; Recreation</a:t>
            </a:r>
          </a:p>
          <a:p>
            <a:pPr algn="ctr"/>
            <a:r>
              <a:rPr lang="en-US" sz="6050" spc="-9" dirty="0">
                <a:solidFill>
                  <a:srgbClr val="00507B"/>
                </a:solidFill>
                <a:latin typeface="Abrade"/>
                <a:ea typeface="Abrade"/>
                <a:cs typeface="Abrade"/>
                <a:sym typeface="Abrade"/>
              </a:rPr>
              <a:t>Senior Services </a:t>
            </a:r>
          </a:p>
        </p:txBody>
      </p:sp>
      <p:sp>
        <p:nvSpPr>
          <p:cNvPr id="3" name="TextBox 3"/>
          <p:cNvSpPr txBox="1"/>
          <p:nvPr/>
        </p:nvSpPr>
        <p:spPr>
          <a:xfrm>
            <a:off x="2174173" y="2758100"/>
            <a:ext cx="8017657" cy="1142942"/>
          </a:xfrm>
          <a:prstGeom prst="rect">
            <a:avLst/>
          </a:prstGeom>
        </p:spPr>
        <p:txBody>
          <a:bodyPr lIns="0" tIns="0" rIns="0" bIns="0" rtlCol="0" anchor="t">
            <a:spAutoFit/>
          </a:bodyPr>
          <a:lstStyle/>
          <a:p>
            <a:pPr algn="ctr">
              <a:lnSpc>
                <a:spcPts val="4574"/>
              </a:lnSpc>
            </a:pPr>
            <a:r>
              <a:rPr lang="en-US" sz="3267" spc="-5" dirty="0">
                <a:solidFill>
                  <a:srgbClr val="00507B"/>
                </a:solidFill>
                <a:latin typeface="Abrade"/>
                <a:ea typeface="Abrade"/>
                <a:cs typeface="Abrade"/>
                <a:sym typeface="Abrade"/>
              </a:rPr>
              <a:t>2027 OPERATING AND 5-YEAR CIP </a:t>
            </a:r>
          </a:p>
          <a:p>
            <a:pPr algn="ctr">
              <a:lnSpc>
                <a:spcPts val="4574"/>
              </a:lnSpc>
            </a:pPr>
            <a:r>
              <a:rPr lang="en-US" sz="3267" spc="-5" dirty="0">
                <a:solidFill>
                  <a:srgbClr val="00507B"/>
                </a:solidFill>
                <a:latin typeface="Abrade"/>
                <a:ea typeface="Abrade"/>
                <a:cs typeface="Abrade"/>
                <a:sym typeface="Abrade"/>
              </a:rPr>
              <a:t>BUDGET PRESENTATION</a:t>
            </a:r>
          </a:p>
        </p:txBody>
      </p:sp>
      <p:sp>
        <p:nvSpPr>
          <p:cNvPr id="4" name="Freeform 4"/>
          <p:cNvSpPr/>
          <p:nvPr/>
        </p:nvSpPr>
        <p:spPr>
          <a:xfrm>
            <a:off x="0" y="-52055"/>
            <a:ext cx="2771790" cy="3481055"/>
          </a:xfrm>
          <a:custGeom>
            <a:avLst/>
            <a:gdLst/>
            <a:ahLst/>
            <a:cxnLst/>
            <a:rect l="l" t="t" r="r" b="b"/>
            <a:pathLst>
              <a:path w="4157685" h="5221582">
                <a:moveTo>
                  <a:pt x="0" y="0"/>
                </a:moveTo>
                <a:lnTo>
                  <a:pt x="4157685" y="0"/>
                </a:lnTo>
                <a:lnTo>
                  <a:pt x="4157685" y="5221582"/>
                </a:lnTo>
                <a:lnTo>
                  <a:pt x="0" y="5221582"/>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5" name="Freeform 5"/>
          <p:cNvSpPr/>
          <p:nvPr/>
        </p:nvSpPr>
        <p:spPr>
          <a:xfrm flipH="1" flipV="1">
            <a:off x="9420210" y="3376945"/>
            <a:ext cx="2771790" cy="3481055"/>
          </a:xfrm>
          <a:custGeom>
            <a:avLst/>
            <a:gdLst/>
            <a:ahLst/>
            <a:cxnLst/>
            <a:rect l="l" t="t" r="r" b="b"/>
            <a:pathLst>
              <a:path w="4157685" h="5221582">
                <a:moveTo>
                  <a:pt x="4157685" y="5221582"/>
                </a:moveTo>
                <a:lnTo>
                  <a:pt x="0" y="5221582"/>
                </a:lnTo>
                <a:lnTo>
                  <a:pt x="0" y="0"/>
                </a:lnTo>
                <a:lnTo>
                  <a:pt x="4157685" y="0"/>
                </a:lnTo>
                <a:lnTo>
                  <a:pt x="4157685" y="5221582"/>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6" name="Freeform 6"/>
          <p:cNvSpPr/>
          <p:nvPr/>
        </p:nvSpPr>
        <p:spPr>
          <a:xfrm>
            <a:off x="9047541" y="4098400"/>
            <a:ext cx="3028925" cy="3028925"/>
          </a:xfrm>
          <a:custGeom>
            <a:avLst/>
            <a:gdLst/>
            <a:ahLst/>
            <a:cxnLst/>
            <a:rect l="l" t="t" r="r" b="b"/>
            <a:pathLst>
              <a:path w="4543387" h="4543387">
                <a:moveTo>
                  <a:pt x="0" y="0"/>
                </a:moveTo>
                <a:lnTo>
                  <a:pt x="4543387" y="0"/>
                </a:lnTo>
                <a:lnTo>
                  <a:pt x="4543387" y="4543387"/>
                </a:lnTo>
                <a:lnTo>
                  <a:pt x="0" y="4543387"/>
                </a:lnTo>
                <a:lnTo>
                  <a:pt x="0" y="0"/>
                </a:lnTo>
                <a:close/>
              </a:path>
            </a:pathLst>
          </a:custGeom>
          <a:blipFill>
            <a:blip r:embed="rId3"/>
            <a:stretch>
              <a:fillRect/>
            </a:stretch>
          </a:blipFill>
        </p:spPr>
        <p:txBody>
          <a:bodyPr/>
          <a:lstStyle/>
          <a:p>
            <a:endParaRPr lang="en-US" sz="1200"/>
          </a:p>
        </p:txBody>
      </p:sp>
      <p:sp>
        <p:nvSpPr>
          <p:cNvPr id="7" name="TextBox 7"/>
          <p:cNvSpPr txBox="1"/>
          <p:nvPr/>
        </p:nvSpPr>
        <p:spPr>
          <a:xfrm>
            <a:off x="2544346" y="4830981"/>
            <a:ext cx="4319972" cy="375231"/>
          </a:xfrm>
          <a:prstGeom prst="rect">
            <a:avLst/>
          </a:prstGeom>
        </p:spPr>
        <p:txBody>
          <a:bodyPr lIns="0" tIns="0" rIns="0" bIns="0" rtlCol="0" anchor="t">
            <a:spAutoFit/>
          </a:bodyPr>
          <a:lstStyle/>
          <a:p>
            <a:pPr algn="just">
              <a:lnSpc>
                <a:spcPts val="3236"/>
              </a:lnSpc>
            </a:pPr>
            <a:r>
              <a:rPr lang="en-US" sz="2311">
                <a:solidFill>
                  <a:srgbClr val="00507B"/>
                </a:solidFill>
                <a:latin typeface="Public Sans"/>
                <a:ea typeface="Public Sans"/>
                <a:cs typeface="Public Sans"/>
                <a:sym typeface="Public Sans"/>
              </a:rPr>
              <a:t>FY27 - Budget Request</a:t>
            </a:r>
          </a:p>
        </p:txBody>
      </p:sp>
      <p:sp>
        <p:nvSpPr>
          <p:cNvPr id="8" name="TextBox 8"/>
          <p:cNvSpPr txBox="1"/>
          <p:nvPr/>
        </p:nvSpPr>
        <p:spPr>
          <a:xfrm>
            <a:off x="2544346" y="5178669"/>
            <a:ext cx="5676733" cy="796372"/>
          </a:xfrm>
          <a:prstGeom prst="rect">
            <a:avLst/>
          </a:prstGeom>
        </p:spPr>
        <p:txBody>
          <a:bodyPr lIns="0" tIns="0" rIns="0" bIns="0" rtlCol="0" anchor="t">
            <a:spAutoFit/>
          </a:bodyPr>
          <a:lstStyle/>
          <a:p>
            <a:pPr>
              <a:lnSpc>
                <a:spcPts val="3236"/>
              </a:lnSpc>
            </a:pPr>
            <a:r>
              <a:rPr lang="en-US" sz="2311" dirty="0">
                <a:solidFill>
                  <a:srgbClr val="00507B"/>
                </a:solidFill>
                <a:latin typeface="Public Sans"/>
                <a:ea typeface="Public Sans"/>
                <a:cs typeface="Public Sans"/>
                <a:sym typeface="Public Sans"/>
              </a:rPr>
              <a:t>Presenter: Director, Christine Carney</a:t>
            </a:r>
          </a:p>
          <a:p>
            <a:pPr>
              <a:lnSpc>
                <a:spcPts val="3236"/>
              </a:lnSpc>
            </a:pPr>
            <a:r>
              <a:rPr lang="en-US" sz="2311" dirty="0">
                <a:solidFill>
                  <a:srgbClr val="00507B"/>
                </a:solidFill>
                <a:latin typeface="Public Sans"/>
                <a:ea typeface="Public Sans"/>
                <a:cs typeface="Public Sans"/>
                <a:sym typeface="Public Sans"/>
              </a:rPr>
              <a:t>Date: August 4</a:t>
            </a:r>
            <a:r>
              <a:rPr lang="en-US" sz="2311" baseline="30000" dirty="0">
                <a:solidFill>
                  <a:srgbClr val="00507B"/>
                </a:solidFill>
                <a:latin typeface="Public Sans"/>
                <a:ea typeface="Public Sans"/>
                <a:cs typeface="Public Sans"/>
                <a:sym typeface="Public Sans"/>
              </a:rPr>
              <a:t>th</a:t>
            </a:r>
            <a:r>
              <a:rPr lang="en-US" sz="2311" dirty="0">
                <a:solidFill>
                  <a:srgbClr val="00507B"/>
                </a:solidFill>
                <a:latin typeface="Public Sans"/>
                <a:ea typeface="Public Sans"/>
                <a:cs typeface="Public Sans"/>
                <a:sym typeface="Public Sans"/>
              </a:rPr>
              <a:t>, 2026</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3">
            <a:extLst>
              <a:ext uri="{FF2B5EF4-FFF2-40B4-BE49-F238E27FC236}">
                <a16:creationId xmlns:a16="http://schemas.microsoft.com/office/drawing/2014/main" id="{25102075-FC2A-439E-F207-32E329E068FE}"/>
              </a:ext>
            </a:extLst>
          </p:cNvPr>
          <p:cNvSpPr>
            <a:spLocks noMove="1" noResize="1"/>
          </p:cNvSpPr>
          <p:nvPr/>
        </p:nvSpPr>
        <p:spPr>
          <a:xfrm>
            <a:off x="0" y="0"/>
            <a:ext cx="12192000" cy="112965"/>
          </a:xfrm>
          <a:custGeom>
            <a:avLst/>
            <a:gdLst>
              <a:gd name="f0" fmla="val w"/>
              <a:gd name="f1" fmla="val h"/>
              <a:gd name="f2" fmla="val 0"/>
              <a:gd name="f3" fmla="val 24384000"/>
              <a:gd name="f4" fmla="val 225933"/>
              <a:gd name="f5" fmla="*/ f0 1 24384000"/>
              <a:gd name="f6" fmla="*/ f1 1 225933"/>
              <a:gd name="f7" fmla="+- f4 0 f2"/>
              <a:gd name="f8" fmla="+- f3 0 f2"/>
              <a:gd name="f9" fmla="*/ f8 1 24384000"/>
              <a:gd name="f10" fmla="*/ f7 1 225933"/>
              <a:gd name="f11" fmla="*/ f2 1 f9"/>
              <a:gd name="f12" fmla="*/ f3 1 f9"/>
              <a:gd name="f13" fmla="*/ f2 1 f10"/>
              <a:gd name="f14" fmla="*/ f4 1 f10"/>
              <a:gd name="f15" fmla="*/ f11 f5 1"/>
              <a:gd name="f16" fmla="*/ f12 f5 1"/>
              <a:gd name="f17" fmla="*/ f14 f6 1"/>
              <a:gd name="f18" fmla="*/ f13 f6 1"/>
            </a:gdLst>
            <a:ahLst/>
            <a:cxnLst>
              <a:cxn ang="3cd4">
                <a:pos x="hc" y="t"/>
              </a:cxn>
              <a:cxn ang="0">
                <a:pos x="r" y="vc"/>
              </a:cxn>
              <a:cxn ang="cd4">
                <a:pos x="hc" y="b"/>
              </a:cxn>
              <a:cxn ang="cd2">
                <a:pos x="l" y="vc"/>
              </a:cxn>
            </a:cxnLst>
            <a:rect l="f15" t="f18" r="f16" b="f17"/>
            <a:pathLst>
              <a:path w="24384000" h="225933">
                <a:moveTo>
                  <a:pt x="f2" y="f2"/>
                </a:moveTo>
                <a:lnTo>
                  <a:pt x="f3" y="f2"/>
                </a:lnTo>
                <a:lnTo>
                  <a:pt x="f3" y="f4"/>
                </a:lnTo>
                <a:lnTo>
                  <a:pt x="f2" y="f4"/>
                </a:ln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graphicFrame>
        <p:nvGraphicFramePr>
          <p:cNvPr id="3" name="Table 5">
            <a:extLst>
              <a:ext uri="{FF2B5EF4-FFF2-40B4-BE49-F238E27FC236}">
                <a16:creationId xmlns:a16="http://schemas.microsoft.com/office/drawing/2014/main" id="{25CB1618-B0A0-66FC-C509-FCE2D439E118}"/>
              </a:ext>
            </a:extLst>
          </p:cNvPr>
          <p:cNvGraphicFramePr>
            <a:graphicFrameLocks noGrp="1"/>
          </p:cNvGraphicFramePr>
          <p:nvPr>
            <p:extLst>
              <p:ext uri="{D42A27DB-BD31-4B8C-83A1-F6EECF244321}">
                <p14:modId xmlns:p14="http://schemas.microsoft.com/office/powerpoint/2010/main" val="1048989710"/>
              </p:ext>
            </p:extLst>
          </p:nvPr>
        </p:nvGraphicFramePr>
        <p:xfrm>
          <a:off x="727139" y="895466"/>
          <a:ext cx="10737722" cy="4856110"/>
        </p:xfrm>
        <a:graphic>
          <a:graphicData uri="http://schemas.openxmlformats.org/drawingml/2006/table">
            <a:tbl>
              <a:tblPr>
                <a:effectLst/>
              </a:tblPr>
              <a:tblGrid>
                <a:gridCol w="3215926">
                  <a:extLst>
                    <a:ext uri="{9D8B030D-6E8A-4147-A177-3AD203B41FA5}">
                      <a16:colId xmlns:a16="http://schemas.microsoft.com/office/drawing/2014/main" val="2139699811"/>
                    </a:ext>
                  </a:extLst>
                </a:gridCol>
                <a:gridCol w="1116272">
                  <a:extLst>
                    <a:ext uri="{9D8B030D-6E8A-4147-A177-3AD203B41FA5}">
                      <a16:colId xmlns:a16="http://schemas.microsoft.com/office/drawing/2014/main" val="3631820971"/>
                    </a:ext>
                  </a:extLst>
                </a:gridCol>
                <a:gridCol w="1164425">
                  <a:extLst>
                    <a:ext uri="{9D8B030D-6E8A-4147-A177-3AD203B41FA5}">
                      <a16:colId xmlns:a16="http://schemas.microsoft.com/office/drawing/2014/main" val="3598647676"/>
                    </a:ext>
                  </a:extLst>
                </a:gridCol>
                <a:gridCol w="1076977">
                  <a:extLst>
                    <a:ext uri="{9D8B030D-6E8A-4147-A177-3AD203B41FA5}">
                      <a16:colId xmlns:a16="http://schemas.microsoft.com/office/drawing/2014/main" val="4038927589"/>
                    </a:ext>
                  </a:extLst>
                </a:gridCol>
                <a:gridCol w="1116272">
                  <a:extLst>
                    <a:ext uri="{9D8B030D-6E8A-4147-A177-3AD203B41FA5}">
                      <a16:colId xmlns:a16="http://schemas.microsoft.com/office/drawing/2014/main" val="3297072148"/>
                    </a:ext>
                  </a:extLst>
                </a:gridCol>
                <a:gridCol w="1151709">
                  <a:extLst>
                    <a:ext uri="{9D8B030D-6E8A-4147-A177-3AD203B41FA5}">
                      <a16:colId xmlns:a16="http://schemas.microsoft.com/office/drawing/2014/main" val="1977657316"/>
                    </a:ext>
                  </a:extLst>
                </a:gridCol>
                <a:gridCol w="1896141">
                  <a:extLst>
                    <a:ext uri="{9D8B030D-6E8A-4147-A177-3AD203B41FA5}">
                      <a16:colId xmlns:a16="http://schemas.microsoft.com/office/drawing/2014/main" val="4257072791"/>
                    </a:ext>
                  </a:extLst>
                </a:gridCol>
              </a:tblGrid>
              <a:tr h="1114091">
                <a:tc gridSpan="7">
                  <a:txBody>
                    <a:bodyPr/>
                    <a:lstStyle/>
                    <a:p>
                      <a:pPr lvl="0" algn="ctr">
                        <a:lnSpc>
                          <a:spcPct val="150000"/>
                        </a:lnSpc>
                      </a:pPr>
                      <a:r>
                        <a:rPr lang="en-US" sz="1300" spc="-36" dirty="0">
                          <a:solidFill>
                            <a:srgbClr val="000000"/>
                          </a:solidFill>
                          <a:latin typeface="Arial" pitchFamily="34"/>
                          <a:cs typeface="Arial" pitchFamily="34"/>
                        </a:rPr>
                        <a:t>Rockdale County Parks and Recreation, Senior Services)</a:t>
                      </a:r>
                    </a:p>
                    <a:p>
                      <a:pPr lvl="0" algn="ctr">
                        <a:lnSpc>
                          <a:spcPct val="150000"/>
                        </a:lnSpc>
                      </a:pPr>
                      <a:r>
                        <a:rPr lang="en-US" sz="1300" b="1" spc="-36" dirty="0">
                          <a:solidFill>
                            <a:srgbClr val="000000"/>
                          </a:solidFill>
                          <a:latin typeface="Arial" pitchFamily="34"/>
                          <a:cs typeface="Arial" pitchFamily="34"/>
                        </a:rPr>
                        <a:t>Five-Year Capital Improvement Plan</a:t>
                      </a:r>
                    </a:p>
                    <a:p>
                      <a:pPr lvl="0" algn="ctr">
                        <a:lnSpc>
                          <a:spcPct val="150000"/>
                        </a:lnSpc>
                      </a:pPr>
                      <a:r>
                        <a:rPr lang="en-US" sz="1300" spc="-36" dirty="0">
                          <a:solidFill>
                            <a:srgbClr val="000000"/>
                          </a:solidFill>
                          <a:latin typeface="Arial" pitchFamily="34"/>
                          <a:cs typeface="Arial" pitchFamily="34"/>
                        </a:rPr>
                        <a:t>Fiscal Year 2027-2031</a:t>
                      </a:r>
                      <a:br>
                        <a:rPr lang="en-US" sz="1300" spc="-36" dirty="0">
                          <a:solidFill>
                            <a:srgbClr val="000000"/>
                          </a:solidFill>
                          <a:latin typeface="Arial" pitchFamily="34"/>
                          <a:cs typeface="Arial" pitchFamily="34"/>
                        </a:rPr>
                      </a:br>
                      <a:endParaRPr lang="en-US" sz="900"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FFFFF"/>
                    </a:solid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337360928"/>
                  </a:ext>
                </a:extLst>
              </a:tr>
              <a:tr h="259799">
                <a:tc>
                  <a:txBody>
                    <a:bodyPr/>
                    <a:lstStyle/>
                    <a:p>
                      <a:pPr lvl="0" algn="ctr">
                        <a:lnSpc>
                          <a:spcPts val="1980"/>
                        </a:lnSpc>
                      </a:pP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1" spc="-36" dirty="0">
                          <a:solidFill>
                            <a:srgbClr val="FFFFFF"/>
                          </a:solidFill>
                          <a:latin typeface="Arial" pitchFamily="34"/>
                          <a:cs typeface="Arial" pitchFamily="34"/>
                        </a:rPr>
                        <a:t>2027</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2028</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2029</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2030</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2031</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tc>
                  <a:txBody>
                    <a:bodyPr/>
                    <a:lstStyle/>
                    <a:p>
                      <a:pPr lvl="0" algn="ctr">
                        <a:lnSpc>
                          <a:spcPts val="1980"/>
                        </a:lnSpc>
                      </a:pPr>
                      <a:r>
                        <a:rPr lang="en-US" sz="1200" b="1" spc="-36" dirty="0">
                          <a:solidFill>
                            <a:srgbClr val="FFFFFF"/>
                          </a:solidFill>
                          <a:latin typeface="Arial" pitchFamily="34"/>
                          <a:cs typeface="Arial" pitchFamily="34"/>
                        </a:rPr>
                        <a:t>Five-Year Total</a:t>
                      </a:r>
                      <a:endParaRPr lang="en-US" sz="1200" b="1" dirty="0">
                        <a:solidFill>
                          <a:srgbClr val="FFFFFF"/>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507B"/>
                    </a:solidFill>
                  </a:tcPr>
                </a:tc>
                <a:extLst>
                  <a:ext uri="{0D108BD9-81ED-4DB2-BD59-A6C34878D82A}">
                    <a16:rowId xmlns:a16="http://schemas.microsoft.com/office/drawing/2014/main" val="4009148088"/>
                  </a:ext>
                </a:extLst>
              </a:tr>
              <a:tr h="504407">
                <a:tc>
                  <a:txBody>
                    <a:bodyPr/>
                    <a:lstStyle/>
                    <a:p>
                      <a:pPr lvl="0" algn="l">
                        <a:lnSpc>
                          <a:spcPts val="1980"/>
                        </a:lnSpc>
                      </a:pPr>
                      <a:r>
                        <a:rPr lang="en-US" sz="1200" b="1" spc="-36" dirty="0">
                          <a:solidFill>
                            <a:srgbClr val="000000"/>
                          </a:solidFill>
                          <a:latin typeface="Arial" pitchFamily="34"/>
                          <a:cs typeface="Arial" pitchFamily="34"/>
                        </a:rPr>
                        <a:t>Automotive Equipment</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latin typeface="Times New Roman" pitchFamily="18"/>
                          <a:cs typeface="Times New Roman" pitchFamily="18"/>
                        </a:rPr>
                        <a:t>$250,894</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$100,000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$85,000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$535,894</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879954622"/>
                  </a:ext>
                </a:extLst>
              </a:tr>
              <a:tr h="461689">
                <a:tc>
                  <a:txBody>
                    <a:bodyPr/>
                    <a:lstStyle/>
                    <a:p>
                      <a:pPr lvl="0" algn="l">
                        <a:lnSpc>
                          <a:spcPts val="1980"/>
                        </a:lnSpc>
                      </a:pPr>
                      <a:r>
                        <a:rPr lang="en-US" sz="1200" b="1" spc="-36">
                          <a:solidFill>
                            <a:srgbClr val="000000"/>
                          </a:solidFill>
                          <a:latin typeface="Arial" pitchFamily="34"/>
                          <a:cs typeface="Arial" pitchFamily="34"/>
                        </a:rPr>
                        <a:t>Technology Programs &amp; Improvements</a:t>
                      </a:r>
                      <a:endParaRPr lang="en-US" sz="10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$59,749</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$9,300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$6,500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$150,000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$225,549</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256793753"/>
                  </a:ext>
                </a:extLst>
              </a:tr>
              <a:tr h="523875">
                <a:tc>
                  <a:txBody>
                    <a:bodyPr/>
                    <a:lstStyle/>
                    <a:p>
                      <a:pPr lvl="0" algn="l">
                        <a:lnSpc>
                          <a:spcPts val="1980"/>
                        </a:lnSpc>
                      </a:pPr>
                      <a:r>
                        <a:rPr lang="en-US" sz="1200" b="1" spc="-36" dirty="0">
                          <a:solidFill>
                            <a:srgbClr val="000000"/>
                          </a:solidFill>
                          <a:latin typeface="Arial" pitchFamily="34"/>
                          <a:cs typeface="Arial" pitchFamily="34"/>
                        </a:rPr>
                        <a:t>Construction &amp; Heavy Equipment </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539450558"/>
                  </a:ext>
                </a:extLst>
              </a:tr>
              <a:tr h="533400">
                <a:tc>
                  <a:txBody>
                    <a:bodyPr/>
                    <a:lstStyle/>
                    <a:p>
                      <a:pPr lvl="0" algn="l">
                        <a:lnSpc>
                          <a:spcPts val="1980"/>
                        </a:lnSpc>
                      </a:pPr>
                      <a:r>
                        <a:rPr lang="en-US" sz="1200" b="1" spc="-36" dirty="0">
                          <a:solidFill>
                            <a:srgbClr val="000000"/>
                          </a:solidFill>
                          <a:latin typeface="Arial" pitchFamily="34"/>
                          <a:cs typeface="Arial" pitchFamily="34"/>
                        </a:rPr>
                        <a:t>Building Improvements/Renovations/Expansions</a:t>
                      </a:r>
                      <a:endParaRPr lang="en-US" sz="1000" b="1" dirty="0">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i="0" u="none" strike="noStrike" kern="1200" cap="none" spc="0" baseline="0" dirty="0">
                          <a:solidFill>
                            <a:srgbClr val="000000"/>
                          </a:solidFill>
                          <a:uFillTx/>
                          <a:latin typeface="Times New Roman" pitchFamily="18"/>
                          <a:cs typeface="Times New Roman" pitchFamily="18"/>
                        </a:rPr>
                        <a:t>$16,500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$18,000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$28,000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$70,500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811739221"/>
                  </a:ext>
                </a:extLst>
              </a:tr>
              <a:tr h="495300">
                <a:tc>
                  <a:txBody>
                    <a:bodyPr/>
                    <a:lstStyle/>
                    <a:p>
                      <a:pPr lvl="0" algn="l">
                        <a:lnSpc>
                          <a:spcPts val="1980"/>
                        </a:lnSpc>
                      </a:pPr>
                      <a:r>
                        <a:rPr lang="en-US" sz="1200" b="1" kern="1200" spc="-36" dirty="0">
                          <a:solidFill>
                            <a:srgbClr val="000000"/>
                          </a:solidFill>
                          <a:latin typeface="Arial" pitchFamily="34"/>
                          <a:ea typeface="+mn-ea"/>
                          <a:cs typeface="Arial" pitchFamily="34"/>
                        </a:rPr>
                        <a:t>New Buildings</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55290724"/>
                  </a:ext>
                </a:extLst>
              </a:tr>
              <a:tr h="495300">
                <a:tc>
                  <a:txBody>
                    <a:bodyPr/>
                    <a:lstStyle/>
                    <a:p>
                      <a:pPr marL="0" lvl="0" algn="l" defTabSz="914400" rtl="0" eaLnBrk="1" latinLnBrk="0" hangingPunct="1">
                        <a:lnSpc>
                          <a:spcPts val="1980"/>
                        </a:lnSpc>
                      </a:pPr>
                      <a:r>
                        <a:rPr lang="en-US" sz="1200" b="1" kern="1200" spc="-36" dirty="0">
                          <a:solidFill>
                            <a:srgbClr val="000000"/>
                          </a:solidFill>
                          <a:latin typeface="Arial" pitchFamily="34"/>
                          <a:ea typeface="+mn-ea"/>
                          <a:cs typeface="Arial" pitchFamily="34"/>
                        </a:rPr>
                        <a:t>Infrastructure Improvements </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200" b="0" dirty="0">
                          <a:solidFill>
                            <a:srgbClr val="000000"/>
                          </a:solidFill>
                          <a:latin typeface="Times New Roman" pitchFamily="18"/>
                          <a:cs typeface="Times New Roman" pitchFamily="18"/>
                        </a:rPr>
                        <a:t>$0.00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2179193771"/>
                  </a:ext>
                </a:extLst>
              </a:tr>
              <a:tr h="468249">
                <a:tc>
                  <a:txBody>
                    <a:bodyPr/>
                    <a:lstStyle/>
                    <a:p>
                      <a:pPr lvl="0" algn="l">
                        <a:lnSpc>
                          <a:spcPts val="1980"/>
                        </a:lnSpc>
                      </a:pPr>
                      <a:r>
                        <a:rPr lang="en-US" sz="1300" b="1" spc="-36">
                          <a:solidFill>
                            <a:srgbClr val="000000"/>
                          </a:solidFill>
                          <a:latin typeface="Arial" pitchFamily="34"/>
                          <a:cs typeface="Arial" pitchFamily="34"/>
                        </a:rPr>
                        <a:t>TOTALS</a:t>
                      </a:r>
                      <a:endParaRPr lang="en-US" sz="900" b="1">
                        <a:solidFill>
                          <a:srgbClr val="000000"/>
                        </a:solidFill>
                        <a:latin typeface="Arial" pitchFamily="34"/>
                        <a:cs typeface="Arial" pitchFamily="34"/>
                      </a:endParaRP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highlight>
                            <a:srgbClr val="FFFF00"/>
                          </a:highlight>
                          <a:latin typeface="Times New Roman" pitchFamily="18"/>
                          <a:cs typeface="Times New Roman" pitchFamily="18"/>
                        </a:rPr>
                        <a:t>$327,143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highlight>
                            <a:srgbClr val="FFFF00"/>
                          </a:highlight>
                          <a:latin typeface="Times New Roman" pitchFamily="18"/>
                          <a:cs typeface="Times New Roman" pitchFamily="18"/>
                        </a:rPr>
                        <a:t>$68,000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highlight>
                            <a:srgbClr val="FFFF00"/>
                          </a:highlight>
                          <a:latin typeface="Times New Roman" pitchFamily="18"/>
                          <a:cs typeface="Times New Roman" pitchFamily="18"/>
                        </a:rPr>
                        <a:t>$87,300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highlight>
                            <a:srgbClr val="FFFF00"/>
                          </a:highlight>
                          <a:latin typeface="Times New Roman" pitchFamily="18"/>
                          <a:cs typeface="Times New Roman" pitchFamily="18"/>
                        </a:rPr>
                        <a:t>$114,500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000" b="1" dirty="0">
                          <a:solidFill>
                            <a:srgbClr val="000000"/>
                          </a:solidFill>
                          <a:highlight>
                            <a:srgbClr val="FFFF00"/>
                          </a:highlight>
                          <a:latin typeface="Times New Roman" pitchFamily="18"/>
                          <a:cs typeface="Times New Roman" pitchFamily="18"/>
                        </a:rPr>
                        <a:t>$235,000</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tc>
                  <a:txBody>
                    <a:bodyPr/>
                    <a:lstStyle/>
                    <a:p>
                      <a:pPr lvl="0" algn="ctr">
                        <a:lnSpc>
                          <a:spcPts val="1980"/>
                        </a:lnSpc>
                      </a:pPr>
                      <a:r>
                        <a:rPr lang="en-US" sz="1400" b="1" dirty="0">
                          <a:solidFill>
                            <a:srgbClr val="000000"/>
                          </a:solidFill>
                          <a:highlight>
                            <a:srgbClr val="FFFF00"/>
                          </a:highlight>
                          <a:latin typeface="Times New Roman" pitchFamily="18"/>
                          <a:cs typeface="Times New Roman" pitchFamily="18"/>
                        </a:rPr>
                        <a:t>$831,943</a:t>
                      </a:r>
                    </a:p>
                  </a:txBody>
                  <a:tcPr marL="6352" marR="6352" marT="6352" marB="6352"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207134200"/>
                  </a:ext>
                </a:extLst>
              </a:tr>
            </a:tbl>
          </a:graphicData>
        </a:graphic>
      </p:graphicFrame>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2">
            <a:extLst>
              <a:ext uri="{FF2B5EF4-FFF2-40B4-BE49-F238E27FC236}">
                <a16:creationId xmlns:a16="http://schemas.microsoft.com/office/drawing/2014/main" id="{B26664E7-802B-0581-C863-FDB2D76BAFB2}"/>
              </a:ext>
            </a:extLst>
          </p:cNvPr>
          <p:cNvSpPr>
            <a:spLocks noMove="1" noResize="1"/>
          </p:cNvSpPr>
          <p:nvPr/>
        </p:nvSpPr>
        <p:spPr>
          <a:xfrm>
            <a:off x="6844052" y="3235695"/>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3" name="TextBox 4">
            <a:extLst>
              <a:ext uri="{FF2B5EF4-FFF2-40B4-BE49-F238E27FC236}">
                <a16:creationId xmlns:a16="http://schemas.microsoft.com/office/drawing/2014/main" id="{DF869643-3DB1-FB31-A7B5-96386F4387C9}"/>
              </a:ext>
            </a:extLst>
          </p:cNvPr>
          <p:cNvSpPr txBox="1"/>
          <p:nvPr/>
        </p:nvSpPr>
        <p:spPr>
          <a:xfrm>
            <a:off x="6859682" y="2107771"/>
            <a:ext cx="5587148" cy="882678"/>
          </a:xfrm>
          <a:prstGeom prst="rect">
            <a:avLst/>
          </a:prstGeom>
          <a:noFill/>
          <a:ln cap="flat">
            <a:noFill/>
          </a:ln>
        </p:spPr>
        <p:txBody>
          <a:bodyPr vert="horz" wrap="square" lIns="0" tIns="0" rIns="0" bIns="0" anchor="t" anchorCtr="1" compatLnSpc="1">
            <a:spAutoFit/>
          </a:bodyPr>
          <a:lstStyle/>
          <a:p>
            <a:pPr algn="ctr" defTabSz="609630">
              <a:lnSpc>
                <a:spcPct val="130120"/>
              </a:lnSpc>
              <a:defRPr sz="1800" b="0" i="0" u="none" strike="noStrike" kern="0" cap="none" spc="0" baseline="0">
                <a:solidFill>
                  <a:srgbClr val="000000"/>
                </a:solidFill>
                <a:uFillTx/>
              </a:defRPr>
            </a:pPr>
            <a:r>
              <a:rPr lang="en-US" sz="4800" spc="100">
                <a:solidFill>
                  <a:srgbClr val="000000"/>
                </a:solidFill>
                <a:latin typeface="Arimo Bold"/>
              </a:rPr>
              <a:t>Thank You</a:t>
            </a:r>
            <a:endParaRPr lang="en-US" sz="4800">
              <a:solidFill>
                <a:srgbClr val="000000"/>
              </a:solidFill>
              <a:latin typeface="Calibri"/>
            </a:endParaRPr>
          </a:p>
        </p:txBody>
      </p:sp>
      <p:pic>
        <p:nvPicPr>
          <p:cNvPr id="4" name="Picture 5">
            <a:extLst>
              <a:ext uri="{FF2B5EF4-FFF2-40B4-BE49-F238E27FC236}">
                <a16:creationId xmlns:a16="http://schemas.microsoft.com/office/drawing/2014/main" id="{5CF92F8D-4680-FDE1-D12E-1951679CEE32}"/>
              </a:ext>
            </a:extLst>
          </p:cNvPr>
          <p:cNvPicPr>
            <a:picLocks noChangeAspect="1"/>
          </p:cNvPicPr>
          <p:nvPr/>
        </p:nvPicPr>
        <p:blipFill>
          <a:blip r:embed="rId2"/>
          <a:stretch>
            <a:fillRect/>
          </a:stretch>
        </p:blipFill>
        <p:spPr>
          <a:xfrm>
            <a:off x="6540376" y="3075402"/>
            <a:ext cx="2845045" cy="353598"/>
          </a:xfrm>
          <a:prstGeom prst="rect">
            <a:avLst/>
          </a:prstGeom>
          <a:noFill/>
          <a:ln cap="flat">
            <a:noFill/>
          </a:ln>
        </p:spPr>
      </p:pic>
      <p:pic>
        <p:nvPicPr>
          <p:cNvPr id="5" name="Picture 9" descr="A couple of cars parked next to each other with trees in the back&#10;&#10;AI-generated content may be incorrect.">
            <a:extLst>
              <a:ext uri="{FF2B5EF4-FFF2-40B4-BE49-F238E27FC236}">
                <a16:creationId xmlns:a16="http://schemas.microsoft.com/office/drawing/2014/main" id="{9CA3FD43-4201-F73C-646E-CA89EA16ED3D}"/>
              </a:ext>
            </a:extLst>
          </p:cNvPr>
          <p:cNvPicPr>
            <a:picLocks noChangeAspect="1"/>
          </p:cNvPicPr>
          <p:nvPr/>
        </p:nvPicPr>
        <p:blipFill>
          <a:blip r:embed="rId3"/>
          <a:srcRect l="28672"/>
          <a:stretch>
            <a:fillRect/>
          </a:stretch>
        </p:blipFill>
        <p:spPr>
          <a:xfrm>
            <a:off x="0" y="0"/>
            <a:ext cx="7455926" cy="6858000"/>
          </a:xfrm>
          <a:prstGeom prst="rect">
            <a:avLst/>
          </a:prstGeom>
          <a:noFill/>
          <a:ln cap="flat">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dirty="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AutoShape 11"/>
          <p:cNvSpPr/>
          <p:nvPr/>
        </p:nvSpPr>
        <p:spPr>
          <a:xfrm>
            <a:off x="8902516" y="557145"/>
            <a:ext cx="2603367"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3" name="AutoShape 13"/>
          <p:cNvSpPr/>
          <p:nvPr/>
        </p:nvSpPr>
        <p:spPr>
          <a:xfrm rot="-5400000">
            <a:off x="10341543" y="1691005"/>
            <a:ext cx="2298199"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6" name="TextBox 17">
            <a:extLst>
              <a:ext uri="{FF2B5EF4-FFF2-40B4-BE49-F238E27FC236}">
                <a16:creationId xmlns:a16="http://schemas.microsoft.com/office/drawing/2014/main" id="{A5F3E33D-B398-6E92-B2CD-E4C572573ECA}"/>
              </a:ext>
            </a:extLst>
          </p:cNvPr>
          <p:cNvSpPr txBox="1"/>
          <p:nvPr/>
        </p:nvSpPr>
        <p:spPr>
          <a:xfrm>
            <a:off x="1662181" y="121306"/>
            <a:ext cx="11383841"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Vision, Mission &amp; Values</a:t>
            </a:r>
            <a:endParaRPr lang="en-US" sz="1200" dirty="0">
              <a:solidFill>
                <a:srgbClr val="000000"/>
              </a:solidFill>
              <a:latin typeface="Calibri"/>
            </a:endParaRPr>
          </a:p>
        </p:txBody>
      </p:sp>
      <p:sp>
        <p:nvSpPr>
          <p:cNvPr id="17" name="TextBox 20">
            <a:extLst>
              <a:ext uri="{FF2B5EF4-FFF2-40B4-BE49-F238E27FC236}">
                <a16:creationId xmlns:a16="http://schemas.microsoft.com/office/drawing/2014/main" id="{D3416B88-DCC0-01B6-5965-8CEA109D7129}"/>
              </a:ext>
            </a:extLst>
          </p:cNvPr>
          <p:cNvSpPr txBox="1"/>
          <p:nvPr/>
        </p:nvSpPr>
        <p:spPr>
          <a:xfrm>
            <a:off x="1662181" y="836472"/>
            <a:ext cx="5976987"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00507B"/>
                </a:solidFill>
                <a:latin typeface="Arimo Bold"/>
              </a:rPr>
              <a:t>Department Statements</a:t>
            </a:r>
            <a:endParaRPr lang="en-US" sz="1200" dirty="0">
              <a:solidFill>
                <a:srgbClr val="000000"/>
              </a:solidFill>
              <a:latin typeface="Calibri"/>
            </a:endParaRPr>
          </a:p>
        </p:txBody>
      </p:sp>
      <p:pic>
        <p:nvPicPr>
          <p:cNvPr id="20" name="Picture 5">
            <a:extLst>
              <a:ext uri="{FF2B5EF4-FFF2-40B4-BE49-F238E27FC236}">
                <a16:creationId xmlns:a16="http://schemas.microsoft.com/office/drawing/2014/main" id="{B9F0937F-39E0-9508-A331-D7EF4250216C}"/>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4603114"/>
            <a:ext cx="433779" cy="407273"/>
          </a:xfrm>
          <a:prstGeom prst="rect">
            <a:avLst/>
          </a:prstGeom>
          <a:noFill/>
          <a:ln cap="flat">
            <a:noFill/>
          </a:ln>
        </p:spPr>
      </p:pic>
      <p:pic>
        <p:nvPicPr>
          <p:cNvPr id="21" name="Picture 6">
            <a:extLst>
              <a:ext uri="{FF2B5EF4-FFF2-40B4-BE49-F238E27FC236}">
                <a16:creationId xmlns:a16="http://schemas.microsoft.com/office/drawing/2014/main" id="{1967969C-0FC3-5C43-210B-48C041F7EEE3}"/>
              </a:ext>
            </a:extLst>
          </p:cNvPr>
          <p:cNvPicPr>
            <a:picLocks noChangeAspect="1"/>
          </p:cNvPicPr>
          <p:nvPr/>
        </p:nvPicPr>
        <p:blipFill>
          <a:blip>
            <a:extLst>
              <a:ext uri="{96DAC541-7B7A-43D3-8B79-37D633B846F1}">
                <asvg:svgBlip xmlns:asvg="http://schemas.microsoft.com/office/drawing/2016/SVG/main" r:embed="rId4"/>
              </a:ext>
            </a:extLst>
          </a:blip>
          <a:srcRect/>
          <a:stretch>
            <a:fillRect/>
          </a:stretch>
        </p:blipFill>
        <p:spPr>
          <a:xfrm>
            <a:off x="3291932" y="4055748"/>
            <a:ext cx="591641" cy="62685"/>
          </a:xfrm>
          <a:prstGeom prst="rect">
            <a:avLst/>
          </a:prstGeom>
          <a:noFill/>
          <a:ln cap="flat">
            <a:noFill/>
          </a:ln>
        </p:spPr>
      </p:pic>
      <p:pic>
        <p:nvPicPr>
          <p:cNvPr id="22" name="Picture 7">
            <a:extLst>
              <a:ext uri="{FF2B5EF4-FFF2-40B4-BE49-F238E27FC236}">
                <a16:creationId xmlns:a16="http://schemas.microsoft.com/office/drawing/2014/main" id="{FA37387F-357C-0301-970A-E48F752AFE6E}"/>
              </a:ext>
            </a:extLst>
          </p:cNvPr>
          <p:cNvPicPr>
            <a:picLocks noChangeAspect="1"/>
          </p:cNvPicPr>
          <p:nvPr/>
        </p:nvPicPr>
        <p:blipFill>
          <a:blip>
            <a:extLst>
              <a:ext uri="{96DAC541-7B7A-43D3-8B79-37D633B846F1}">
                <asvg:svgBlip xmlns:asvg="http://schemas.microsoft.com/office/drawing/2016/SVG/main" r:embed="rId3"/>
              </a:ext>
            </a:extLst>
          </a:blip>
          <a:srcRect/>
          <a:stretch>
            <a:fillRect/>
          </a:stretch>
        </p:blipFill>
        <p:spPr>
          <a:xfrm>
            <a:off x="3271509" y="3163788"/>
            <a:ext cx="433779" cy="407273"/>
          </a:xfrm>
          <a:prstGeom prst="rect">
            <a:avLst/>
          </a:prstGeom>
          <a:noFill/>
          <a:ln cap="flat">
            <a:noFill/>
          </a:ln>
        </p:spPr>
      </p:pic>
      <p:pic>
        <p:nvPicPr>
          <p:cNvPr id="23" name="Picture 8">
            <a:extLst>
              <a:ext uri="{FF2B5EF4-FFF2-40B4-BE49-F238E27FC236}">
                <a16:creationId xmlns:a16="http://schemas.microsoft.com/office/drawing/2014/main" id="{897C7464-4A85-409E-3A1B-DA0ED32AB6F5}"/>
              </a:ext>
            </a:extLst>
          </p:cNvPr>
          <p:cNvPicPr>
            <a:picLocks noChangeAspect="1"/>
          </p:cNvPicPr>
          <p:nvPr/>
        </p:nvPicPr>
        <p:blipFill>
          <a:blip>
            <a:extLst>
              <a:ext uri="{96DAC541-7B7A-43D3-8B79-37D633B846F1}">
                <asvg:svgBlip xmlns:asvg="http://schemas.microsoft.com/office/drawing/2016/SVG/main" r:embed="rId5"/>
              </a:ext>
            </a:extLst>
          </a:blip>
          <a:srcRect/>
          <a:stretch>
            <a:fillRect/>
          </a:stretch>
        </p:blipFill>
        <p:spPr>
          <a:xfrm>
            <a:off x="1871441" y="3249637"/>
            <a:ext cx="1674900" cy="1674900"/>
          </a:xfrm>
          <a:prstGeom prst="rect">
            <a:avLst/>
          </a:prstGeom>
          <a:noFill/>
          <a:ln cap="flat">
            <a:noFill/>
          </a:ln>
        </p:spPr>
      </p:pic>
      <p:pic>
        <p:nvPicPr>
          <p:cNvPr id="24" name="Picture 9">
            <a:extLst>
              <a:ext uri="{FF2B5EF4-FFF2-40B4-BE49-F238E27FC236}">
                <a16:creationId xmlns:a16="http://schemas.microsoft.com/office/drawing/2014/main" id="{97A46F15-B836-0C76-47F7-250024764084}"/>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548420" y="2345656"/>
            <a:ext cx="1004937" cy="1004937"/>
          </a:xfrm>
          <a:prstGeom prst="rect">
            <a:avLst/>
          </a:prstGeom>
          <a:noFill/>
          <a:ln cap="flat">
            <a:noFill/>
          </a:ln>
        </p:spPr>
      </p:pic>
      <p:pic>
        <p:nvPicPr>
          <p:cNvPr id="25" name="Picture 10">
            <a:extLst>
              <a:ext uri="{FF2B5EF4-FFF2-40B4-BE49-F238E27FC236}">
                <a16:creationId xmlns:a16="http://schemas.microsoft.com/office/drawing/2014/main" id="{3F20D2C8-6377-35C7-A38B-2AFFDC14F732}"/>
              </a:ext>
            </a:extLst>
          </p:cNvPr>
          <p:cNvPicPr>
            <a:picLocks noMove="1" noResize="1"/>
          </p:cNvPicPr>
          <p:nvPr/>
        </p:nvPicPr>
        <p:blipFill>
          <a:blip>
            <a:extLst>
              <a:ext uri="{96DAC541-7B7A-43D3-8B79-37D633B846F1}">
                <asvg:svgBlip xmlns:asvg="http://schemas.microsoft.com/office/drawing/2016/SVG/main" r:embed="rId7"/>
              </a:ext>
            </a:extLst>
          </a:blip>
          <a:srcRect/>
          <a:stretch>
            <a:fillRect/>
          </a:stretch>
        </p:blipFill>
        <p:spPr>
          <a:xfrm>
            <a:off x="3880396" y="3584619"/>
            <a:ext cx="1004937" cy="1004937"/>
          </a:xfrm>
          <a:prstGeom prst="rect">
            <a:avLst/>
          </a:prstGeom>
          <a:noFill/>
          <a:ln cap="flat">
            <a:noFill/>
          </a:ln>
        </p:spPr>
      </p:pic>
      <p:pic>
        <p:nvPicPr>
          <p:cNvPr id="26" name="Picture 11">
            <a:extLst>
              <a:ext uri="{FF2B5EF4-FFF2-40B4-BE49-F238E27FC236}">
                <a16:creationId xmlns:a16="http://schemas.microsoft.com/office/drawing/2014/main" id="{D701C36F-E0CC-5227-931C-C9818D652AFD}"/>
              </a:ext>
            </a:extLst>
          </p:cNvPr>
          <p:cNvPicPr>
            <a:picLocks noMove="1" noResize="1"/>
          </p:cNvPicPr>
          <p:nvPr/>
        </p:nvPicPr>
        <p:blipFill>
          <a:blip>
            <a:extLst>
              <a:ext uri="{96DAC541-7B7A-43D3-8B79-37D633B846F1}">
                <asvg:svgBlip xmlns:asvg="http://schemas.microsoft.com/office/drawing/2016/SVG/main" r:embed="rId8"/>
              </a:ext>
            </a:extLst>
          </a:blip>
          <a:srcRect/>
          <a:stretch>
            <a:fillRect/>
          </a:stretch>
        </p:blipFill>
        <p:spPr>
          <a:xfrm>
            <a:off x="3548420" y="4823582"/>
            <a:ext cx="1004937" cy="1004937"/>
          </a:xfrm>
          <a:prstGeom prst="rect">
            <a:avLst/>
          </a:prstGeom>
          <a:noFill/>
          <a:ln cap="flat">
            <a:noFill/>
          </a:ln>
        </p:spPr>
      </p:pic>
      <p:sp>
        <p:nvSpPr>
          <p:cNvPr id="27" name="Freeform 13">
            <a:extLst>
              <a:ext uri="{FF2B5EF4-FFF2-40B4-BE49-F238E27FC236}">
                <a16:creationId xmlns:a16="http://schemas.microsoft.com/office/drawing/2014/main" id="{10E837AB-6E7B-A7C8-FCC8-7BE2049725B0}"/>
              </a:ext>
            </a:extLst>
          </p:cNvPr>
          <p:cNvSpPr>
            <a:spLocks noMove="1" noResize="1"/>
          </p:cNvSpPr>
          <p:nvPr/>
        </p:nvSpPr>
        <p:spPr>
          <a:xfrm>
            <a:off x="1534388" y="3041075"/>
            <a:ext cx="2052194" cy="2086861"/>
          </a:xfrm>
          <a:custGeom>
            <a:avLst/>
            <a:gdLst>
              <a:gd name="f0" fmla="val w"/>
              <a:gd name="f1" fmla="val h"/>
              <a:gd name="f2" fmla="val 0"/>
              <a:gd name="f3" fmla="val 4104386"/>
              <a:gd name="f4" fmla="val 4173728"/>
              <a:gd name="f5" fmla="val 2086864"/>
              <a:gd name="f6" fmla="val 934339"/>
              <a:gd name="f7" fmla="val 918845"/>
              <a:gd name="f8" fmla="val 2052193"/>
              <a:gd name="f9" fmla="val 3185541"/>
              <a:gd name="f10" fmla="val 3239389"/>
              <a:gd name="f11" fmla="*/ f0 1 4104386"/>
              <a:gd name="f12" fmla="*/ f1 1 4173728"/>
              <a:gd name="f13" fmla="+- f4 0 f2"/>
              <a:gd name="f14" fmla="+- f3 0 f2"/>
              <a:gd name="f15" fmla="*/ f14 1 4104386"/>
              <a:gd name="f16" fmla="*/ f13 1 4173728"/>
              <a:gd name="f17" fmla="*/ f2 1 f15"/>
              <a:gd name="f18" fmla="*/ f3 1 f15"/>
              <a:gd name="f19" fmla="*/ f2 1 f16"/>
              <a:gd name="f20" fmla="*/ f4 1 f16"/>
              <a:gd name="f21" fmla="*/ f17 f11 1"/>
              <a:gd name="f22" fmla="*/ f18 f11 1"/>
              <a:gd name="f23" fmla="*/ f20 f12 1"/>
              <a:gd name="f24" fmla="*/ f19 f12 1"/>
            </a:gdLst>
            <a:ahLst/>
            <a:cxnLst>
              <a:cxn ang="3cd4">
                <a:pos x="hc" y="t"/>
              </a:cxn>
              <a:cxn ang="0">
                <a:pos x="r" y="vc"/>
              </a:cxn>
              <a:cxn ang="cd4">
                <a:pos x="hc" y="b"/>
              </a:cxn>
              <a:cxn ang="cd2">
                <a:pos x="l" y="vc"/>
              </a:cxn>
            </a:cxnLst>
            <a:rect l="f21" t="f24" r="f22" b="f23"/>
            <a:pathLst>
              <a:path w="4104386" h="4173728">
                <a:moveTo>
                  <a:pt x="f2" y="f5"/>
                </a:moveTo>
                <a:cubicBezTo>
                  <a:pt x="f2" y="f6"/>
                  <a:pt x="f7" y="f2"/>
                  <a:pt x="f8" y="f2"/>
                </a:cubicBezTo>
                <a:cubicBezTo>
                  <a:pt x="f9" y="f2"/>
                  <a:pt x="f3" y="f6"/>
                  <a:pt x="f3" y="f5"/>
                </a:cubicBezTo>
                <a:cubicBezTo>
                  <a:pt x="f3" y="f10"/>
                  <a:pt x="f9" y="f4"/>
                  <a:pt x="f8" y="f4"/>
                </a:cubicBezTo>
                <a:cubicBezTo>
                  <a:pt x="f7" y="f4"/>
                  <a:pt x="f2" y="f10"/>
                  <a:pt x="f2" y="f5"/>
                </a:cubicBezTo>
                <a:close/>
              </a:path>
            </a:pathLst>
          </a:custGeom>
          <a:solidFill>
            <a:srgbClr val="34A9E4"/>
          </a:solidFill>
          <a:ln cap="flat">
            <a:noFill/>
            <a:prstDash val="solid"/>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pic>
        <p:nvPicPr>
          <p:cNvPr id="28" name="Picture 14">
            <a:extLst>
              <a:ext uri="{FF2B5EF4-FFF2-40B4-BE49-F238E27FC236}">
                <a16:creationId xmlns:a16="http://schemas.microsoft.com/office/drawing/2014/main" id="{7DAD8C72-0A75-F868-C6C9-FF523E700407}"/>
              </a:ext>
            </a:extLst>
          </p:cNvPr>
          <p:cNvPicPr>
            <a:picLocks noMove="1" noResize="1"/>
          </p:cNvPicPr>
          <p:nvPr/>
        </p:nvPicPr>
        <p:blipFill>
          <a:blip>
            <a:extLst>
              <a:ext uri="{96DAC541-7B7A-43D3-8B79-37D633B846F1}">
                <asvg:svgBlip xmlns:asvg="http://schemas.microsoft.com/office/drawing/2016/SVG/main" r:embed="rId9"/>
              </a:ext>
            </a:extLst>
          </a:blip>
          <a:srcRect/>
          <a:stretch>
            <a:fillRect/>
          </a:stretch>
        </p:blipFill>
        <p:spPr>
          <a:xfrm>
            <a:off x="3676430" y="2486175"/>
            <a:ext cx="748905" cy="750783"/>
          </a:xfrm>
          <a:prstGeom prst="rect">
            <a:avLst/>
          </a:prstGeom>
          <a:noFill/>
          <a:ln cap="flat">
            <a:noFill/>
          </a:ln>
        </p:spPr>
      </p:pic>
      <p:pic>
        <p:nvPicPr>
          <p:cNvPr id="29" name="Picture 15">
            <a:extLst>
              <a:ext uri="{FF2B5EF4-FFF2-40B4-BE49-F238E27FC236}">
                <a16:creationId xmlns:a16="http://schemas.microsoft.com/office/drawing/2014/main" id="{A9F1B800-6A98-3B2E-5D92-81B341C01E6F}"/>
              </a:ext>
            </a:extLst>
          </p:cNvPr>
          <p:cNvPicPr>
            <a:picLocks noMove="1" noResize="1"/>
          </p:cNvPicPr>
          <p:nvPr/>
        </p:nvPicPr>
        <p:blipFill>
          <a:blip>
            <a:extLst>
              <a:ext uri="{96DAC541-7B7A-43D3-8B79-37D633B846F1}">
                <asvg:svgBlip xmlns:asvg="http://schemas.microsoft.com/office/drawing/2016/SVG/main" r:embed="rId10"/>
              </a:ext>
            </a:extLst>
          </a:blip>
          <a:srcRect/>
          <a:stretch>
            <a:fillRect/>
          </a:stretch>
        </p:blipFill>
        <p:spPr>
          <a:xfrm>
            <a:off x="4076645" y="3746004"/>
            <a:ext cx="676973" cy="676973"/>
          </a:xfrm>
          <a:prstGeom prst="rect">
            <a:avLst/>
          </a:prstGeom>
          <a:noFill/>
          <a:ln cap="flat">
            <a:noFill/>
          </a:ln>
        </p:spPr>
      </p:pic>
      <p:pic>
        <p:nvPicPr>
          <p:cNvPr id="30" name="Picture 16">
            <a:extLst>
              <a:ext uri="{FF2B5EF4-FFF2-40B4-BE49-F238E27FC236}">
                <a16:creationId xmlns:a16="http://schemas.microsoft.com/office/drawing/2014/main" id="{7FADA522-26F8-E56A-F1D9-DC6178CD5D91}"/>
              </a:ext>
            </a:extLst>
          </p:cNvPr>
          <p:cNvPicPr>
            <a:picLocks noMove="1" noResize="1"/>
          </p:cNvPicPr>
          <p:nvPr/>
        </p:nvPicPr>
        <p:blipFill>
          <a:blip>
            <a:extLst>
              <a:ext uri="{96DAC541-7B7A-43D3-8B79-37D633B846F1}">
                <asvg:svgBlip xmlns:asvg="http://schemas.microsoft.com/office/drawing/2016/SVG/main" r:embed="rId11"/>
              </a:ext>
            </a:extLst>
          </a:blip>
          <a:srcRect/>
          <a:stretch>
            <a:fillRect/>
          </a:stretch>
        </p:blipFill>
        <p:spPr>
          <a:xfrm>
            <a:off x="3709654" y="4964101"/>
            <a:ext cx="682471" cy="674790"/>
          </a:xfrm>
          <a:prstGeom prst="rect">
            <a:avLst/>
          </a:prstGeom>
          <a:noFill/>
          <a:ln cap="flat">
            <a:noFill/>
          </a:ln>
        </p:spPr>
      </p:pic>
      <p:sp>
        <p:nvSpPr>
          <p:cNvPr id="31" name="TextBox 21">
            <a:extLst>
              <a:ext uri="{FF2B5EF4-FFF2-40B4-BE49-F238E27FC236}">
                <a16:creationId xmlns:a16="http://schemas.microsoft.com/office/drawing/2014/main" id="{7904B492-2D61-13A3-80E9-277F13F4D128}"/>
              </a:ext>
            </a:extLst>
          </p:cNvPr>
          <p:cNvSpPr txBox="1"/>
          <p:nvPr/>
        </p:nvSpPr>
        <p:spPr>
          <a:xfrm>
            <a:off x="4612433" y="2225495"/>
            <a:ext cx="2655381"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ea typeface="Arimo"/>
                <a:cs typeface="Arimo"/>
              </a:rPr>
              <a:t>VISION</a:t>
            </a:r>
            <a:endParaRPr lang="en-US" sz="1200" dirty="0">
              <a:solidFill>
                <a:srgbClr val="000000"/>
              </a:solidFill>
              <a:latin typeface="Arimo"/>
              <a:ea typeface="Arimo"/>
              <a:cs typeface="Arimo"/>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Bold"/>
              <a:ea typeface="Arimo Bold"/>
              <a:cs typeface="Arimo Bold"/>
            </a:endParaRPr>
          </a:p>
        </p:txBody>
      </p:sp>
      <p:sp>
        <p:nvSpPr>
          <p:cNvPr id="32" name="TextBox 22">
            <a:extLst>
              <a:ext uri="{FF2B5EF4-FFF2-40B4-BE49-F238E27FC236}">
                <a16:creationId xmlns:a16="http://schemas.microsoft.com/office/drawing/2014/main" id="{97E348E0-C87A-E2FC-9914-B7DC96CCABCC}"/>
              </a:ext>
            </a:extLst>
          </p:cNvPr>
          <p:cNvSpPr txBox="1"/>
          <p:nvPr/>
        </p:nvSpPr>
        <p:spPr>
          <a:xfrm>
            <a:off x="4771836" y="3324176"/>
            <a:ext cx="1938515"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MISSION</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3" name="TextBox 23">
            <a:extLst>
              <a:ext uri="{FF2B5EF4-FFF2-40B4-BE49-F238E27FC236}">
                <a16:creationId xmlns:a16="http://schemas.microsoft.com/office/drawing/2014/main" id="{81F81A96-2527-D21B-E043-3FE5CAD07FC6}"/>
              </a:ext>
            </a:extLst>
          </p:cNvPr>
          <p:cNvSpPr txBox="1"/>
          <p:nvPr/>
        </p:nvSpPr>
        <p:spPr>
          <a:xfrm>
            <a:off x="4650674" y="5018242"/>
            <a:ext cx="2171377" cy="959878"/>
          </a:xfrm>
          <a:prstGeom prst="rect">
            <a:avLst/>
          </a:prstGeom>
          <a:noFill/>
          <a:ln cap="flat">
            <a:noFill/>
          </a:ln>
        </p:spPr>
        <p:txBody>
          <a:bodyPr vert="horz" wrap="square" lIns="0" tIns="0" rIns="0" bIns="0" anchor="t" anchorCtr="0" compatLnSpc="1">
            <a:spAutoFit/>
          </a:bodyPr>
          <a:lstStyle/>
          <a:p>
            <a:pPr marL="452145" lvl="2" indent="-150712" defTabSz="609630">
              <a:lnSpc>
                <a:spcPct val="130120"/>
              </a:lnSpc>
              <a:buSzPct val="100000"/>
              <a:buFont typeface="Arial"/>
              <a:buChar char="⚬"/>
              <a:defRPr sz="1800" b="0" i="0" u="none" strike="noStrike" kern="0" cap="none" spc="0" baseline="0">
                <a:solidFill>
                  <a:srgbClr val="000000"/>
                </a:solidFill>
                <a:uFillTx/>
              </a:defRPr>
            </a:pPr>
            <a:r>
              <a:rPr lang="en-US" sz="2500" u="sng" dirty="0">
                <a:solidFill>
                  <a:srgbClr val="000000"/>
                </a:solidFill>
                <a:latin typeface="Arimo"/>
              </a:rPr>
              <a:t>VALUES</a:t>
            </a:r>
            <a:endParaRPr lang="en-US" sz="1200" dirty="0">
              <a:solidFill>
                <a:srgbClr val="000000"/>
              </a:solidFill>
              <a:latin typeface="Calibri"/>
            </a:endParaRPr>
          </a:p>
          <a:p>
            <a:pPr marL="452145" lvl="2" indent="-150712" defTabSz="609630">
              <a:lnSpc>
                <a:spcPct val="130120"/>
              </a:lnSpc>
              <a:defRPr sz="1800" b="0" i="0" u="none" strike="noStrike" kern="0" cap="none" spc="0" baseline="0">
                <a:solidFill>
                  <a:srgbClr val="000000"/>
                </a:solidFill>
                <a:uFillTx/>
              </a:defRPr>
            </a:pPr>
            <a:endParaRPr lang="en-US" sz="2500" u="sng" dirty="0">
              <a:solidFill>
                <a:srgbClr val="000000"/>
              </a:solidFill>
              <a:latin typeface="Arimo"/>
              <a:ea typeface="Arimo"/>
              <a:cs typeface="Arimo"/>
            </a:endParaRPr>
          </a:p>
        </p:txBody>
      </p:sp>
      <p:sp>
        <p:nvSpPr>
          <p:cNvPr id="34" name="TextBox 24">
            <a:extLst>
              <a:ext uri="{FF2B5EF4-FFF2-40B4-BE49-F238E27FC236}">
                <a16:creationId xmlns:a16="http://schemas.microsoft.com/office/drawing/2014/main" id="{C0273E9F-02BB-D7A7-A0E6-9DF3D32D5F87}"/>
              </a:ext>
            </a:extLst>
          </p:cNvPr>
          <p:cNvSpPr txBox="1"/>
          <p:nvPr/>
        </p:nvSpPr>
        <p:spPr>
          <a:xfrm>
            <a:off x="1702466" y="3218970"/>
            <a:ext cx="1744914" cy="1424493"/>
          </a:xfrm>
          <a:prstGeom prst="rect">
            <a:avLst/>
          </a:prstGeom>
          <a:noFill/>
          <a:ln cap="flat">
            <a:noFill/>
          </a:ln>
        </p:spPr>
        <p:txBody>
          <a:bodyPr vert="horz" wrap="square" lIns="0" tIns="0" rIns="0" bIns="0" anchor="t" anchorCtr="1" compatLnSpc="1">
            <a:spAutoFit/>
          </a:bodyPr>
          <a:lstStyle/>
          <a:p>
            <a:pPr algn="ctr" defTabSz="609630">
              <a:lnSpc>
                <a:spcPct val="144578"/>
              </a:lnSpc>
              <a:defRPr sz="1800" b="0" i="0" u="none" strike="noStrike" kern="0" cap="none" spc="0" baseline="0">
                <a:solidFill>
                  <a:srgbClr val="000000"/>
                </a:solidFill>
                <a:uFillTx/>
              </a:defRPr>
            </a:pPr>
            <a:r>
              <a:rPr lang="en-US" sz="2200" dirty="0">
                <a:solidFill>
                  <a:srgbClr val="FFFFFF"/>
                </a:solidFill>
                <a:latin typeface="Arimo Bold"/>
              </a:rPr>
              <a:t>Parks, Recreation, &amp; Senior Services</a:t>
            </a:r>
            <a:endParaRPr lang="en-US" sz="1200" dirty="0">
              <a:solidFill>
                <a:srgbClr val="000000"/>
              </a:solidFill>
              <a:latin typeface="Calibri"/>
            </a:endParaRPr>
          </a:p>
        </p:txBody>
      </p:sp>
      <p:sp>
        <p:nvSpPr>
          <p:cNvPr id="4" name="TextBox 25">
            <a:extLst>
              <a:ext uri="{FF2B5EF4-FFF2-40B4-BE49-F238E27FC236}">
                <a16:creationId xmlns:a16="http://schemas.microsoft.com/office/drawing/2014/main" id="{8B4CF8EF-2459-8EC1-9030-ADD31B548070}"/>
              </a:ext>
            </a:extLst>
          </p:cNvPr>
          <p:cNvSpPr txBox="1"/>
          <p:nvPr/>
        </p:nvSpPr>
        <p:spPr>
          <a:xfrm>
            <a:off x="4434985" y="2720681"/>
            <a:ext cx="6996581" cy="507318"/>
          </a:xfrm>
          <a:prstGeom prst="rect">
            <a:avLst/>
          </a:prstGeom>
          <a:noFill/>
          <a:ln cap="flat">
            <a:noFill/>
          </a:ln>
        </p:spPr>
        <p:txBody>
          <a:bodyPr vert="horz" wrap="square" lIns="0" tIns="0" rIns="0" bIns="0" anchor="t" anchorCtr="0" compatLnSpc="1">
            <a:spAutoFit/>
          </a:bodyPr>
          <a:lstStyle/>
          <a:p>
            <a:pPr marL="619760" lvl="1" defTabSz="609630">
              <a:lnSpc>
                <a:spcPct val="144578"/>
              </a:lnSpc>
              <a:buSzPct val="100000"/>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To create a vibrant, growing community where a high quality of life is supported by robust commercial growth and an educated workforce. </a:t>
            </a:r>
            <a:endParaRPr lang="en-US" sz="1200" spc="-39" dirty="0">
              <a:solidFill>
                <a:srgbClr val="000000"/>
              </a:solidFill>
              <a:latin typeface="Open Sans"/>
              <a:ea typeface="Open Sans"/>
              <a:cs typeface="Open Sans"/>
            </a:endParaRPr>
          </a:p>
        </p:txBody>
      </p:sp>
      <p:sp>
        <p:nvSpPr>
          <p:cNvPr id="5" name="TextBox 26">
            <a:extLst>
              <a:ext uri="{FF2B5EF4-FFF2-40B4-BE49-F238E27FC236}">
                <a16:creationId xmlns:a16="http://schemas.microsoft.com/office/drawing/2014/main" id="{606443BF-CEF0-DB34-0DE1-2A351E1B5C10}"/>
              </a:ext>
            </a:extLst>
          </p:cNvPr>
          <p:cNvSpPr txBox="1"/>
          <p:nvPr/>
        </p:nvSpPr>
        <p:spPr>
          <a:xfrm>
            <a:off x="4746429" y="3818146"/>
            <a:ext cx="6759454" cy="1312714"/>
          </a:xfrm>
          <a:prstGeom prst="rect">
            <a:avLst/>
          </a:prstGeom>
          <a:noFill/>
          <a:ln cap="flat">
            <a:noFill/>
          </a:ln>
        </p:spPr>
        <p:txBody>
          <a:bodyPr vert="horz" wrap="square" lIns="0" tIns="0" rIns="0" bIns="0" anchor="t" anchorCtr="0" compatLnSpc="1">
            <a:spAutoFit/>
          </a:bodyPr>
          <a:lstStyle/>
          <a:p>
            <a:pPr marL="457200" defTabSz="609630">
              <a:buSzPct val="100000"/>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Parks &amp; Recreation strives to provide relevant and diverse family, arts and cultural programming while improving our park facilities through upgrades and amenities that attract new and existing citizens, businesses, and tourism.  </a:t>
            </a:r>
            <a:endParaRPr lang="en-US" sz="1200" spc="-39" dirty="0">
              <a:solidFill>
                <a:srgbClr val="000000"/>
              </a:solidFill>
              <a:latin typeface="Open Sans"/>
              <a:ea typeface="Open Sans"/>
              <a:cs typeface="Open Sans"/>
            </a:endParaRPr>
          </a:p>
          <a:p>
            <a:pPr lvl="1" defTabSz="609630">
              <a:buSzPct val="100000"/>
              <a:defRPr sz="1800" b="0" i="0" u="none" strike="noStrike" kern="0" cap="none" spc="0" baseline="0">
                <a:solidFill>
                  <a:srgbClr val="000000"/>
                </a:solidFill>
                <a:uFillTx/>
              </a:defRPr>
            </a:pPr>
            <a:endParaRPr lang="en-US" sz="1200" spc="-39" dirty="0"/>
          </a:p>
          <a:p>
            <a:pPr lvl="1" defTabSz="609630">
              <a:buSzPct val="100000"/>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Senior Services strives to enhance the quality of life for senior citizens with dedication to serving elderly residents, we work to identify, develop, implement, and coordinate diverse programs and services to address senior citizens’ needs. </a:t>
            </a:r>
            <a:endParaRPr lang="en-US" sz="1200" dirty="0"/>
          </a:p>
        </p:txBody>
      </p:sp>
      <p:sp>
        <p:nvSpPr>
          <p:cNvPr id="6" name="TextBox 27">
            <a:extLst>
              <a:ext uri="{FF2B5EF4-FFF2-40B4-BE49-F238E27FC236}">
                <a16:creationId xmlns:a16="http://schemas.microsoft.com/office/drawing/2014/main" id="{FF6172C7-ED1A-D345-4F03-30B9AA63A972}"/>
              </a:ext>
            </a:extLst>
          </p:cNvPr>
          <p:cNvSpPr txBox="1"/>
          <p:nvPr/>
        </p:nvSpPr>
        <p:spPr>
          <a:xfrm>
            <a:off x="4650674" y="5467530"/>
            <a:ext cx="6855209" cy="1107996"/>
          </a:xfrm>
          <a:prstGeom prst="rect">
            <a:avLst/>
          </a:prstGeom>
          <a:noFill/>
          <a:ln cap="flat">
            <a:noFill/>
          </a:ln>
        </p:spPr>
        <p:txBody>
          <a:bodyPr vert="horz" wrap="square" lIns="0" tIns="0" rIns="0" bIns="0" anchor="t" anchorCtr="0" compatLnSpc="1">
            <a:spAutoFit/>
          </a:bodyPr>
          <a:lstStyle/>
          <a:p>
            <a:pPr marL="457200" defTabSz="609630">
              <a:buSzPct val="100000"/>
              <a:buFont typeface="Arial"/>
              <a:buChar char="•"/>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Conservation: Protecting open space, connecting children to nature, and engaging communities in conservation practices. </a:t>
            </a:r>
            <a:endParaRPr lang="en-US" sz="1200" dirty="0"/>
          </a:p>
          <a:p>
            <a:pPr defTabSz="609630">
              <a:buSzPct val="100000"/>
              <a:defRPr sz="1800" b="0" i="0" u="none" strike="noStrike" kern="0" cap="none" spc="0" baseline="0">
                <a:solidFill>
                  <a:srgbClr val="000000"/>
                </a:solidFill>
                <a:uFillTx/>
              </a:defRPr>
            </a:pPr>
            <a:endParaRPr lang="en-US" sz="1200" spc="-39" dirty="0">
              <a:solidFill>
                <a:srgbClr val="000000"/>
              </a:solidFill>
              <a:latin typeface="Segoe UI"/>
              <a:ea typeface="Open Sans"/>
              <a:cs typeface="Segoe UI"/>
            </a:endParaRPr>
          </a:p>
          <a:p>
            <a:pPr lvl="1" defTabSz="609630">
              <a:buSzPct val="100000"/>
              <a:buFont typeface="Arial"/>
              <a:buChar char="•"/>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Health &amp; Wellness: Leading the county to improve health and wellness through parks and recreation.</a:t>
            </a:r>
            <a:endParaRPr lang="en-US" sz="1200" dirty="0"/>
          </a:p>
          <a:p>
            <a:pPr lvl="1" defTabSz="609630">
              <a:buSzPct val="100000"/>
              <a:defRPr sz="1800" b="0" i="0" u="none" strike="noStrike" kern="0" cap="none" spc="0" baseline="0">
                <a:solidFill>
                  <a:srgbClr val="000000"/>
                </a:solidFill>
                <a:uFillTx/>
              </a:defRPr>
            </a:pPr>
            <a:endParaRPr lang="en-US" sz="1200" spc="-39" dirty="0">
              <a:solidFill>
                <a:srgbClr val="000000"/>
              </a:solidFill>
              <a:latin typeface="Segoe UI"/>
              <a:ea typeface="Open Sans"/>
              <a:cs typeface="Segoe UI"/>
            </a:endParaRPr>
          </a:p>
          <a:p>
            <a:pPr lvl="1" defTabSz="609630">
              <a:buSzPct val="100000"/>
              <a:buFont typeface="Arial"/>
              <a:buChar char="•"/>
              <a:defRPr sz="1800" b="0" i="0" u="none" strike="noStrike" kern="0" cap="none" spc="0" baseline="0">
                <a:solidFill>
                  <a:srgbClr val="000000"/>
                </a:solidFill>
                <a:uFillTx/>
              </a:defRPr>
            </a:pPr>
            <a:r>
              <a:rPr lang="en-US" sz="1200" spc="-39" dirty="0">
                <a:solidFill>
                  <a:srgbClr val="000000"/>
                </a:solidFill>
                <a:latin typeface="Segoe UI"/>
                <a:ea typeface="Open Sans"/>
                <a:cs typeface="Segoe UI"/>
              </a:rPr>
              <a:t>Social Equity: Ensuring all people have access to the benefits of local parks and recreation.</a:t>
            </a:r>
            <a:endParaRPr lang="en-US" sz="1200" dirty="0"/>
          </a:p>
        </p:txBody>
      </p:sp>
      <p:pic>
        <p:nvPicPr>
          <p:cNvPr id="8" name="Picture 7">
            <a:extLst>
              <a:ext uri="{FF2B5EF4-FFF2-40B4-BE49-F238E27FC236}">
                <a16:creationId xmlns:a16="http://schemas.microsoft.com/office/drawing/2014/main" id="{48C49CFD-9B03-8435-A23B-94DD2AC9884F}"/>
              </a:ext>
            </a:extLst>
          </p:cNvPr>
          <p:cNvPicPr>
            <a:picLocks noChangeAspect="1"/>
          </p:cNvPicPr>
          <p:nvPr/>
        </p:nvPicPr>
        <p:blipFill>
          <a:blip r:embed="rId12"/>
          <a:stretch>
            <a:fillRect/>
          </a:stretch>
        </p:blipFill>
        <p:spPr>
          <a:xfrm>
            <a:off x="8990092" y="720018"/>
            <a:ext cx="2209970" cy="1751982"/>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821968"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1" name="Freeform 11"/>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AutoShape 3">
            <a:extLst>
              <a:ext uri="{FF2B5EF4-FFF2-40B4-BE49-F238E27FC236}">
                <a16:creationId xmlns:a16="http://schemas.microsoft.com/office/drawing/2014/main" id="{C7CEECFB-F480-4EFB-D9F4-6B689388E03F}"/>
              </a:ext>
            </a:extLst>
          </p:cNvPr>
          <p:cNvSpPr>
            <a:spLocks noMove="1" noResize="1"/>
          </p:cNvSpPr>
          <p:nvPr/>
        </p:nvSpPr>
        <p:spPr>
          <a:xfrm flipV="1">
            <a:off x="900452"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5" name="AutoShape 4">
            <a:extLst>
              <a:ext uri="{FF2B5EF4-FFF2-40B4-BE49-F238E27FC236}">
                <a16:creationId xmlns:a16="http://schemas.microsoft.com/office/drawing/2014/main" id="{F6917FA4-BBE5-6A2C-2A40-F60D97CA00D1}"/>
              </a:ext>
            </a:extLst>
          </p:cNvPr>
          <p:cNvSpPr>
            <a:spLocks noMove="1" noResize="1"/>
          </p:cNvSpPr>
          <p:nvPr/>
        </p:nvSpPr>
        <p:spPr>
          <a:xfrm>
            <a:off x="4517325"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6" name="AutoShape 5">
            <a:extLst>
              <a:ext uri="{FF2B5EF4-FFF2-40B4-BE49-F238E27FC236}">
                <a16:creationId xmlns:a16="http://schemas.microsoft.com/office/drawing/2014/main" id="{9D57A744-F372-D619-F8BE-E1BB2D94ACD4}"/>
              </a:ext>
            </a:extLst>
          </p:cNvPr>
          <p:cNvSpPr>
            <a:spLocks noMove="1" noResize="1"/>
          </p:cNvSpPr>
          <p:nvPr/>
        </p:nvSpPr>
        <p:spPr>
          <a:xfrm flipV="1">
            <a:off x="8134971" y="1941106"/>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42875" cap="rnd">
            <a:solidFill>
              <a:srgbClr val="9B7F57"/>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17" name="TextBox 6">
            <a:extLst>
              <a:ext uri="{FF2B5EF4-FFF2-40B4-BE49-F238E27FC236}">
                <a16:creationId xmlns:a16="http://schemas.microsoft.com/office/drawing/2014/main" id="{58F3C902-270B-5CFC-DD02-A0DAF77C002B}"/>
              </a:ext>
            </a:extLst>
          </p:cNvPr>
          <p:cNvSpPr txBox="1"/>
          <p:nvPr/>
        </p:nvSpPr>
        <p:spPr>
          <a:xfrm>
            <a:off x="971782" y="293499"/>
            <a:ext cx="1077123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Opportunities &amp; Challenges</a:t>
            </a:r>
            <a:endParaRPr lang="en-US" sz="1200" dirty="0">
              <a:solidFill>
                <a:srgbClr val="000000"/>
              </a:solidFill>
              <a:latin typeface="Calibri"/>
            </a:endParaRPr>
          </a:p>
        </p:txBody>
      </p:sp>
      <p:sp>
        <p:nvSpPr>
          <p:cNvPr id="18" name="TextBox 7">
            <a:extLst>
              <a:ext uri="{FF2B5EF4-FFF2-40B4-BE49-F238E27FC236}">
                <a16:creationId xmlns:a16="http://schemas.microsoft.com/office/drawing/2014/main" id="{72390F4D-7155-AFA6-D0E8-F59D9EC260BD}"/>
              </a:ext>
            </a:extLst>
          </p:cNvPr>
          <p:cNvSpPr txBox="1"/>
          <p:nvPr/>
        </p:nvSpPr>
        <p:spPr>
          <a:xfrm>
            <a:off x="910224" y="1960099"/>
            <a:ext cx="3096704"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SUCCESSES</a:t>
            </a:r>
            <a:endParaRPr lang="en-US" sz="1200" dirty="0">
              <a:solidFill>
                <a:srgbClr val="000000"/>
              </a:solidFill>
              <a:latin typeface="Calibri"/>
            </a:endParaRPr>
          </a:p>
        </p:txBody>
      </p:sp>
      <p:sp>
        <p:nvSpPr>
          <p:cNvPr id="19" name="TextBox 8">
            <a:extLst>
              <a:ext uri="{FF2B5EF4-FFF2-40B4-BE49-F238E27FC236}">
                <a16:creationId xmlns:a16="http://schemas.microsoft.com/office/drawing/2014/main" id="{1823635E-1327-7EBE-367E-DAAB1BA0E49D}"/>
              </a:ext>
            </a:extLst>
          </p:cNvPr>
          <p:cNvSpPr txBox="1"/>
          <p:nvPr/>
        </p:nvSpPr>
        <p:spPr>
          <a:xfrm>
            <a:off x="4962758" y="1981437"/>
            <a:ext cx="3172213"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OPPORTUNITIES</a:t>
            </a:r>
            <a:endParaRPr lang="en-US" sz="1200" dirty="0">
              <a:solidFill>
                <a:srgbClr val="000000"/>
              </a:solidFill>
              <a:latin typeface="Calibri"/>
            </a:endParaRPr>
          </a:p>
        </p:txBody>
      </p:sp>
      <p:sp>
        <p:nvSpPr>
          <p:cNvPr id="20" name="TextBox 9">
            <a:extLst>
              <a:ext uri="{FF2B5EF4-FFF2-40B4-BE49-F238E27FC236}">
                <a16:creationId xmlns:a16="http://schemas.microsoft.com/office/drawing/2014/main" id="{9BBB2237-3069-AB8F-D5D5-DB97B2B6976F}"/>
              </a:ext>
            </a:extLst>
          </p:cNvPr>
          <p:cNvSpPr txBox="1"/>
          <p:nvPr/>
        </p:nvSpPr>
        <p:spPr>
          <a:xfrm>
            <a:off x="8513684" y="1960099"/>
            <a:ext cx="3159063"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Bold"/>
              </a:rPr>
              <a:t>CHALLENGES</a:t>
            </a:r>
            <a:endParaRPr lang="en-US" sz="1200" dirty="0">
              <a:solidFill>
                <a:srgbClr val="000000"/>
              </a:solidFill>
              <a:latin typeface="Calibri"/>
            </a:endParaRPr>
          </a:p>
        </p:txBody>
      </p:sp>
      <p:sp>
        <p:nvSpPr>
          <p:cNvPr id="4" name="TextBox 3">
            <a:extLst>
              <a:ext uri="{FF2B5EF4-FFF2-40B4-BE49-F238E27FC236}">
                <a16:creationId xmlns:a16="http://schemas.microsoft.com/office/drawing/2014/main" id="{4447D2E1-FD84-19BA-D7AB-597274CDD558}"/>
              </a:ext>
            </a:extLst>
          </p:cNvPr>
          <p:cNvSpPr txBox="1"/>
          <p:nvPr/>
        </p:nvSpPr>
        <p:spPr>
          <a:xfrm>
            <a:off x="8385783" y="2291087"/>
            <a:ext cx="2787749" cy="1692771"/>
          </a:xfrm>
          <a:prstGeom prst="rect">
            <a:avLst/>
          </a:prstGeom>
          <a:noFill/>
        </p:spPr>
        <p:txBody>
          <a:bodyPr wrap="square" rtlCol="0">
            <a:spAutoFit/>
          </a:bodyPr>
          <a:lstStyle/>
          <a:p>
            <a:pPr marL="285750" indent="-285750">
              <a:buFont typeface="Wingdings" panose="05000000000000000000" pitchFamily="2" charset="2"/>
              <a:buChar char="§"/>
            </a:pPr>
            <a:r>
              <a:rPr lang="en-US" sz="1200" dirty="0"/>
              <a:t>Limited Personnel Resources </a:t>
            </a:r>
          </a:p>
          <a:p>
            <a:pPr marL="285750" indent="-285750">
              <a:buFont typeface="Wingdings" panose="05000000000000000000" pitchFamily="2" charset="2"/>
              <a:buChar char="§"/>
            </a:pPr>
            <a:endParaRPr lang="en-US" sz="500" dirty="0"/>
          </a:p>
          <a:p>
            <a:pPr marL="285750" indent="-285750">
              <a:buFont typeface="Wingdings" panose="05000000000000000000" pitchFamily="2" charset="2"/>
              <a:buChar char="§"/>
            </a:pPr>
            <a:r>
              <a:rPr lang="en-US" sz="1200" dirty="0"/>
              <a:t>Recruitment &amp; Retention Challenges</a:t>
            </a:r>
          </a:p>
          <a:p>
            <a:pPr marL="285750" indent="-285750">
              <a:buFont typeface="Wingdings" panose="05000000000000000000" pitchFamily="2" charset="2"/>
              <a:buChar char="§"/>
            </a:pPr>
            <a:endParaRPr lang="en-US" sz="500" dirty="0"/>
          </a:p>
          <a:p>
            <a:pPr marL="285750" indent="-285750">
              <a:buFont typeface="Wingdings" panose="05000000000000000000" pitchFamily="2" charset="2"/>
              <a:buChar char="§"/>
            </a:pPr>
            <a:r>
              <a:rPr lang="en-US" sz="1200" dirty="0"/>
              <a:t>Budget Constraints </a:t>
            </a:r>
          </a:p>
          <a:p>
            <a:pPr marL="285750" indent="-285750">
              <a:buFont typeface="Wingdings" panose="05000000000000000000" pitchFamily="2" charset="2"/>
              <a:buChar char="§"/>
            </a:pPr>
            <a:endParaRPr lang="en-US" sz="500" dirty="0"/>
          </a:p>
          <a:p>
            <a:pPr marL="285750" indent="-285750">
              <a:buFont typeface="Wingdings" panose="05000000000000000000" pitchFamily="2" charset="2"/>
              <a:buChar char="§"/>
            </a:pPr>
            <a:r>
              <a:rPr lang="en-US" sz="1200" dirty="0"/>
              <a:t>Growing Community Needs </a:t>
            </a:r>
          </a:p>
          <a:p>
            <a:pPr marL="285750" indent="-285750">
              <a:buFont typeface="Wingdings" panose="05000000000000000000" pitchFamily="2" charset="2"/>
              <a:buChar char="§"/>
            </a:pPr>
            <a:endParaRPr lang="en-US" sz="500" dirty="0"/>
          </a:p>
          <a:p>
            <a:pPr marL="285750" indent="-285750">
              <a:buFont typeface="Wingdings" panose="05000000000000000000" pitchFamily="2" charset="2"/>
              <a:buChar char="§"/>
            </a:pPr>
            <a:r>
              <a:rPr lang="en-US" sz="1200" dirty="0"/>
              <a:t>Aging Infrastructure and Equipment</a:t>
            </a:r>
          </a:p>
        </p:txBody>
      </p:sp>
      <p:sp>
        <p:nvSpPr>
          <p:cNvPr id="5" name="TextBox 4">
            <a:extLst>
              <a:ext uri="{FF2B5EF4-FFF2-40B4-BE49-F238E27FC236}">
                <a16:creationId xmlns:a16="http://schemas.microsoft.com/office/drawing/2014/main" id="{EA4EB9F7-2B35-E287-EEB9-CF87E1C67B1B}"/>
              </a:ext>
            </a:extLst>
          </p:cNvPr>
          <p:cNvSpPr txBox="1"/>
          <p:nvPr/>
        </p:nvSpPr>
        <p:spPr>
          <a:xfrm>
            <a:off x="4802481" y="2312425"/>
            <a:ext cx="2787749" cy="2246769"/>
          </a:xfrm>
          <a:prstGeom prst="rect">
            <a:avLst/>
          </a:prstGeom>
          <a:noFill/>
        </p:spPr>
        <p:txBody>
          <a:bodyPr wrap="square" rtlCol="0">
            <a:spAutoFit/>
          </a:bodyPr>
          <a:lstStyle/>
          <a:p>
            <a:pPr marL="171450" indent="-171450">
              <a:buFont typeface="Wingdings" panose="05000000000000000000" pitchFamily="2" charset="2"/>
              <a:buChar char="§"/>
            </a:pPr>
            <a:r>
              <a:rPr lang="en-US" sz="1200" dirty="0"/>
              <a:t>Expand Access through Community Partnerships</a:t>
            </a:r>
          </a:p>
          <a:p>
            <a:pPr marL="171450" indent="-171450">
              <a:buFont typeface="Wingdings" panose="05000000000000000000" pitchFamily="2" charset="2"/>
              <a:buChar char="§"/>
            </a:pPr>
            <a:endParaRPr lang="en-US" sz="500" dirty="0"/>
          </a:p>
          <a:p>
            <a:pPr marL="171450" indent="-171450">
              <a:buFont typeface="Wingdings" panose="05000000000000000000" pitchFamily="2" charset="2"/>
              <a:buChar char="§"/>
            </a:pPr>
            <a:r>
              <a:rPr lang="en-US" sz="1200" dirty="0"/>
              <a:t>Grow Recreation, Wellness &amp; Senior Programs</a:t>
            </a:r>
          </a:p>
          <a:p>
            <a:pPr marL="171450" indent="-171450">
              <a:buFont typeface="Wingdings" panose="05000000000000000000" pitchFamily="2" charset="2"/>
              <a:buChar char="§"/>
            </a:pPr>
            <a:endParaRPr lang="en-US" sz="500" dirty="0"/>
          </a:p>
          <a:p>
            <a:pPr marL="171450" indent="-171450">
              <a:buFont typeface="Wingdings" panose="05000000000000000000" pitchFamily="2" charset="2"/>
              <a:buChar char="§"/>
            </a:pPr>
            <a:r>
              <a:rPr lang="en-US" sz="1200" dirty="0"/>
              <a:t>Improve Services through Innovation &amp; Technology</a:t>
            </a:r>
          </a:p>
          <a:p>
            <a:pPr marL="171450" indent="-171450">
              <a:buFont typeface="Wingdings" panose="05000000000000000000" pitchFamily="2" charset="2"/>
              <a:buChar char="§"/>
            </a:pPr>
            <a:endParaRPr lang="en-US" sz="500" dirty="0"/>
          </a:p>
          <a:p>
            <a:pPr marL="171450" indent="-171450">
              <a:buFont typeface="Wingdings" panose="05000000000000000000" pitchFamily="2" charset="2"/>
              <a:buChar char="§"/>
            </a:pPr>
            <a:r>
              <a:rPr lang="en-US" sz="1200" dirty="0"/>
              <a:t>Increase Revenue through Grants, Sponsorships &amp; Rentals</a:t>
            </a:r>
          </a:p>
          <a:p>
            <a:pPr marL="171450" indent="-171450">
              <a:buFont typeface="Wingdings" panose="05000000000000000000" pitchFamily="2" charset="2"/>
              <a:buChar char="§"/>
            </a:pPr>
            <a:endParaRPr lang="en-US" sz="500" dirty="0"/>
          </a:p>
          <a:p>
            <a:pPr marL="171450" indent="-171450">
              <a:buFont typeface="Wingdings" panose="05000000000000000000" pitchFamily="2" charset="2"/>
              <a:buChar char="§"/>
            </a:pPr>
            <a:r>
              <a:rPr lang="en-US" sz="1200" dirty="0"/>
              <a:t>Invest in Staff Development &amp; Operational Excellence</a:t>
            </a:r>
          </a:p>
        </p:txBody>
      </p:sp>
      <p:sp>
        <p:nvSpPr>
          <p:cNvPr id="6" name="TextBox 5">
            <a:extLst>
              <a:ext uri="{FF2B5EF4-FFF2-40B4-BE49-F238E27FC236}">
                <a16:creationId xmlns:a16="http://schemas.microsoft.com/office/drawing/2014/main" id="{477F7103-88BA-D2C1-C932-25D7926DD7E1}"/>
              </a:ext>
            </a:extLst>
          </p:cNvPr>
          <p:cNvSpPr txBox="1"/>
          <p:nvPr/>
        </p:nvSpPr>
        <p:spPr>
          <a:xfrm>
            <a:off x="675596" y="2291087"/>
            <a:ext cx="4126883" cy="4154984"/>
          </a:xfrm>
          <a:prstGeom prst="rect">
            <a:avLst/>
          </a:prstGeom>
          <a:noFill/>
        </p:spPr>
        <p:txBody>
          <a:bodyPr wrap="square" rtlCol="0">
            <a:spAutoFit/>
          </a:bodyPr>
          <a:lstStyle/>
          <a:p>
            <a:pPr marL="171450" indent="-171450">
              <a:buFont typeface="Wingdings" panose="05000000000000000000" pitchFamily="2" charset="2"/>
              <a:buChar char="§"/>
            </a:pPr>
            <a:r>
              <a:rPr lang="en-US" sz="1200" dirty="0"/>
              <a:t>Expanded Recreation &amp; Senior Services through programs, athletics, camps, wellness, and special events. </a:t>
            </a:r>
          </a:p>
          <a:p>
            <a:pPr marL="171450" indent="-171450">
              <a:buFont typeface="Wingdings" panose="05000000000000000000" pitchFamily="2" charset="2"/>
              <a:buChar char="§"/>
            </a:pPr>
            <a:r>
              <a:rPr lang="en-US" sz="1200" dirty="0"/>
              <a:t>Awarded the BOOST Out-of-School Time Grant for the 5th consecutive year. </a:t>
            </a:r>
          </a:p>
          <a:p>
            <a:pPr marL="171450" indent="-171450">
              <a:buFont typeface="Wingdings" panose="05000000000000000000" pitchFamily="2" charset="2"/>
              <a:buChar char="§"/>
            </a:pPr>
            <a:r>
              <a:rPr lang="en-US" sz="1200" dirty="0"/>
              <a:t>Completed SPLOST Projects, including the Lawn @ Wheeler Skate Park and Johnson Park Inclusive Playground. </a:t>
            </a:r>
          </a:p>
          <a:p>
            <a:pPr marL="171450" indent="-171450">
              <a:buFont typeface="Wingdings" panose="05000000000000000000" pitchFamily="2" charset="2"/>
              <a:buChar char="§"/>
            </a:pPr>
            <a:r>
              <a:rPr lang="en-US" sz="1200" dirty="0"/>
              <a:t>Earned Two GRPA State Awards for the deCastro Trailhead Nature Pavilion and </a:t>
            </a:r>
            <a:r>
              <a:rPr lang="en-US" sz="1200" dirty="0" err="1"/>
              <a:t>Rockin</a:t>
            </a:r>
            <a:r>
              <a:rPr lang="en-US" sz="1200" dirty="0"/>
              <a:t>' Rockdale Summer Concert Series. </a:t>
            </a:r>
          </a:p>
          <a:p>
            <a:pPr marL="171450" indent="-171450">
              <a:buFont typeface="Wingdings" panose="05000000000000000000" pitchFamily="2" charset="2"/>
              <a:buChar char="§"/>
            </a:pPr>
            <a:r>
              <a:rPr lang="en-US" sz="1200" dirty="0"/>
              <a:t>Celebrated Athletic Success, winning the 2025–2026 GRPA 14U Class A District 6 &amp; State Championship and hosting the District &amp; State Tournament. </a:t>
            </a:r>
          </a:p>
          <a:p>
            <a:pPr marL="171450" indent="-171450">
              <a:buFont typeface="Wingdings" panose="05000000000000000000" pitchFamily="2" charset="2"/>
              <a:buChar char="§"/>
            </a:pPr>
            <a:r>
              <a:rPr lang="en-US" sz="1200" dirty="0"/>
              <a:t>Strengthened Community Partnerships with schools, nonprofits, and professional sports organizations. </a:t>
            </a:r>
          </a:p>
          <a:p>
            <a:pPr marL="171450" indent="-171450">
              <a:buFont typeface="Wingdings" panose="05000000000000000000" pitchFamily="2" charset="2"/>
              <a:buChar char="§"/>
            </a:pPr>
            <a:r>
              <a:rPr lang="en-US" sz="1200" dirty="0"/>
              <a:t>Delivered 1,200+ Senior Activities, serving more than 14,000 participants. </a:t>
            </a:r>
          </a:p>
          <a:p>
            <a:pPr marL="171450" indent="-171450">
              <a:buFont typeface="Wingdings" panose="05000000000000000000" pitchFamily="2" charset="2"/>
              <a:buChar char="§"/>
            </a:pPr>
            <a:r>
              <a:rPr lang="en-US" sz="1200" dirty="0"/>
              <a:t>Increased Senior Membership Revenue by 9.5% over the entire 2025 total. </a:t>
            </a:r>
          </a:p>
          <a:p>
            <a:pPr marL="171450" indent="-171450">
              <a:buFont typeface="Wingdings" panose="05000000000000000000" pitchFamily="2" charset="2"/>
              <a:buChar char="§"/>
            </a:pPr>
            <a:r>
              <a:rPr lang="en-US" sz="1200" dirty="0"/>
              <a:t>Maintained Safe Senior Transportation through 84 vehicle and 4 ASE inspections.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02180" y="555407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flipV="1">
            <a:off x="0" y="0"/>
            <a:ext cx="897966" cy="1795932"/>
          </a:xfrm>
          <a:custGeom>
            <a:avLst/>
            <a:gdLst/>
            <a:ahLst/>
            <a:cxnLst/>
            <a:rect l="l" t="t" r="r" b="b"/>
            <a:pathLst>
              <a:path w="1346949" h="2693898">
                <a:moveTo>
                  <a:pt x="1346949" y="2693898"/>
                </a:moveTo>
                <a:lnTo>
                  <a:pt x="0" y="2693898"/>
                </a:lnTo>
                <a:lnTo>
                  <a:pt x="0" y="0"/>
                </a:lnTo>
                <a:lnTo>
                  <a:pt x="1346949" y="0"/>
                </a:lnTo>
                <a:lnTo>
                  <a:pt x="1346949" y="2693898"/>
                </a:lnTo>
                <a:close/>
              </a:path>
            </a:pathLst>
          </a:custGeom>
          <a:blipFill>
            <a:blip>
              <a:extLst>
                <a:ext uri="{96DAC541-7B7A-43D3-8B79-37D633B846F1}">
                  <asvg:svgBlip xmlns:asvg="http://schemas.microsoft.com/office/drawing/2016/SVG/main" r:embed="rId3"/>
                </a:ext>
              </a:extLst>
            </a:blip>
            <a:stretch>
              <a:fillRect/>
            </a:stretch>
          </a:blipFill>
        </p:spPr>
        <p:txBody>
          <a:bodyPr/>
          <a:lstStyle/>
          <a:p>
            <a:endParaRPr lang="en-US" sz="1200"/>
          </a:p>
        </p:txBody>
      </p:sp>
      <p:sp>
        <p:nvSpPr>
          <p:cNvPr id="22" name="TextBox 4">
            <a:extLst>
              <a:ext uri="{FF2B5EF4-FFF2-40B4-BE49-F238E27FC236}">
                <a16:creationId xmlns:a16="http://schemas.microsoft.com/office/drawing/2014/main" id="{3439AF71-071C-B464-C7E0-FA499C4FA558}"/>
              </a:ext>
            </a:extLst>
          </p:cNvPr>
          <p:cNvSpPr txBox="1"/>
          <p:nvPr/>
        </p:nvSpPr>
        <p:spPr>
          <a:xfrm>
            <a:off x="1148013" y="415001"/>
            <a:ext cx="7557985"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FY2</a:t>
            </a:r>
            <a:r>
              <a:rPr lang="en-US" sz="4400" spc="100" dirty="0">
                <a:latin typeface="Arimo Bold"/>
              </a:rPr>
              <a:t>7</a:t>
            </a:r>
            <a:r>
              <a:rPr lang="en-US" sz="4400" spc="100" dirty="0">
                <a:solidFill>
                  <a:srgbClr val="000000"/>
                </a:solidFill>
                <a:latin typeface="Arimo Bold"/>
              </a:rPr>
              <a:t> Goals &amp; Initiatives</a:t>
            </a:r>
            <a:endParaRPr lang="en-US" sz="1200" dirty="0">
              <a:solidFill>
                <a:srgbClr val="000000"/>
              </a:solidFill>
              <a:latin typeface="Calibri"/>
            </a:endParaRPr>
          </a:p>
        </p:txBody>
      </p:sp>
      <p:sp>
        <p:nvSpPr>
          <p:cNvPr id="23" name="TextBox 5">
            <a:extLst>
              <a:ext uri="{FF2B5EF4-FFF2-40B4-BE49-F238E27FC236}">
                <a16:creationId xmlns:a16="http://schemas.microsoft.com/office/drawing/2014/main" id="{FD6F4DB8-74E9-C11D-DBC7-DD91F1686DAC}"/>
              </a:ext>
            </a:extLst>
          </p:cNvPr>
          <p:cNvSpPr txBox="1"/>
          <p:nvPr/>
        </p:nvSpPr>
        <p:spPr>
          <a:xfrm>
            <a:off x="1189923" y="2066614"/>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Access</a:t>
            </a:r>
            <a:endParaRPr lang="en-US" sz="1200" dirty="0">
              <a:solidFill>
                <a:srgbClr val="000000"/>
              </a:solidFill>
              <a:latin typeface="Calibri"/>
            </a:endParaRPr>
          </a:p>
        </p:txBody>
      </p:sp>
      <p:sp>
        <p:nvSpPr>
          <p:cNvPr id="24" name="TextBox 6">
            <a:extLst>
              <a:ext uri="{FF2B5EF4-FFF2-40B4-BE49-F238E27FC236}">
                <a16:creationId xmlns:a16="http://schemas.microsoft.com/office/drawing/2014/main" id="{BC189B0B-EEC2-0FB3-73A6-11B65B376F92}"/>
              </a:ext>
            </a:extLst>
          </p:cNvPr>
          <p:cNvSpPr txBox="1"/>
          <p:nvPr/>
        </p:nvSpPr>
        <p:spPr>
          <a:xfrm>
            <a:off x="1191075" y="329922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a:solidFill>
                  <a:srgbClr val="000000"/>
                </a:solidFill>
                <a:latin typeface="Arimo Bold"/>
              </a:rPr>
              <a:t>Equity</a:t>
            </a:r>
            <a:endParaRPr lang="en-US" sz="1200">
              <a:solidFill>
                <a:srgbClr val="000000"/>
              </a:solidFill>
              <a:latin typeface="Calibri"/>
            </a:endParaRPr>
          </a:p>
        </p:txBody>
      </p:sp>
      <p:sp>
        <p:nvSpPr>
          <p:cNvPr id="25" name="TextBox 7">
            <a:extLst>
              <a:ext uri="{FF2B5EF4-FFF2-40B4-BE49-F238E27FC236}">
                <a16:creationId xmlns:a16="http://schemas.microsoft.com/office/drawing/2014/main" id="{258F56F1-C351-E316-7274-589144E0E1D9}"/>
              </a:ext>
            </a:extLst>
          </p:cNvPr>
          <p:cNvSpPr txBox="1"/>
          <p:nvPr/>
        </p:nvSpPr>
        <p:spPr>
          <a:xfrm>
            <a:off x="1189923" y="4581995"/>
            <a:ext cx="4716780"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Innovation</a:t>
            </a:r>
            <a:endParaRPr lang="en-US" sz="1200" dirty="0">
              <a:solidFill>
                <a:srgbClr val="000000"/>
              </a:solidFill>
              <a:latin typeface="Calibri"/>
            </a:endParaRPr>
          </a:p>
        </p:txBody>
      </p:sp>
      <p:sp>
        <p:nvSpPr>
          <p:cNvPr id="26" name="TextBox 12">
            <a:extLst>
              <a:ext uri="{FF2B5EF4-FFF2-40B4-BE49-F238E27FC236}">
                <a16:creationId xmlns:a16="http://schemas.microsoft.com/office/drawing/2014/main" id="{1CBFD762-7966-8C1B-7F00-10485D838FC3}"/>
              </a:ext>
            </a:extLst>
          </p:cNvPr>
          <p:cNvSpPr txBox="1"/>
          <p:nvPr/>
        </p:nvSpPr>
        <p:spPr>
          <a:xfrm>
            <a:off x="1107249" y="1106860"/>
            <a:ext cx="941730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a:solidFill>
                  <a:srgbClr val="00507B"/>
                </a:solidFill>
                <a:latin typeface="Arimo Bold"/>
              </a:rPr>
              <a:t>Department’s Reimagine Rockdale Strategic Plan</a:t>
            </a:r>
            <a:endParaRPr lang="en-US" sz="1200">
              <a:solidFill>
                <a:srgbClr val="000000"/>
              </a:solidFill>
              <a:latin typeface="Calibri"/>
            </a:endParaRPr>
          </a:p>
        </p:txBody>
      </p:sp>
      <p:sp>
        <p:nvSpPr>
          <p:cNvPr id="2" name="TextBox 1">
            <a:extLst>
              <a:ext uri="{FF2B5EF4-FFF2-40B4-BE49-F238E27FC236}">
                <a16:creationId xmlns:a16="http://schemas.microsoft.com/office/drawing/2014/main" id="{3FD98EA9-25B0-31A9-0369-BC745E4EB7F9}"/>
              </a:ext>
            </a:extLst>
          </p:cNvPr>
          <p:cNvSpPr txBox="1"/>
          <p:nvPr/>
        </p:nvSpPr>
        <p:spPr>
          <a:xfrm>
            <a:off x="1189923" y="2303862"/>
            <a:ext cx="9893676" cy="1077218"/>
          </a:xfrm>
          <a:prstGeom prst="rect">
            <a:avLst/>
          </a:prstGeom>
          <a:noFill/>
        </p:spPr>
        <p:txBody>
          <a:bodyPr wrap="square" rtlCol="0">
            <a:spAutoFit/>
          </a:bodyPr>
          <a:lstStyle/>
          <a:p>
            <a:pPr marL="171450" indent="-171450">
              <a:buFont typeface="Arial" panose="020B0604020202020204" pitchFamily="34" charset="0"/>
              <a:buChar char="•"/>
            </a:pPr>
            <a:r>
              <a:rPr lang="en-US" sz="1600" dirty="0"/>
              <a:t>Maintain safe, accessible, and well-maintained parks and facilities. </a:t>
            </a:r>
          </a:p>
          <a:p>
            <a:pPr marL="171450" indent="-171450">
              <a:buFont typeface="Arial" panose="020B0604020202020204" pitchFamily="34" charset="0"/>
              <a:buChar char="•"/>
            </a:pPr>
            <a:r>
              <a:rPr lang="en-US" sz="1600" dirty="0">
                <a:latin typeface="Arimo Bold"/>
              </a:rPr>
              <a:t>Expand recreation programs and services for all ages and interests. </a:t>
            </a:r>
          </a:p>
          <a:p>
            <a:pPr marL="171450" indent="-171450">
              <a:buFont typeface="Arial" panose="020B0604020202020204" pitchFamily="34" charset="0"/>
              <a:buChar char="•"/>
            </a:pPr>
            <a:r>
              <a:rPr lang="en-US" sz="1600" dirty="0">
                <a:latin typeface="Arimo Bold"/>
              </a:rPr>
              <a:t>Enhance connectivity through strategic partnerships and community engagement. </a:t>
            </a:r>
          </a:p>
          <a:p>
            <a:pPr marL="171450" indent="-171450">
              <a:buFont typeface="Arial" panose="020B0604020202020204" pitchFamily="34" charset="0"/>
              <a:buChar char="•"/>
            </a:pPr>
            <a:r>
              <a:rPr lang="en-US" sz="1600" dirty="0"/>
              <a:t>Increase awareness of parks, programs, and amenities across the county.</a:t>
            </a:r>
          </a:p>
        </p:txBody>
      </p:sp>
      <p:sp>
        <p:nvSpPr>
          <p:cNvPr id="3" name="TextBox 2">
            <a:extLst>
              <a:ext uri="{FF2B5EF4-FFF2-40B4-BE49-F238E27FC236}">
                <a16:creationId xmlns:a16="http://schemas.microsoft.com/office/drawing/2014/main" id="{06982681-C92B-F75E-9261-42EA6E5C4693}"/>
              </a:ext>
            </a:extLst>
          </p:cNvPr>
          <p:cNvSpPr txBox="1"/>
          <p:nvPr/>
        </p:nvSpPr>
        <p:spPr>
          <a:xfrm>
            <a:off x="1189923" y="3573874"/>
            <a:ext cx="8227060" cy="1077218"/>
          </a:xfrm>
          <a:prstGeom prst="rect">
            <a:avLst/>
          </a:prstGeom>
          <a:noFill/>
        </p:spPr>
        <p:txBody>
          <a:bodyPr wrap="none" rtlCol="0">
            <a:spAutoFit/>
          </a:bodyPr>
          <a:lstStyle/>
          <a:p>
            <a:pPr marL="285750" indent="-285750">
              <a:buFont typeface="Arial" panose="020B0604020202020204" pitchFamily="34" charset="0"/>
              <a:buChar char="•"/>
            </a:pPr>
            <a:r>
              <a:rPr lang="en-US" sz="1600" dirty="0">
                <a:latin typeface="Arimo Bold"/>
              </a:rPr>
              <a:t>Ensure recreation opportunities are inclusive, welcoming, and accessible to all.</a:t>
            </a:r>
          </a:p>
          <a:p>
            <a:pPr marL="285750" indent="-285750">
              <a:buFont typeface="Arial" panose="020B0604020202020204" pitchFamily="34" charset="0"/>
              <a:buChar char="•"/>
            </a:pPr>
            <a:r>
              <a:rPr lang="en-US" sz="1600" dirty="0">
                <a:latin typeface="Arimo Bold"/>
              </a:rPr>
              <a:t>Reduce barriers to participation through equitable service delivery.</a:t>
            </a:r>
          </a:p>
          <a:p>
            <a:pPr marL="285750" indent="-285750">
              <a:buFont typeface="Arial" panose="020B0604020202020204" pitchFamily="34" charset="0"/>
              <a:buChar char="•"/>
            </a:pPr>
            <a:r>
              <a:rPr lang="en-US" sz="1600" dirty="0">
                <a:latin typeface="Arimo Bold"/>
              </a:rPr>
              <a:t>Invest in employee development and foster a culture of accountability.</a:t>
            </a:r>
          </a:p>
          <a:p>
            <a:pPr marL="285750" indent="-285750">
              <a:buFont typeface="Arial" panose="020B0604020202020204" pitchFamily="34" charset="0"/>
              <a:buChar char="•"/>
            </a:pPr>
            <a:r>
              <a:rPr lang="en-US" sz="1600" dirty="0">
                <a:latin typeface="Arimo Bold"/>
              </a:rPr>
              <a:t>Strengthen community relationships by listening, engaging, and responding to resident needs.</a:t>
            </a:r>
          </a:p>
        </p:txBody>
      </p:sp>
      <p:sp>
        <p:nvSpPr>
          <p:cNvPr id="4" name="TextBox 3">
            <a:extLst>
              <a:ext uri="{FF2B5EF4-FFF2-40B4-BE49-F238E27FC236}">
                <a16:creationId xmlns:a16="http://schemas.microsoft.com/office/drawing/2014/main" id="{220F16B0-E99A-5972-790C-6E122F5CF5A9}"/>
              </a:ext>
            </a:extLst>
          </p:cNvPr>
          <p:cNvSpPr txBox="1"/>
          <p:nvPr/>
        </p:nvSpPr>
        <p:spPr>
          <a:xfrm>
            <a:off x="1189923" y="4843886"/>
            <a:ext cx="8137869" cy="1077218"/>
          </a:xfrm>
          <a:prstGeom prst="rect">
            <a:avLst/>
          </a:prstGeom>
          <a:noFill/>
        </p:spPr>
        <p:txBody>
          <a:bodyPr wrap="none" rtlCol="0">
            <a:spAutoFit/>
          </a:bodyPr>
          <a:lstStyle/>
          <a:p>
            <a:pPr marL="285750" indent="-285750">
              <a:buFont typeface="Arial" panose="020B0604020202020204" pitchFamily="34" charset="0"/>
              <a:buChar char="•"/>
            </a:pPr>
            <a:r>
              <a:rPr lang="en-US" sz="1600" dirty="0">
                <a:latin typeface="Arimo Bold"/>
              </a:rPr>
              <a:t>Leverage technology to improve operations and customer experience. </a:t>
            </a:r>
          </a:p>
          <a:p>
            <a:pPr marL="285750" indent="-285750">
              <a:buFont typeface="Arial" panose="020B0604020202020204" pitchFamily="34" charset="0"/>
              <a:buChar char="•"/>
            </a:pPr>
            <a:r>
              <a:rPr lang="en-US" sz="1600" dirty="0">
                <a:latin typeface="Arimo Bold"/>
              </a:rPr>
              <a:t>Promote sustainable practices that protect and enhance park resources. </a:t>
            </a:r>
          </a:p>
          <a:p>
            <a:pPr marL="285750" indent="-285750">
              <a:buFont typeface="Arial" panose="020B0604020202020204" pitchFamily="34" charset="0"/>
              <a:buChar char="•"/>
            </a:pPr>
            <a:r>
              <a:rPr lang="en-US" sz="1600" dirty="0">
                <a:latin typeface="Arimo Bold"/>
              </a:rPr>
              <a:t>Use data and performance measures to guide strategic decision-making. </a:t>
            </a:r>
          </a:p>
          <a:p>
            <a:pPr marL="285750" indent="-285750">
              <a:buFont typeface="Arial" panose="020B0604020202020204" pitchFamily="34" charset="0"/>
              <a:buChar char="•"/>
            </a:pPr>
            <a:r>
              <a:rPr lang="en-US" sz="1600" dirty="0">
                <a:latin typeface="Arimo Bold"/>
              </a:rPr>
              <a:t>Strengthen financial sustainability through grants, partnerships, and operational efficiencies.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AutoShape 9"/>
          <p:cNvSpPr/>
          <p:nvPr/>
        </p:nvSpPr>
        <p:spPr>
          <a:xfrm rot="-5399999">
            <a:off x="10985061" y="5505420"/>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0" name="Freeform 10"/>
          <p:cNvSpPr/>
          <p:nvPr/>
        </p:nvSpPr>
        <p:spPr>
          <a:xfrm flipH="1">
            <a:off x="5239" y="5074745"/>
            <a:ext cx="897966" cy="1795932"/>
          </a:xfrm>
          <a:custGeom>
            <a:avLst/>
            <a:gdLst/>
            <a:ahLst/>
            <a:cxnLst/>
            <a:rect l="l" t="t" r="r" b="b"/>
            <a:pathLst>
              <a:path w="1346949" h="2693898">
                <a:moveTo>
                  <a:pt x="1346949" y="0"/>
                </a:moveTo>
                <a:lnTo>
                  <a:pt x="0" y="0"/>
                </a:lnTo>
                <a:lnTo>
                  <a:pt x="0" y="2693898"/>
                </a:lnTo>
                <a:lnTo>
                  <a:pt x="1346949" y="2693898"/>
                </a:lnTo>
                <a:lnTo>
                  <a:pt x="1346949"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2" name="TextBox 5">
            <a:extLst>
              <a:ext uri="{FF2B5EF4-FFF2-40B4-BE49-F238E27FC236}">
                <a16:creationId xmlns:a16="http://schemas.microsoft.com/office/drawing/2014/main" id="{B5CA9346-D68C-30E1-599A-828557B38B89}"/>
              </a:ext>
            </a:extLst>
          </p:cNvPr>
          <p:cNvSpPr txBox="1"/>
          <p:nvPr/>
        </p:nvSpPr>
        <p:spPr>
          <a:xfrm>
            <a:off x="558803" y="542830"/>
            <a:ext cx="10028919"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Operating Budget Summary</a:t>
            </a:r>
            <a:endParaRPr lang="en-US" sz="1200" dirty="0">
              <a:solidFill>
                <a:srgbClr val="000000"/>
              </a:solidFill>
              <a:latin typeface="Calibri"/>
            </a:endParaRPr>
          </a:p>
        </p:txBody>
      </p:sp>
      <p:sp>
        <p:nvSpPr>
          <p:cNvPr id="13" name="TextBox 6">
            <a:extLst>
              <a:ext uri="{FF2B5EF4-FFF2-40B4-BE49-F238E27FC236}">
                <a16:creationId xmlns:a16="http://schemas.microsoft.com/office/drawing/2014/main" id="{9EADF903-8EB9-97C8-B9BE-9A52F3342CBA}"/>
              </a:ext>
            </a:extLst>
          </p:cNvPr>
          <p:cNvSpPr txBox="1"/>
          <p:nvPr/>
        </p:nvSpPr>
        <p:spPr>
          <a:xfrm>
            <a:off x="558802" y="1301923"/>
            <a:ext cx="9310549"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0000"/>
                </a:solidFill>
                <a:latin typeface="Arimo Bold"/>
              </a:rPr>
              <a:t>*Report Provided by Finance </a:t>
            </a:r>
            <a:endParaRPr lang="en-US" sz="1200" dirty="0">
              <a:solidFill>
                <a:srgbClr val="000000"/>
              </a:solidFill>
              <a:latin typeface="Calibri"/>
            </a:endParaRPr>
          </a:p>
        </p:txBody>
      </p:sp>
      <p:graphicFrame>
        <p:nvGraphicFramePr>
          <p:cNvPr id="14" name="Table 9">
            <a:extLst>
              <a:ext uri="{FF2B5EF4-FFF2-40B4-BE49-F238E27FC236}">
                <a16:creationId xmlns:a16="http://schemas.microsoft.com/office/drawing/2014/main" id="{C81F5410-03CD-BD27-46AD-5F337E8B3B18}"/>
              </a:ext>
            </a:extLst>
          </p:cNvPr>
          <p:cNvGraphicFramePr>
            <a:graphicFrameLocks noGrp="1"/>
          </p:cNvGraphicFramePr>
          <p:nvPr>
            <p:extLst>
              <p:ext uri="{D42A27DB-BD31-4B8C-83A1-F6EECF244321}">
                <p14:modId xmlns:p14="http://schemas.microsoft.com/office/powerpoint/2010/main" val="2818837909"/>
              </p:ext>
            </p:extLst>
          </p:nvPr>
        </p:nvGraphicFramePr>
        <p:xfrm>
          <a:off x="558802" y="2143087"/>
          <a:ext cx="10210798" cy="2421481"/>
        </p:xfrm>
        <a:graphic>
          <a:graphicData uri="http://schemas.openxmlformats.org/drawingml/2006/table">
            <a:tbl>
              <a:tblPr>
                <a:effectLst/>
              </a:tblPr>
              <a:tblGrid>
                <a:gridCol w="3918039">
                  <a:extLst>
                    <a:ext uri="{9D8B030D-6E8A-4147-A177-3AD203B41FA5}">
                      <a16:colId xmlns:a16="http://schemas.microsoft.com/office/drawing/2014/main" val="297089926"/>
                    </a:ext>
                  </a:extLst>
                </a:gridCol>
                <a:gridCol w="2193188">
                  <a:extLst>
                    <a:ext uri="{9D8B030D-6E8A-4147-A177-3AD203B41FA5}">
                      <a16:colId xmlns:a16="http://schemas.microsoft.com/office/drawing/2014/main" val="4285716758"/>
                    </a:ext>
                  </a:extLst>
                </a:gridCol>
                <a:gridCol w="2134904">
                  <a:extLst>
                    <a:ext uri="{9D8B030D-6E8A-4147-A177-3AD203B41FA5}">
                      <a16:colId xmlns:a16="http://schemas.microsoft.com/office/drawing/2014/main" val="3641019470"/>
                    </a:ext>
                  </a:extLst>
                </a:gridCol>
                <a:gridCol w="1964667">
                  <a:extLst>
                    <a:ext uri="{9D8B030D-6E8A-4147-A177-3AD203B41FA5}">
                      <a16:colId xmlns:a16="http://schemas.microsoft.com/office/drawing/2014/main" val="3916489044"/>
                    </a:ext>
                  </a:extLst>
                </a:gridCol>
              </a:tblGrid>
              <a:tr h="1054126">
                <a:tc>
                  <a:txBody>
                    <a:bodyPr/>
                    <a:lstStyle/>
                    <a:p>
                      <a:pPr lvl="0" algn="l">
                        <a:lnSpc>
                          <a:spcPct val="144578"/>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Budget </a:t>
                      </a:r>
                      <a:endParaRPr lang="en-US" sz="700" dirty="0"/>
                    </a:p>
                    <a:p>
                      <a:pPr lvl="0" algn="l">
                        <a:lnSpc>
                          <a:spcPct val="144578"/>
                        </a:lnSpc>
                      </a:pPr>
                      <a:r>
                        <a:rPr lang="en-US" sz="2000" spc="-66" dirty="0">
                          <a:solidFill>
                            <a:srgbClr val="FFFFFF"/>
                          </a:solidFill>
                          <a:latin typeface="Open Sans Italics"/>
                        </a:rPr>
                        <a:t>FY 2026</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Proposed </a:t>
                      </a:r>
                      <a:endParaRPr lang="en-US" sz="700" dirty="0"/>
                    </a:p>
                    <a:p>
                      <a:pPr lvl="0" algn="l">
                        <a:lnSpc>
                          <a:spcPct val="144578"/>
                        </a:lnSpc>
                      </a:pPr>
                      <a:r>
                        <a:rPr lang="en-US" sz="2000" spc="-66" dirty="0">
                          <a:solidFill>
                            <a:srgbClr val="FFFFFF"/>
                          </a:solidFill>
                          <a:latin typeface="Open Sans Italics"/>
                        </a:rPr>
                        <a:t>FY 2027</a:t>
                      </a:r>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tc>
                  <a:txBody>
                    <a:bodyPr/>
                    <a:lstStyle/>
                    <a:p>
                      <a:pPr lvl="0" algn="l">
                        <a:lnSpc>
                          <a:spcPct val="144578"/>
                        </a:lnSpc>
                      </a:pPr>
                      <a:r>
                        <a:rPr lang="en-US" sz="2000" spc="-66" dirty="0">
                          <a:solidFill>
                            <a:srgbClr val="FFFFFF"/>
                          </a:solidFill>
                          <a:latin typeface="Open Sans"/>
                        </a:rPr>
                        <a:t>Change</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34A9E4"/>
                    </a:solidFill>
                  </a:tcPr>
                </a:tc>
                <a:extLst>
                  <a:ext uri="{0D108BD9-81ED-4DB2-BD59-A6C34878D82A}">
                    <a16:rowId xmlns:a16="http://schemas.microsoft.com/office/drawing/2014/main" val="2180589971"/>
                  </a:ext>
                </a:extLst>
              </a:tr>
              <a:tr h="439545">
                <a:tc>
                  <a:txBody>
                    <a:bodyPr/>
                    <a:lstStyle/>
                    <a:p>
                      <a:pPr lvl="0" algn="l">
                        <a:lnSpc>
                          <a:spcPct val="144578"/>
                        </a:lnSpc>
                      </a:pPr>
                      <a:r>
                        <a:rPr lang="en-US" sz="1400" spc="-46">
                          <a:solidFill>
                            <a:srgbClr val="000000"/>
                          </a:solidFill>
                          <a:latin typeface="Open Sans"/>
                        </a:rPr>
                        <a:t>Total Operating Expenses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$1,951,413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$1,807,480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-$143,943</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3121998349"/>
                  </a:ext>
                </a:extLst>
              </a:tr>
              <a:tr h="439545">
                <a:tc>
                  <a:txBody>
                    <a:bodyPr/>
                    <a:lstStyle/>
                    <a:p>
                      <a:pPr lvl="0" algn="l">
                        <a:lnSpc>
                          <a:spcPct val="144578"/>
                        </a:lnSpc>
                      </a:pPr>
                      <a:r>
                        <a:rPr lang="en-US" sz="1400" spc="-46">
                          <a:solidFill>
                            <a:srgbClr val="000000"/>
                          </a:solidFill>
                          <a:latin typeface="Open Sans"/>
                        </a:rPr>
                        <a:t>Total Personnel Services &amp;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$4,507,144</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$4,909,107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tc>
                  <a:txBody>
                    <a:bodyPr/>
                    <a:lstStyle/>
                    <a:p>
                      <a:pPr lvl="0" algn="l">
                        <a:lnSpc>
                          <a:spcPct val="144578"/>
                        </a:lnSpc>
                      </a:pPr>
                      <a:r>
                        <a:rPr lang="en-US" sz="1400" spc="-46" dirty="0">
                          <a:solidFill>
                            <a:srgbClr val="000000"/>
                          </a:solidFill>
                          <a:latin typeface="Open Sans"/>
                        </a:rPr>
                        <a:t>$462,485</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EF7E9"/>
                    </a:solidFill>
                  </a:tcPr>
                </a:tc>
                <a:extLst>
                  <a:ext uri="{0D108BD9-81ED-4DB2-BD59-A6C34878D82A}">
                    <a16:rowId xmlns:a16="http://schemas.microsoft.com/office/drawing/2014/main" val="1466410776"/>
                  </a:ext>
                </a:extLst>
              </a:tr>
              <a:tr h="488265">
                <a:tc>
                  <a:txBody>
                    <a:bodyPr/>
                    <a:lstStyle/>
                    <a:p>
                      <a:pPr lvl="0" algn="l">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$6,458,557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$6,716,587</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a:txBody>
                    <a:bodyPr/>
                    <a:lstStyle/>
                    <a:p>
                      <a:pPr lvl="0" algn="l">
                        <a:lnSpc>
                          <a:spcPct val="144578"/>
                        </a:lnSpc>
                      </a:pPr>
                      <a:r>
                        <a:rPr lang="en-US" sz="1400" spc="-46" dirty="0">
                          <a:solidFill>
                            <a:srgbClr val="000000"/>
                          </a:solidFill>
                          <a:latin typeface="Open Sans Bold"/>
                        </a:rPr>
                        <a:t>$318,552</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extLst>
                  <a:ext uri="{0D108BD9-81ED-4DB2-BD59-A6C34878D82A}">
                    <a16:rowId xmlns:a16="http://schemas.microsoft.com/office/drawing/2014/main" val="1246810578"/>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BF706C4-A109-3CF9-AB6A-5FD9E5EDA5BC}"/>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B768FFC1-9743-C0C3-69F4-7D70B0D194DB}"/>
              </a:ext>
            </a:extLst>
          </p:cNvPr>
          <p:cNvSpPr/>
          <p:nvPr/>
        </p:nvSpPr>
        <p:spPr>
          <a:xfrm rot="-5399999">
            <a:off x="10886137" y="5681536"/>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FAECF5CC-12DC-AC3F-6C3F-BF0DBD6CFE31}"/>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3" name="AutoShape 3">
            <a:extLst>
              <a:ext uri="{FF2B5EF4-FFF2-40B4-BE49-F238E27FC236}">
                <a16:creationId xmlns:a16="http://schemas.microsoft.com/office/drawing/2014/main" id="{8F6CEC6D-817C-237A-E843-2D30318114A5}"/>
              </a:ext>
            </a:extLst>
          </p:cNvPr>
          <p:cNvSpPr>
            <a:spLocks noMove="1" noResize="1"/>
          </p:cNvSpPr>
          <p:nvPr/>
        </p:nvSpPr>
        <p:spPr>
          <a:xfrm rot="156142">
            <a:off x="900544" y="1913705"/>
            <a:ext cx="2237506"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76196" cap="rnd">
            <a:solidFill>
              <a:srgbClr val="FFFFFF"/>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21" name="TextBox 5">
            <a:extLst>
              <a:ext uri="{FF2B5EF4-FFF2-40B4-BE49-F238E27FC236}">
                <a16:creationId xmlns:a16="http://schemas.microsoft.com/office/drawing/2014/main" id="{A01242AA-2086-24C8-D052-B054EE0173F7}"/>
              </a:ext>
            </a:extLst>
          </p:cNvPr>
          <p:cNvSpPr txBox="1"/>
          <p:nvPr/>
        </p:nvSpPr>
        <p:spPr>
          <a:xfrm>
            <a:off x="870253" y="803721"/>
            <a:ext cx="7161263"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Current Organization Chart</a:t>
            </a:r>
            <a:endParaRPr lang="en-US" sz="1200">
              <a:solidFill>
                <a:srgbClr val="000000"/>
              </a:solidFill>
              <a:latin typeface="Calibri"/>
            </a:endParaRPr>
          </a:p>
        </p:txBody>
      </p:sp>
      <p:sp>
        <p:nvSpPr>
          <p:cNvPr id="22" name="TextBox 8">
            <a:extLst>
              <a:ext uri="{FF2B5EF4-FFF2-40B4-BE49-F238E27FC236}">
                <a16:creationId xmlns:a16="http://schemas.microsoft.com/office/drawing/2014/main" id="{ADCCEBB2-1630-B5A5-03D6-D9E1949D3EB9}"/>
              </a:ext>
            </a:extLst>
          </p:cNvPr>
          <p:cNvSpPr txBox="1"/>
          <p:nvPr/>
        </p:nvSpPr>
        <p:spPr>
          <a:xfrm>
            <a:off x="7247286" y="2120575"/>
            <a:ext cx="2742572"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00507B"/>
                </a:solidFill>
                <a:latin typeface="Arimo Bold"/>
              </a:rPr>
              <a:t>Vacancies 4</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507B"/>
              </a:solidFill>
              <a:latin typeface="Arimo Bold"/>
              <a:ea typeface="Arimo Bold"/>
              <a:cs typeface="Arimo Bold"/>
            </a:endParaRPr>
          </a:p>
        </p:txBody>
      </p:sp>
      <p:sp>
        <p:nvSpPr>
          <p:cNvPr id="23" name="TextBox 9">
            <a:extLst>
              <a:ext uri="{FF2B5EF4-FFF2-40B4-BE49-F238E27FC236}">
                <a16:creationId xmlns:a16="http://schemas.microsoft.com/office/drawing/2014/main" id="{D91D14F3-11B6-ACAF-2D41-BF022DDB5251}"/>
              </a:ext>
            </a:extLst>
          </p:cNvPr>
          <p:cNvSpPr txBox="1"/>
          <p:nvPr/>
        </p:nvSpPr>
        <p:spPr>
          <a:xfrm>
            <a:off x="871159" y="1675407"/>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2026</a:t>
            </a:r>
            <a:endParaRPr lang="en-US" sz="1200" dirty="0">
              <a:solidFill>
                <a:srgbClr val="000000"/>
              </a:solidFill>
              <a:latin typeface="Calibri"/>
            </a:endParaRPr>
          </a:p>
        </p:txBody>
      </p:sp>
      <p:pic>
        <p:nvPicPr>
          <p:cNvPr id="24" name="Picture 10">
            <a:extLst>
              <a:ext uri="{FF2B5EF4-FFF2-40B4-BE49-F238E27FC236}">
                <a16:creationId xmlns:a16="http://schemas.microsoft.com/office/drawing/2014/main" id="{600E170C-5399-5BB1-03CC-C12D1B2013EE}"/>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6297204" y="4179113"/>
            <a:ext cx="713031" cy="345991"/>
          </a:xfrm>
          <a:prstGeom prst="rect">
            <a:avLst/>
          </a:prstGeom>
          <a:noFill/>
          <a:ln cap="flat">
            <a:noFill/>
          </a:ln>
        </p:spPr>
      </p:pic>
      <p:pic>
        <p:nvPicPr>
          <p:cNvPr id="25" name="Picture 11">
            <a:extLst>
              <a:ext uri="{FF2B5EF4-FFF2-40B4-BE49-F238E27FC236}">
                <a16:creationId xmlns:a16="http://schemas.microsoft.com/office/drawing/2014/main" id="{54B11CBB-DE37-447E-6F43-08BB40193F56}"/>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5596871" y="4179113"/>
            <a:ext cx="713031" cy="345991"/>
          </a:xfrm>
          <a:prstGeom prst="rect">
            <a:avLst/>
          </a:prstGeom>
          <a:noFill/>
          <a:ln cap="flat">
            <a:noFill/>
          </a:ln>
        </p:spPr>
      </p:pic>
      <p:pic>
        <p:nvPicPr>
          <p:cNvPr id="26" name="Picture 12">
            <a:extLst>
              <a:ext uri="{FF2B5EF4-FFF2-40B4-BE49-F238E27FC236}">
                <a16:creationId xmlns:a16="http://schemas.microsoft.com/office/drawing/2014/main" id="{A116822B-0714-B1E5-37BA-2CC3FAB0804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896545" y="3118116"/>
            <a:ext cx="1413357" cy="345991"/>
          </a:xfrm>
          <a:prstGeom prst="rect">
            <a:avLst/>
          </a:prstGeom>
          <a:noFill/>
          <a:ln cap="flat">
            <a:noFill/>
          </a:ln>
        </p:spPr>
      </p:pic>
      <p:pic>
        <p:nvPicPr>
          <p:cNvPr id="27" name="Picture 13">
            <a:extLst>
              <a:ext uri="{FF2B5EF4-FFF2-40B4-BE49-F238E27FC236}">
                <a16:creationId xmlns:a16="http://schemas.microsoft.com/office/drawing/2014/main" id="{348B4684-9BAF-1160-BFD2-D157B3826E92}"/>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3495885" y="4179113"/>
            <a:ext cx="713031" cy="345991"/>
          </a:xfrm>
          <a:prstGeom prst="rect">
            <a:avLst/>
          </a:prstGeom>
          <a:noFill/>
          <a:ln cap="flat">
            <a:noFill/>
          </a:ln>
        </p:spPr>
      </p:pic>
      <p:pic>
        <p:nvPicPr>
          <p:cNvPr id="28" name="Picture 14">
            <a:extLst>
              <a:ext uri="{FF2B5EF4-FFF2-40B4-BE49-F238E27FC236}">
                <a16:creationId xmlns:a16="http://schemas.microsoft.com/office/drawing/2014/main" id="{7C20EADD-8E4B-52FF-EBE8-192EC77E62D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2795558" y="4179113"/>
            <a:ext cx="713031" cy="345991"/>
          </a:xfrm>
          <a:prstGeom prst="rect">
            <a:avLst/>
          </a:prstGeom>
          <a:noFill/>
          <a:ln cap="flat">
            <a:noFill/>
          </a:ln>
        </p:spPr>
      </p:pic>
      <p:pic>
        <p:nvPicPr>
          <p:cNvPr id="29" name="Picture 15">
            <a:extLst>
              <a:ext uri="{FF2B5EF4-FFF2-40B4-BE49-F238E27FC236}">
                <a16:creationId xmlns:a16="http://schemas.microsoft.com/office/drawing/2014/main" id="{BDFDDB34-7865-FC5C-1203-17DDF96AD4D4}"/>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rot="21526414">
            <a:off x="3495727" y="3165909"/>
            <a:ext cx="1413357" cy="345991"/>
          </a:xfrm>
          <a:prstGeom prst="rect">
            <a:avLst/>
          </a:prstGeom>
          <a:noFill/>
          <a:ln cap="flat">
            <a:noFill/>
          </a:ln>
        </p:spPr>
      </p:pic>
      <p:pic>
        <p:nvPicPr>
          <p:cNvPr id="5" name="Picture 4">
            <a:extLst>
              <a:ext uri="{FF2B5EF4-FFF2-40B4-BE49-F238E27FC236}">
                <a16:creationId xmlns:a16="http://schemas.microsoft.com/office/drawing/2014/main" id="{DD3A44A3-BC62-30BD-15AD-A75E34A3DF6D}"/>
              </a:ext>
            </a:extLst>
          </p:cNvPr>
          <p:cNvPicPr>
            <a:picLocks noChangeAspect="1"/>
          </p:cNvPicPr>
          <p:nvPr/>
        </p:nvPicPr>
        <p:blipFill>
          <a:blip r:embed="rId5"/>
          <a:stretch>
            <a:fillRect/>
          </a:stretch>
        </p:blipFill>
        <p:spPr>
          <a:xfrm>
            <a:off x="172016" y="803720"/>
            <a:ext cx="11869093" cy="7498307"/>
          </a:xfrm>
          <a:prstGeom prst="rect">
            <a:avLst/>
          </a:prstGeom>
        </p:spPr>
      </p:pic>
    </p:spTree>
    <p:extLst>
      <p:ext uri="{BB962C8B-B14F-4D97-AF65-F5344CB8AC3E}">
        <p14:creationId xmlns:p14="http://schemas.microsoft.com/office/powerpoint/2010/main" val="411976943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0F99298-B451-78A2-4ADC-31162A62D29B}"/>
            </a:ext>
          </a:extLst>
        </p:cNvPr>
        <p:cNvGrpSpPr/>
        <p:nvPr/>
      </p:nvGrpSpPr>
      <p:grpSpPr>
        <a:xfrm>
          <a:off x="0" y="0"/>
          <a:ext cx="0" cy="0"/>
          <a:chOff x="0" y="0"/>
          <a:chExt cx="0" cy="0"/>
        </a:xfrm>
      </p:grpSpPr>
      <p:sp>
        <p:nvSpPr>
          <p:cNvPr id="9" name="AutoShape 9">
            <a:extLst>
              <a:ext uri="{FF2B5EF4-FFF2-40B4-BE49-F238E27FC236}">
                <a16:creationId xmlns:a16="http://schemas.microsoft.com/office/drawing/2014/main" id="{14BA1231-5287-8149-2C84-8632342B804B}"/>
              </a:ext>
            </a:extLst>
          </p:cNvPr>
          <p:cNvSpPr/>
          <p:nvPr/>
        </p:nvSpPr>
        <p:spPr>
          <a:xfrm rot="-5399999">
            <a:off x="10694023" y="5478673"/>
            <a:ext cx="1238934" cy="0"/>
          </a:xfrm>
          <a:prstGeom prst="line">
            <a:avLst/>
          </a:prstGeom>
          <a:ln w="47625" cap="flat">
            <a:solidFill>
              <a:srgbClr val="5E132A"/>
            </a:solidFill>
            <a:prstDash val="solid"/>
            <a:headEnd type="none" w="sm" len="sm"/>
            <a:tailEnd type="none" w="sm" len="sm"/>
          </a:ln>
        </p:spPr>
        <p:txBody>
          <a:bodyPr/>
          <a:lstStyle/>
          <a:p>
            <a:endParaRPr lang="en-US" sz="1200"/>
          </a:p>
        </p:txBody>
      </p:sp>
      <p:sp>
        <p:nvSpPr>
          <p:cNvPr id="11" name="Freeform 11">
            <a:extLst>
              <a:ext uri="{FF2B5EF4-FFF2-40B4-BE49-F238E27FC236}">
                <a16:creationId xmlns:a16="http://schemas.microsoft.com/office/drawing/2014/main" id="{50EDC15B-39A4-30E8-862E-48217268B14D}"/>
              </a:ext>
            </a:extLst>
          </p:cNvPr>
          <p:cNvSpPr/>
          <p:nvPr/>
        </p:nvSpPr>
        <p:spPr>
          <a:xfrm flipV="1">
            <a:off x="11294034" y="0"/>
            <a:ext cx="897966" cy="1795932"/>
          </a:xfrm>
          <a:custGeom>
            <a:avLst/>
            <a:gdLst/>
            <a:ahLst/>
            <a:cxnLst/>
            <a:rect l="l" t="t" r="r" b="b"/>
            <a:pathLst>
              <a:path w="1346949" h="2693898">
                <a:moveTo>
                  <a:pt x="0" y="2693898"/>
                </a:moveTo>
                <a:lnTo>
                  <a:pt x="1346949" y="2693898"/>
                </a:lnTo>
                <a:lnTo>
                  <a:pt x="1346949" y="0"/>
                </a:lnTo>
                <a:lnTo>
                  <a:pt x="0" y="0"/>
                </a:lnTo>
                <a:lnTo>
                  <a:pt x="0" y="2693898"/>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14" name="TextBox 5">
            <a:extLst>
              <a:ext uri="{FF2B5EF4-FFF2-40B4-BE49-F238E27FC236}">
                <a16:creationId xmlns:a16="http://schemas.microsoft.com/office/drawing/2014/main" id="{F59971B7-B740-1CBD-1FEC-C85D80AD77E8}"/>
              </a:ext>
            </a:extLst>
          </p:cNvPr>
          <p:cNvSpPr txBox="1">
            <a:spLocks noMove="1" noResize="1"/>
          </p:cNvSpPr>
          <p:nvPr/>
        </p:nvSpPr>
        <p:spPr>
          <a:xfrm>
            <a:off x="964022" y="898112"/>
            <a:ext cx="7532278" cy="677108"/>
          </a:xfrm>
          <a:prstGeom prst="rect">
            <a:avLst/>
          </a:prstGeom>
          <a:noFill/>
          <a:ln cap="flat">
            <a:noFill/>
          </a:ln>
        </p:spPr>
        <p:txBody>
          <a:bodyPr vert="horz" wrap="square" lIns="0" tIns="0" rIns="0" bIns="0" anchor="t" anchorCtr="0" compatLnSpc="1">
            <a:spAutoFit/>
          </a:bodyPr>
          <a:lstStyle/>
          <a:p>
            <a:pPr defTabSz="609630">
              <a:defRPr sz="1800" b="0" i="0" u="none" strike="noStrike" kern="0" cap="none" spc="0" baseline="0">
                <a:solidFill>
                  <a:srgbClr val="000000"/>
                </a:solidFill>
                <a:uFillTx/>
              </a:defRPr>
            </a:pPr>
            <a:r>
              <a:rPr lang="en-US" sz="4400" spc="100">
                <a:solidFill>
                  <a:srgbClr val="000000"/>
                </a:solidFill>
                <a:latin typeface="Arimo Bold"/>
              </a:rPr>
              <a:t>Proposed Organization Chart</a:t>
            </a:r>
            <a:endParaRPr lang="en-US" sz="4400">
              <a:solidFill>
                <a:srgbClr val="000000"/>
              </a:solidFill>
              <a:latin typeface="Calibri"/>
            </a:endParaRPr>
          </a:p>
        </p:txBody>
      </p:sp>
      <p:sp>
        <p:nvSpPr>
          <p:cNvPr id="15" name="TextBox 8">
            <a:extLst>
              <a:ext uri="{FF2B5EF4-FFF2-40B4-BE49-F238E27FC236}">
                <a16:creationId xmlns:a16="http://schemas.microsoft.com/office/drawing/2014/main" id="{273551D8-B455-2330-23AD-C46958917CE5}"/>
              </a:ext>
            </a:extLst>
          </p:cNvPr>
          <p:cNvSpPr txBox="1">
            <a:spLocks noMove="1" noResize="1"/>
          </p:cNvSpPr>
          <p:nvPr/>
        </p:nvSpPr>
        <p:spPr>
          <a:xfrm>
            <a:off x="8756501" y="3465832"/>
            <a:ext cx="2742572" cy="330988"/>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sp>
        <p:nvSpPr>
          <p:cNvPr id="16" name="TextBox 9">
            <a:extLst>
              <a:ext uri="{FF2B5EF4-FFF2-40B4-BE49-F238E27FC236}">
                <a16:creationId xmlns:a16="http://schemas.microsoft.com/office/drawing/2014/main" id="{AFD9FB5F-7464-A375-DF94-6BED09CF47E9}"/>
              </a:ext>
            </a:extLst>
          </p:cNvPr>
          <p:cNvSpPr txBox="1">
            <a:spLocks noMove="1" noResize="1"/>
          </p:cNvSpPr>
          <p:nvPr/>
        </p:nvSpPr>
        <p:spPr>
          <a:xfrm>
            <a:off x="785427" y="2285939"/>
            <a:ext cx="4705258" cy="514885"/>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2800" dirty="0">
                <a:solidFill>
                  <a:srgbClr val="5E132A"/>
                </a:solidFill>
                <a:latin typeface="Arimo Bold"/>
              </a:rPr>
              <a:t>Fiscal Year 2027</a:t>
            </a:r>
            <a:endParaRPr lang="en-US" sz="1200" dirty="0">
              <a:solidFill>
                <a:srgbClr val="FF0000"/>
              </a:solidFill>
              <a:latin typeface="Calibri"/>
            </a:endParaRPr>
          </a:p>
        </p:txBody>
      </p:sp>
      <p:pic>
        <p:nvPicPr>
          <p:cNvPr id="17" name="Picture 10">
            <a:extLst>
              <a:ext uri="{FF2B5EF4-FFF2-40B4-BE49-F238E27FC236}">
                <a16:creationId xmlns:a16="http://schemas.microsoft.com/office/drawing/2014/main" id="{5A331A73-B367-6AAF-EE5C-1E109098365B}"/>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a:off x="4990509" y="3037302"/>
            <a:ext cx="1956499" cy="321058"/>
          </a:xfrm>
          <a:prstGeom prst="rect">
            <a:avLst/>
          </a:prstGeom>
          <a:noFill/>
          <a:ln cap="flat">
            <a:noFill/>
          </a:ln>
        </p:spPr>
      </p:pic>
      <p:pic>
        <p:nvPicPr>
          <p:cNvPr id="18" name="Picture 11">
            <a:extLst>
              <a:ext uri="{FF2B5EF4-FFF2-40B4-BE49-F238E27FC236}">
                <a16:creationId xmlns:a16="http://schemas.microsoft.com/office/drawing/2014/main" id="{D269B8F3-7A19-346C-7EAF-D1DC7B19CE8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5638446" y="5000536"/>
            <a:ext cx="660629" cy="321058"/>
          </a:xfrm>
          <a:prstGeom prst="rect">
            <a:avLst/>
          </a:prstGeom>
          <a:noFill/>
          <a:ln cap="flat">
            <a:noFill/>
          </a:ln>
        </p:spPr>
      </p:pic>
      <p:pic>
        <p:nvPicPr>
          <p:cNvPr id="19" name="Picture 12">
            <a:extLst>
              <a:ext uri="{FF2B5EF4-FFF2-40B4-BE49-F238E27FC236}">
                <a16:creationId xmlns:a16="http://schemas.microsoft.com/office/drawing/2014/main" id="{428F0F97-4B64-0272-69B6-F6D04BE0F22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5000536"/>
            <a:ext cx="660629" cy="321058"/>
          </a:xfrm>
          <a:prstGeom prst="rect">
            <a:avLst/>
          </a:prstGeom>
          <a:noFill/>
          <a:ln cap="flat">
            <a:noFill/>
          </a:ln>
        </p:spPr>
      </p:pic>
      <p:pic>
        <p:nvPicPr>
          <p:cNvPr id="20" name="Picture 13">
            <a:extLst>
              <a:ext uri="{FF2B5EF4-FFF2-40B4-BE49-F238E27FC236}">
                <a16:creationId xmlns:a16="http://schemas.microsoft.com/office/drawing/2014/main" id="{93B7176A-1C36-072B-C733-E1F1F7E36E11}"/>
              </a:ext>
            </a:extLst>
          </p:cNvPr>
          <p:cNvPicPr>
            <a:picLocks noMove="1" noResize="1"/>
          </p:cNvPicPr>
          <p:nvPr/>
        </p:nvPicPr>
        <p:blipFill>
          <a:blip>
            <a:extLst>
              <a:ext uri="{96DAC541-7B7A-43D3-8B79-37D633B846F1}">
                <asvg:svgBlip xmlns:asvg="http://schemas.microsoft.com/office/drawing/2016/SVG/main" r:embed="rId5"/>
              </a:ext>
            </a:extLst>
          </a:blip>
          <a:srcRect/>
          <a:stretch>
            <a:fillRect/>
          </a:stretch>
        </p:blipFill>
        <p:spPr>
          <a:xfrm>
            <a:off x="5592726" y="4018922"/>
            <a:ext cx="104137" cy="321058"/>
          </a:xfrm>
          <a:prstGeom prst="rect">
            <a:avLst/>
          </a:prstGeom>
          <a:noFill/>
          <a:ln cap="flat">
            <a:noFill/>
          </a:ln>
        </p:spPr>
      </p:pic>
      <p:pic>
        <p:nvPicPr>
          <p:cNvPr id="92" name="Picture 14">
            <a:extLst>
              <a:ext uri="{FF2B5EF4-FFF2-40B4-BE49-F238E27FC236}">
                <a16:creationId xmlns:a16="http://schemas.microsoft.com/office/drawing/2014/main" id="{BA82212B-2373-EE85-1344-E62DCF39CF58}"/>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990509" y="3037302"/>
            <a:ext cx="660629" cy="321058"/>
          </a:xfrm>
          <a:prstGeom prst="rect">
            <a:avLst/>
          </a:prstGeom>
          <a:noFill/>
          <a:ln cap="flat">
            <a:noFill/>
          </a:ln>
        </p:spPr>
      </p:pic>
      <p:pic>
        <p:nvPicPr>
          <p:cNvPr id="93" name="Picture 15">
            <a:extLst>
              <a:ext uri="{FF2B5EF4-FFF2-40B4-BE49-F238E27FC236}">
                <a16:creationId xmlns:a16="http://schemas.microsoft.com/office/drawing/2014/main" id="{3AA84A29-0528-A03E-5392-3727B6C1B4C2}"/>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4342577" y="3037302"/>
            <a:ext cx="660629" cy="321058"/>
          </a:xfrm>
          <a:prstGeom prst="rect">
            <a:avLst/>
          </a:prstGeom>
          <a:noFill/>
          <a:ln cap="flat">
            <a:noFill/>
          </a:ln>
        </p:spPr>
      </p:pic>
      <p:pic>
        <p:nvPicPr>
          <p:cNvPr id="94" name="Picture 16">
            <a:extLst>
              <a:ext uri="{FF2B5EF4-FFF2-40B4-BE49-F238E27FC236}">
                <a16:creationId xmlns:a16="http://schemas.microsoft.com/office/drawing/2014/main" id="{D9A52B06-62B5-B327-5558-45433896A4D5}"/>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3046714" y="4018922"/>
            <a:ext cx="660629" cy="321058"/>
          </a:xfrm>
          <a:prstGeom prst="rect">
            <a:avLst/>
          </a:prstGeom>
          <a:noFill/>
          <a:ln cap="flat">
            <a:noFill/>
          </a:ln>
        </p:spPr>
      </p:pic>
      <p:pic>
        <p:nvPicPr>
          <p:cNvPr id="95" name="Picture 17">
            <a:extLst>
              <a:ext uri="{FF2B5EF4-FFF2-40B4-BE49-F238E27FC236}">
                <a16:creationId xmlns:a16="http://schemas.microsoft.com/office/drawing/2014/main" id="{6C171E9D-072F-3A52-5C3C-D4A04533A4EF}"/>
              </a:ext>
            </a:extLst>
          </p:cNvPr>
          <p:cNvPicPr>
            <a:picLocks noMove="1" noResize="1"/>
          </p:cNvPicPr>
          <p:nvPr/>
        </p:nvPicPr>
        <p:blipFill>
          <a:blip>
            <a:extLst>
              <a:ext uri="{96DAC541-7B7A-43D3-8B79-37D633B846F1}">
                <asvg:svgBlip xmlns:asvg="http://schemas.microsoft.com/office/drawing/2016/SVG/main" r:embed="rId4"/>
              </a:ext>
            </a:extLst>
          </a:blip>
          <a:srcRect/>
          <a:stretch>
            <a:fillRect/>
          </a:stretch>
        </p:blipFill>
        <p:spPr>
          <a:xfrm>
            <a:off x="2398782" y="4018922"/>
            <a:ext cx="660629" cy="321058"/>
          </a:xfrm>
          <a:prstGeom prst="rect">
            <a:avLst/>
          </a:prstGeom>
          <a:noFill/>
          <a:ln cap="flat">
            <a:noFill/>
          </a:ln>
        </p:spPr>
      </p:pic>
      <p:pic>
        <p:nvPicPr>
          <p:cNvPr id="96" name="Picture 18">
            <a:extLst>
              <a:ext uri="{FF2B5EF4-FFF2-40B4-BE49-F238E27FC236}">
                <a16:creationId xmlns:a16="http://schemas.microsoft.com/office/drawing/2014/main" id="{AE656C82-72D1-375E-34DA-EC9EEEFF49A4}"/>
              </a:ext>
            </a:extLst>
          </p:cNvPr>
          <p:cNvPicPr>
            <a:picLocks noMove="1" noResize="1"/>
          </p:cNvPicPr>
          <p:nvPr/>
        </p:nvPicPr>
        <p:blipFill>
          <a:blip>
            <a:extLst>
              <a:ext uri="{96DAC541-7B7A-43D3-8B79-37D633B846F1}">
                <asvg:svgBlip xmlns:asvg="http://schemas.microsoft.com/office/drawing/2016/SVG/main" r:embed="rId3"/>
              </a:ext>
            </a:extLst>
          </a:blip>
          <a:srcRect/>
          <a:stretch>
            <a:fillRect/>
          </a:stretch>
        </p:blipFill>
        <p:spPr>
          <a:xfrm rot="136238">
            <a:off x="3048981" y="3107095"/>
            <a:ext cx="1956499" cy="321058"/>
          </a:xfrm>
          <a:prstGeom prst="rect">
            <a:avLst/>
          </a:prstGeom>
          <a:noFill/>
          <a:ln cap="flat">
            <a:noFill/>
          </a:ln>
        </p:spPr>
      </p:pic>
      <p:pic>
        <p:nvPicPr>
          <p:cNvPr id="173" name="Picture 96">
            <a:extLst>
              <a:ext uri="{FF2B5EF4-FFF2-40B4-BE49-F238E27FC236}">
                <a16:creationId xmlns:a16="http://schemas.microsoft.com/office/drawing/2014/main" id="{ECCF9305-D1C3-129D-AA04-64A32B3150B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3046488" y="3999768"/>
            <a:ext cx="713031" cy="345991"/>
          </a:xfrm>
          <a:prstGeom prst="rect">
            <a:avLst/>
          </a:prstGeom>
          <a:noFill/>
          <a:ln cap="flat">
            <a:noFill/>
          </a:ln>
        </p:spPr>
      </p:pic>
      <p:pic>
        <p:nvPicPr>
          <p:cNvPr id="174" name="Picture 97">
            <a:extLst>
              <a:ext uri="{FF2B5EF4-FFF2-40B4-BE49-F238E27FC236}">
                <a16:creationId xmlns:a16="http://schemas.microsoft.com/office/drawing/2014/main" id="{05664B54-9E9F-6A18-1CAA-5E09E1736B19}"/>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2346155" y="3999768"/>
            <a:ext cx="713031" cy="345991"/>
          </a:xfrm>
          <a:prstGeom prst="rect">
            <a:avLst/>
          </a:prstGeom>
          <a:noFill/>
          <a:ln cap="flat">
            <a:noFill/>
          </a:ln>
        </p:spPr>
      </p:pic>
      <p:pic>
        <p:nvPicPr>
          <p:cNvPr id="180" name="Picture 104">
            <a:extLst>
              <a:ext uri="{FF2B5EF4-FFF2-40B4-BE49-F238E27FC236}">
                <a16:creationId xmlns:a16="http://schemas.microsoft.com/office/drawing/2014/main" id="{243EF700-9290-38F0-0220-2F56180EB20E}"/>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5627619" y="4991228"/>
            <a:ext cx="713031" cy="345991"/>
          </a:xfrm>
          <a:prstGeom prst="rect">
            <a:avLst/>
          </a:prstGeom>
          <a:noFill/>
          <a:ln cap="flat">
            <a:noFill/>
          </a:ln>
        </p:spPr>
      </p:pic>
      <p:pic>
        <p:nvPicPr>
          <p:cNvPr id="181" name="Picture 105">
            <a:extLst>
              <a:ext uri="{FF2B5EF4-FFF2-40B4-BE49-F238E27FC236}">
                <a16:creationId xmlns:a16="http://schemas.microsoft.com/office/drawing/2014/main" id="{48BA3FF2-5080-242C-AE8E-62CCAD8A7A5B}"/>
              </a:ext>
            </a:extLst>
          </p:cNvPr>
          <p:cNvPicPr>
            <a:picLocks noMove="1" noResize="1"/>
          </p:cNvPicPr>
          <p:nvPr/>
        </p:nvPicPr>
        <p:blipFill>
          <a:blip>
            <a:extLst>
              <a:ext uri="{96DAC541-7B7A-43D3-8B79-37D633B846F1}">
                <asvg:svgBlip xmlns:asvg="http://schemas.microsoft.com/office/drawing/2016/SVG/main" r:embed="rId6"/>
              </a:ext>
            </a:extLst>
          </a:blip>
          <a:srcRect/>
          <a:stretch>
            <a:fillRect/>
          </a:stretch>
        </p:blipFill>
        <p:spPr>
          <a:xfrm>
            <a:off x="4927293" y="4991228"/>
            <a:ext cx="713031" cy="345991"/>
          </a:xfrm>
          <a:prstGeom prst="rect">
            <a:avLst/>
          </a:prstGeom>
          <a:noFill/>
          <a:ln cap="flat">
            <a:noFill/>
          </a:ln>
        </p:spPr>
      </p:pic>
      <p:pic>
        <p:nvPicPr>
          <p:cNvPr id="3" name="Picture 2">
            <a:extLst>
              <a:ext uri="{FF2B5EF4-FFF2-40B4-BE49-F238E27FC236}">
                <a16:creationId xmlns:a16="http://schemas.microsoft.com/office/drawing/2014/main" id="{6C944C91-190E-0507-16BC-9B22BAC0BD8F}"/>
              </a:ext>
            </a:extLst>
          </p:cNvPr>
          <p:cNvPicPr>
            <a:picLocks noChangeAspect="1"/>
          </p:cNvPicPr>
          <p:nvPr/>
        </p:nvPicPr>
        <p:blipFill>
          <a:blip r:embed="rId7"/>
          <a:stretch>
            <a:fillRect/>
          </a:stretch>
        </p:blipFill>
        <p:spPr>
          <a:xfrm>
            <a:off x="79248" y="1443151"/>
            <a:ext cx="11771738" cy="6741181"/>
          </a:xfrm>
          <a:prstGeom prst="rect">
            <a:avLst/>
          </a:prstGeom>
        </p:spPr>
      </p:pic>
      <p:sp>
        <p:nvSpPr>
          <p:cNvPr id="6" name="TextBox 5">
            <a:extLst>
              <a:ext uri="{FF2B5EF4-FFF2-40B4-BE49-F238E27FC236}">
                <a16:creationId xmlns:a16="http://schemas.microsoft.com/office/drawing/2014/main" id="{C7930102-F790-3C42-B592-42DC5E3341C1}"/>
              </a:ext>
            </a:extLst>
          </p:cNvPr>
          <p:cNvSpPr txBox="1"/>
          <p:nvPr/>
        </p:nvSpPr>
        <p:spPr>
          <a:xfrm>
            <a:off x="8756501" y="2101273"/>
            <a:ext cx="2443554" cy="369332"/>
          </a:xfrm>
          <a:prstGeom prst="rect">
            <a:avLst/>
          </a:prstGeom>
          <a:noFill/>
        </p:spPr>
        <p:txBody>
          <a:bodyPr wrap="none" rtlCol="0">
            <a:spAutoFit/>
          </a:bodyPr>
          <a:lstStyle/>
          <a:p>
            <a:r>
              <a:rPr lang="en-US" dirty="0"/>
              <a:t>No Personnel Changes</a:t>
            </a:r>
          </a:p>
        </p:txBody>
      </p:sp>
    </p:spTree>
    <p:extLst>
      <p:ext uri="{BB962C8B-B14F-4D97-AF65-F5344CB8AC3E}">
        <p14:creationId xmlns:p14="http://schemas.microsoft.com/office/powerpoint/2010/main" val="190722140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AutoShape 3">
            <a:extLst>
              <a:ext uri="{FF2B5EF4-FFF2-40B4-BE49-F238E27FC236}">
                <a16:creationId xmlns:a16="http://schemas.microsoft.com/office/drawing/2014/main" id="{B88009DE-D224-9279-E68C-3F49C5C1AC2D}"/>
              </a:ext>
            </a:extLst>
          </p:cNvPr>
          <p:cNvSpPr>
            <a:spLocks noMove="1" noResize="1"/>
          </p:cNvSpPr>
          <p:nvPr/>
        </p:nvSpPr>
        <p:spPr>
          <a:xfrm>
            <a:off x="971550" y="1926433"/>
            <a:ext cx="2237695" cy="0"/>
          </a:xfrm>
          <a:custGeom>
            <a:avLst/>
            <a:gdLst>
              <a:gd name="f0" fmla="val 10800000"/>
              <a:gd name="f1" fmla="val 5400000"/>
              <a:gd name="f2" fmla="val 180"/>
              <a:gd name="f3" fmla="val w"/>
              <a:gd name="f4" fmla="val h"/>
              <a:gd name="f5" fmla="val ss"/>
              <a:gd name="f6" fmla="val 0"/>
              <a:gd name="f7" fmla="+- 0 0 -180"/>
              <a:gd name="f8" fmla="+- 0 0 -360"/>
              <a:gd name="f9" fmla="abs f3"/>
              <a:gd name="f10" fmla="abs f4"/>
              <a:gd name="f11" fmla="abs f5"/>
              <a:gd name="f12" fmla="*/ f7 f0 1"/>
              <a:gd name="f13" fmla="*/ f8 f0 1"/>
              <a:gd name="f14" fmla="?: f9 f3 1"/>
              <a:gd name="f15" fmla="?: f10 f4 1"/>
              <a:gd name="f16" fmla="?: f11 f5 1"/>
              <a:gd name="f17" fmla="*/ f12 1 f2"/>
              <a:gd name="f18" fmla="*/ f13 1 f2"/>
              <a:gd name="f19" fmla="*/ f14 1 21600"/>
              <a:gd name="f20" fmla="*/ f15 1 21600"/>
              <a:gd name="f21" fmla="*/ 21600 f14 1"/>
              <a:gd name="f22" fmla="*/ 21600 f15 1"/>
              <a:gd name="f23" fmla="+- f17 0 f1"/>
              <a:gd name="f24" fmla="+- f18 0 f1"/>
              <a:gd name="f25" fmla="min f20 f19"/>
              <a:gd name="f26" fmla="*/ f21 1 f16"/>
              <a:gd name="f27" fmla="*/ f22 1 f16"/>
              <a:gd name="f28" fmla="val f26"/>
              <a:gd name="f29" fmla="val f27"/>
              <a:gd name="f30" fmla="*/ f6 f25 1"/>
              <a:gd name="f31" fmla="*/ f28 f25 1"/>
              <a:gd name="f32" fmla="*/ f29 f25 1"/>
            </a:gdLst>
            <a:ahLst/>
            <a:cxnLst>
              <a:cxn ang="3cd4">
                <a:pos x="hc" y="t"/>
              </a:cxn>
              <a:cxn ang="0">
                <a:pos x="r" y="vc"/>
              </a:cxn>
              <a:cxn ang="cd4">
                <a:pos x="hc" y="b"/>
              </a:cxn>
              <a:cxn ang="cd2">
                <a:pos x="l" y="vc"/>
              </a:cxn>
              <a:cxn ang="f23">
                <a:pos x="f30" y="f30"/>
              </a:cxn>
              <a:cxn ang="f24">
                <a:pos x="f31" y="f32"/>
              </a:cxn>
            </a:cxnLst>
            <a:rect l="f30" t="f30" r="f31" b="f32"/>
            <a:pathLst>
              <a:path>
                <a:moveTo>
                  <a:pt x="f30" y="f30"/>
                </a:moveTo>
                <a:lnTo>
                  <a:pt x="f31" y="f32"/>
                </a:lnTo>
              </a:path>
            </a:pathLst>
          </a:custGeom>
          <a:noFill/>
          <a:ln w="190496" cap="rnd">
            <a:solidFill>
              <a:srgbClr val="5E132A"/>
            </a:solidFill>
            <a:prstDash val="solid"/>
            <a:miter/>
          </a:ln>
        </p:spPr>
        <p:txBody>
          <a:bodyPr vert="horz" wrap="square" lIns="60960" tIns="30480" rIns="60960" bIns="30480" anchor="t" anchorCtr="0" compatLnSpc="1">
            <a:noAutofit/>
          </a:bodyPr>
          <a:lstStyle/>
          <a:p>
            <a:pPr defTabSz="609630">
              <a:defRPr sz="1800" b="0" i="0" u="none" strike="noStrike" kern="0" cap="none" spc="0" baseline="0">
                <a:solidFill>
                  <a:srgbClr val="000000"/>
                </a:solidFill>
                <a:uFillTx/>
              </a:defRPr>
            </a:pPr>
            <a:endParaRPr lang="en-US" sz="1200">
              <a:solidFill>
                <a:srgbClr val="000000"/>
              </a:solidFill>
              <a:latin typeface="Calibri"/>
            </a:endParaRPr>
          </a:p>
        </p:txBody>
      </p:sp>
      <p:sp>
        <p:nvSpPr>
          <p:cNvPr id="4" name="TextBox 5">
            <a:extLst>
              <a:ext uri="{FF2B5EF4-FFF2-40B4-BE49-F238E27FC236}">
                <a16:creationId xmlns:a16="http://schemas.microsoft.com/office/drawing/2014/main" id="{56983BEC-BFCB-21A8-C57A-6B3DCCF44C08}"/>
              </a:ext>
            </a:extLst>
          </p:cNvPr>
          <p:cNvSpPr txBox="1"/>
          <p:nvPr/>
        </p:nvSpPr>
        <p:spPr>
          <a:xfrm>
            <a:off x="964022" y="904464"/>
            <a:ext cx="8637178" cy="809132"/>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sz="4400" spc="100" dirty="0">
                <a:solidFill>
                  <a:srgbClr val="000000"/>
                </a:solidFill>
                <a:latin typeface="Arimo Bold"/>
              </a:rPr>
              <a:t>Personnel Budget Request</a:t>
            </a:r>
            <a:endParaRPr lang="en-US" sz="1200" dirty="0">
              <a:solidFill>
                <a:srgbClr val="000000"/>
              </a:solidFill>
              <a:latin typeface="Calibri"/>
            </a:endParaRPr>
          </a:p>
        </p:txBody>
      </p:sp>
      <p:sp>
        <p:nvSpPr>
          <p:cNvPr id="5" name="TextBox 6">
            <a:extLst>
              <a:ext uri="{FF2B5EF4-FFF2-40B4-BE49-F238E27FC236}">
                <a16:creationId xmlns:a16="http://schemas.microsoft.com/office/drawing/2014/main" id="{EC11E114-2BB7-89FE-C254-EC04A0E50E9A}"/>
              </a:ext>
            </a:extLst>
          </p:cNvPr>
          <p:cNvSpPr txBox="1"/>
          <p:nvPr/>
        </p:nvSpPr>
        <p:spPr>
          <a:xfrm>
            <a:off x="964022"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FY26 Budgeted Department Total-</a:t>
            </a:r>
            <a:r>
              <a:rPr lang="en-US" dirty="0">
                <a:solidFill>
                  <a:srgbClr val="7CA655"/>
                </a:solidFill>
                <a:latin typeface="Arimo"/>
              </a:rPr>
              <a:t> </a:t>
            </a:r>
            <a:r>
              <a:rPr lang="en-US" dirty="0">
                <a:solidFill>
                  <a:srgbClr val="000000"/>
                </a:solidFill>
                <a:latin typeface="Arimo"/>
              </a:rPr>
              <a:t>99	</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6" name="TextBox 8">
            <a:extLst>
              <a:ext uri="{FF2B5EF4-FFF2-40B4-BE49-F238E27FC236}">
                <a16:creationId xmlns:a16="http://schemas.microsoft.com/office/drawing/2014/main" id="{87C6D102-F181-177A-AB6B-09216E137524}"/>
              </a:ext>
            </a:extLst>
          </p:cNvPr>
          <p:cNvSpPr txBox="1"/>
          <p:nvPr/>
        </p:nvSpPr>
        <p:spPr>
          <a:xfrm>
            <a:off x="971550" y="6332220"/>
            <a:ext cx="523237" cy="221151"/>
          </a:xfrm>
          <a:prstGeom prst="rect">
            <a:avLst/>
          </a:prstGeom>
          <a:noFill/>
          <a:ln cap="flat">
            <a:noFill/>
          </a:ln>
        </p:spPr>
        <p:txBody>
          <a:bodyPr vert="horz" wrap="square" lIns="0" tIns="0" rIns="0" bIns="0" anchor="t" anchorCtr="0" compatLnSpc="1">
            <a:spAutoFit/>
          </a:bodyPr>
          <a:lstStyle/>
          <a:p>
            <a:pPr defTabSz="609630">
              <a:lnSpc>
                <a:spcPct val="144578"/>
              </a:lnSpc>
              <a:defRPr sz="1800" b="0" i="0" u="none" strike="noStrike" kern="0" cap="none" spc="0" baseline="0">
                <a:solidFill>
                  <a:srgbClr val="000000"/>
                </a:solidFill>
                <a:uFillTx/>
              </a:defRPr>
            </a:pPr>
            <a:r>
              <a:rPr lang="en-US" sz="1100" spc="-24">
                <a:solidFill>
                  <a:srgbClr val="000000"/>
                </a:solidFill>
                <a:latin typeface="Open Sans"/>
              </a:rPr>
              <a:t>13</a:t>
            </a:r>
            <a:endParaRPr lang="en-US" sz="1200">
              <a:solidFill>
                <a:srgbClr val="000000"/>
              </a:solidFill>
              <a:latin typeface="Calibri"/>
            </a:endParaRPr>
          </a:p>
        </p:txBody>
      </p:sp>
      <p:graphicFrame>
        <p:nvGraphicFramePr>
          <p:cNvPr id="7" name="Table 9">
            <a:extLst>
              <a:ext uri="{FF2B5EF4-FFF2-40B4-BE49-F238E27FC236}">
                <a16:creationId xmlns:a16="http://schemas.microsoft.com/office/drawing/2014/main" id="{2F8C1FBF-1382-76F9-4807-104B94D465FC}"/>
              </a:ext>
            </a:extLst>
          </p:cNvPr>
          <p:cNvGraphicFramePr>
            <a:graphicFrameLocks noGrp="1"/>
          </p:cNvGraphicFramePr>
          <p:nvPr>
            <p:extLst>
              <p:ext uri="{D42A27DB-BD31-4B8C-83A1-F6EECF244321}">
                <p14:modId xmlns:p14="http://schemas.microsoft.com/office/powerpoint/2010/main" val="3570928538"/>
              </p:ext>
            </p:extLst>
          </p:nvPr>
        </p:nvGraphicFramePr>
        <p:xfrm>
          <a:off x="971550" y="2593293"/>
          <a:ext cx="10223494" cy="1812081"/>
        </p:xfrm>
        <a:graphic>
          <a:graphicData uri="http://schemas.openxmlformats.org/drawingml/2006/table">
            <a:tbl>
              <a:tblPr>
                <a:effectLst/>
              </a:tblPr>
              <a:tblGrid>
                <a:gridCol w="2962814">
                  <a:extLst>
                    <a:ext uri="{9D8B030D-6E8A-4147-A177-3AD203B41FA5}">
                      <a16:colId xmlns:a16="http://schemas.microsoft.com/office/drawing/2014/main" val="930803802"/>
                    </a:ext>
                  </a:extLst>
                </a:gridCol>
                <a:gridCol w="954231">
                  <a:extLst>
                    <a:ext uri="{9D8B030D-6E8A-4147-A177-3AD203B41FA5}">
                      <a16:colId xmlns:a16="http://schemas.microsoft.com/office/drawing/2014/main" val="2479479657"/>
                    </a:ext>
                  </a:extLst>
                </a:gridCol>
                <a:gridCol w="465313">
                  <a:extLst>
                    <a:ext uri="{9D8B030D-6E8A-4147-A177-3AD203B41FA5}">
                      <a16:colId xmlns:a16="http://schemas.microsoft.com/office/drawing/2014/main" val="1378453632"/>
                    </a:ext>
                  </a:extLst>
                </a:gridCol>
                <a:gridCol w="660099">
                  <a:extLst>
                    <a:ext uri="{9D8B030D-6E8A-4147-A177-3AD203B41FA5}">
                      <a16:colId xmlns:a16="http://schemas.microsoft.com/office/drawing/2014/main" val="1641712007"/>
                    </a:ext>
                  </a:extLst>
                </a:gridCol>
                <a:gridCol w="787164">
                  <a:extLst>
                    <a:ext uri="{9D8B030D-6E8A-4147-A177-3AD203B41FA5}">
                      <a16:colId xmlns:a16="http://schemas.microsoft.com/office/drawing/2014/main" val="3393545494"/>
                    </a:ext>
                  </a:extLst>
                </a:gridCol>
                <a:gridCol w="1371892">
                  <a:extLst>
                    <a:ext uri="{9D8B030D-6E8A-4147-A177-3AD203B41FA5}">
                      <a16:colId xmlns:a16="http://schemas.microsoft.com/office/drawing/2014/main" val="2522548717"/>
                    </a:ext>
                  </a:extLst>
                </a:gridCol>
                <a:gridCol w="1208184">
                  <a:extLst>
                    <a:ext uri="{9D8B030D-6E8A-4147-A177-3AD203B41FA5}">
                      <a16:colId xmlns:a16="http://schemas.microsoft.com/office/drawing/2014/main" val="3726186545"/>
                    </a:ext>
                  </a:extLst>
                </a:gridCol>
                <a:gridCol w="1813797">
                  <a:extLst>
                    <a:ext uri="{9D8B030D-6E8A-4147-A177-3AD203B41FA5}">
                      <a16:colId xmlns:a16="http://schemas.microsoft.com/office/drawing/2014/main" val="2870887255"/>
                    </a:ext>
                  </a:extLst>
                </a:gridCol>
              </a:tblGrid>
              <a:tr h="964607">
                <a:tc>
                  <a:txBody>
                    <a:bodyPr/>
                    <a:lstStyle/>
                    <a:p>
                      <a:pPr lvl="0" algn="l">
                        <a:lnSpc>
                          <a:spcPct val="144578"/>
                        </a:lnSpc>
                      </a:pPr>
                      <a:r>
                        <a:rPr lang="en-US" sz="2000" spc="-66">
                          <a:solidFill>
                            <a:srgbClr val="FFFFFF"/>
                          </a:solidFill>
                          <a:latin typeface="Open Sans"/>
                        </a:rPr>
                        <a:t>Job Title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Fund</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gridSpan="2">
                  <a:txBody>
                    <a:bodyPr/>
                    <a:lstStyle/>
                    <a:p>
                      <a:pPr lvl="0" algn="ctr">
                        <a:lnSpc>
                          <a:spcPct val="144578"/>
                        </a:lnSpc>
                      </a:pPr>
                      <a:r>
                        <a:rPr lang="en-US" sz="2000" spc="-66">
                          <a:solidFill>
                            <a:srgbClr val="FFFFFF"/>
                          </a:solidFill>
                          <a:latin typeface="Open Sans"/>
                        </a:rPr>
                        <a:t>Division</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hMerge="1">
                  <a:txBody>
                    <a:bodyPr/>
                    <a:lstStyle/>
                    <a:p>
                      <a:endParaRPr lang="en-US"/>
                    </a:p>
                  </a:txBody>
                  <a:tcPr/>
                </a:tc>
                <a:tc>
                  <a:txBody>
                    <a:bodyPr/>
                    <a:lstStyle/>
                    <a:p>
                      <a:pPr lvl="0" algn="ctr">
                        <a:lnSpc>
                          <a:spcPct val="144578"/>
                        </a:lnSpc>
                      </a:pPr>
                      <a:r>
                        <a:rPr lang="en-US" sz="2000" spc="-66">
                          <a:solidFill>
                            <a:srgbClr val="FFFFFF"/>
                          </a:solidFill>
                          <a:latin typeface="Open Sans"/>
                        </a:rPr>
                        <a:t>FTE or PT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ctr">
                        <a:lnSpc>
                          <a:spcPct val="144578"/>
                        </a:lnSpc>
                      </a:pPr>
                      <a:r>
                        <a:rPr lang="en-US" sz="2000" spc="-66">
                          <a:solidFill>
                            <a:srgbClr val="FFFFFF"/>
                          </a:solidFill>
                          <a:latin typeface="Open Sans"/>
                        </a:rPr>
                        <a:t>Head Count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Request Type</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tc>
                  <a:txBody>
                    <a:bodyPr/>
                    <a:lstStyle/>
                    <a:p>
                      <a:pPr lvl="0" algn="l">
                        <a:lnSpc>
                          <a:spcPct val="144578"/>
                        </a:lnSpc>
                      </a:pPr>
                      <a:r>
                        <a:rPr lang="en-US" sz="2000" spc="-66">
                          <a:solidFill>
                            <a:srgbClr val="FFFFFF"/>
                          </a:solidFill>
                          <a:latin typeface="Open Sans"/>
                        </a:rPr>
                        <a:t>Salary +40% Benefits</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00B0F0"/>
                    </a:solidFill>
                  </a:tcPr>
                </a:tc>
                <a:extLst>
                  <a:ext uri="{0D108BD9-81ED-4DB2-BD59-A6C34878D82A}">
                    <a16:rowId xmlns:a16="http://schemas.microsoft.com/office/drawing/2014/main" val="2599730608"/>
                  </a:ext>
                </a:extLst>
              </a:tr>
              <a:tr h="402421">
                <a:tc>
                  <a:txBody>
                    <a:bodyPr/>
                    <a:lstStyle/>
                    <a:p>
                      <a:pPr lvl="0" algn="l">
                        <a:lnSpc>
                          <a:spcPct val="144578"/>
                        </a:lnSpc>
                      </a:pPr>
                      <a:r>
                        <a:rPr lang="en-US" sz="1400" spc="-46" dirty="0">
                          <a:solidFill>
                            <a:srgbClr val="000000"/>
                          </a:solidFill>
                          <a:latin typeface="Open Sans"/>
                        </a:rPr>
                        <a:t>N/A</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gridSpan="2">
                  <a:txBody>
                    <a:bodyPr/>
                    <a:lstStyle/>
                    <a:p>
                      <a:pPr lvl="0" algn="ctr">
                        <a:lnSpc>
                          <a:spcPct val="144578"/>
                        </a:lnSpc>
                      </a:pPr>
                      <a:r>
                        <a:rPr lang="en-US" sz="1400" spc="-46">
                          <a:solidFill>
                            <a:srgbClr val="000000"/>
                          </a:solidFill>
                          <a:latin typeface="Open Sans"/>
                        </a:rPr>
                        <a:t>N/A</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ctr">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a:txBody>
                    <a:bodyPr/>
                    <a:lstStyle/>
                    <a:p>
                      <a:pPr lvl="0" algn="l">
                        <a:lnSpc>
                          <a:spcPct val="144578"/>
                        </a:lnSpc>
                      </a:pPr>
                      <a:r>
                        <a:rPr lang="en-US" sz="1400" spc="-46" dirty="0">
                          <a:solidFill>
                            <a:srgbClr val="000000"/>
                          </a:solidFill>
                          <a:latin typeface="Open Sans"/>
                        </a:rPr>
                        <a:t>$0.00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extLst>
                  <a:ext uri="{0D108BD9-81ED-4DB2-BD59-A6C34878D82A}">
                    <a16:rowId xmlns:a16="http://schemas.microsoft.com/office/drawing/2014/main" val="502796770"/>
                  </a:ext>
                </a:extLst>
              </a:tr>
              <a:tr h="444989">
                <a:tc gridSpan="3">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hMerge="1">
                  <a:txBody>
                    <a:bodyPr/>
                    <a:lstStyle/>
                    <a:p>
                      <a:endParaRPr lang="en-US"/>
                    </a:p>
                  </a:txBody>
                  <a:tcPr/>
                </a:tc>
                <a:tc gridSpan="2">
                  <a:txBody>
                    <a:bodyPr/>
                    <a:lstStyle/>
                    <a:p>
                      <a:pPr lvl="0" algn="l">
                        <a:lnSpc>
                          <a:spcPct val="183899"/>
                        </a:lnSpc>
                      </a:pP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DEFCF"/>
                    </a:solidFill>
                  </a:tcPr>
                </a:tc>
                <a:tc hMerge="1">
                  <a:txBody>
                    <a:bodyPr/>
                    <a:lstStyle/>
                    <a:p>
                      <a:endParaRPr lang="en-US"/>
                    </a:p>
                  </a:txBody>
                  <a:tcPr/>
                </a:tc>
                <a:tc gridSpan="2">
                  <a:txBody>
                    <a:bodyPr/>
                    <a:lstStyle/>
                    <a:p>
                      <a:pPr lvl="0" algn="r">
                        <a:lnSpc>
                          <a:spcPct val="144528"/>
                        </a:lnSpc>
                      </a:pPr>
                      <a:r>
                        <a:rPr lang="en-US" sz="1600" spc="-52">
                          <a:solidFill>
                            <a:srgbClr val="000000"/>
                          </a:solidFill>
                          <a:latin typeface="Open Sans Bold"/>
                        </a:rPr>
                        <a:t>Total Est. Budget impact</a:t>
                      </a:r>
                      <a:endParaRPr lang="en-US" sz="70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F2F2F2"/>
                    </a:solidFill>
                  </a:tcPr>
                </a:tc>
                <a:tc hMerge="1">
                  <a:txBody>
                    <a:bodyPr/>
                    <a:lstStyle/>
                    <a:p>
                      <a:endParaRPr lang="en-US"/>
                    </a:p>
                  </a:txBody>
                  <a:tcPr/>
                </a:tc>
                <a:tc>
                  <a:txBody>
                    <a:bodyPr/>
                    <a:lstStyle/>
                    <a:p>
                      <a:pPr lvl="0" algn="l">
                        <a:lnSpc>
                          <a:spcPct val="144528"/>
                        </a:lnSpc>
                      </a:pPr>
                      <a:r>
                        <a:rPr lang="en-US" sz="1600" spc="-52" dirty="0">
                          <a:solidFill>
                            <a:srgbClr val="000000"/>
                          </a:solidFill>
                          <a:latin typeface="Open Sans Bold"/>
                        </a:rPr>
                        <a:t>$0.00</a:t>
                      </a:r>
                      <a:endParaRPr lang="en-US" sz="700" dirty="0"/>
                    </a:p>
                  </a:txBody>
                  <a:tcPr marL="60960" marR="60960" marT="60960" marB="60960" anchor="ctr">
                    <a:lnL w="4764" cap="flat" cmpd="sng" algn="ctr">
                      <a:solidFill>
                        <a:srgbClr val="000000"/>
                      </a:solidFill>
                      <a:prstDash val="solid"/>
                      <a:round/>
                      <a:headEnd type="none" w="med" len="med"/>
                      <a:tailEnd type="none" w="med" len="med"/>
                    </a:lnL>
                    <a:lnR w="4764" cap="flat" cmpd="sng" algn="ctr">
                      <a:solidFill>
                        <a:srgbClr val="000000"/>
                      </a:solidFill>
                      <a:prstDash val="solid"/>
                      <a:round/>
                      <a:headEnd type="none" w="med" len="med"/>
                      <a:tailEnd type="none" w="med" len="med"/>
                    </a:lnR>
                    <a:lnT w="4764" cap="flat" cmpd="sng" algn="ctr">
                      <a:solidFill>
                        <a:srgbClr val="000000"/>
                      </a:solidFill>
                      <a:prstDash val="solid"/>
                      <a:round/>
                      <a:headEnd type="none" w="med" len="med"/>
                      <a:tailEnd type="none" w="med" len="med"/>
                    </a:lnT>
                    <a:lnB w="4764" cap="flat" cmpd="sng" algn="ctr">
                      <a:solidFill>
                        <a:srgbClr val="000000"/>
                      </a:solidFill>
                      <a:prstDash val="solid"/>
                      <a:round/>
                      <a:headEnd type="none" w="med" len="med"/>
                      <a:tailEnd type="none" w="med" len="med"/>
                    </a:lnB>
                    <a:solidFill>
                      <a:srgbClr val="CDCDCD"/>
                    </a:solidFill>
                  </a:tcPr>
                </a:tc>
                <a:extLst>
                  <a:ext uri="{0D108BD9-81ED-4DB2-BD59-A6C34878D82A}">
                    <a16:rowId xmlns:a16="http://schemas.microsoft.com/office/drawing/2014/main" val="1375397842"/>
                  </a:ext>
                </a:extLst>
              </a:tr>
            </a:tbl>
          </a:graphicData>
        </a:graphic>
      </p:graphicFrame>
      <p:sp>
        <p:nvSpPr>
          <p:cNvPr id="8" name="TextBox 10">
            <a:extLst>
              <a:ext uri="{FF2B5EF4-FFF2-40B4-BE49-F238E27FC236}">
                <a16:creationId xmlns:a16="http://schemas.microsoft.com/office/drawing/2014/main" id="{5F8BABD2-A93D-0B48-C1EE-124D591CEDD5}"/>
              </a:ext>
            </a:extLst>
          </p:cNvPr>
          <p:cNvSpPr txBox="1"/>
          <p:nvPr/>
        </p:nvSpPr>
        <p:spPr>
          <a:xfrm>
            <a:off x="6400800" y="2037490"/>
            <a:ext cx="4827178" cy="691087"/>
          </a:xfrm>
          <a:prstGeom prst="rect">
            <a:avLst/>
          </a:prstGeom>
          <a:noFill/>
          <a:ln cap="flat">
            <a:noFill/>
          </a:ln>
        </p:spPr>
        <p:txBody>
          <a:bodyPr vert="horz" wrap="square" lIns="0" tIns="0" rIns="0" bIns="0" anchor="t" anchorCtr="0" compatLnSpc="1">
            <a:spAutoFit/>
          </a:bodyPr>
          <a:lstStyle/>
          <a:p>
            <a:pPr defTabSz="609630">
              <a:lnSpc>
                <a:spcPct val="130120"/>
              </a:lnSpc>
              <a:defRPr sz="1800" b="0" i="0" u="none" strike="noStrike" kern="0" cap="none" spc="0" baseline="0">
                <a:solidFill>
                  <a:srgbClr val="000000"/>
                </a:solidFill>
                <a:uFillTx/>
              </a:defRPr>
            </a:pPr>
            <a:r>
              <a:rPr lang="en-US" dirty="0">
                <a:solidFill>
                  <a:srgbClr val="5E132A"/>
                </a:solidFill>
                <a:latin typeface="Arimo"/>
              </a:rPr>
              <a:t>FY27 Requested Additional Personnel –</a:t>
            </a:r>
            <a:r>
              <a:rPr lang="en-US" dirty="0">
                <a:solidFill>
                  <a:srgbClr val="7CA655"/>
                </a:solidFill>
                <a:latin typeface="Arimo"/>
              </a:rPr>
              <a:t> </a:t>
            </a:r>
            <a:r>
              <a:rPr lang="en-US" dirty="0">
                <a:solidFill>
                  <a:srgbClr val="000000"/>
                </a:solidFill>
                <a:latin typeface="Arimo"/>
              </a:rPr>
              <a:t>0</a:t>
            </a:r>
            <a:endParaRPr lang="en-US" sz="1200" dirty="0">
              <a:solidFill>
                <a:srgbClr val="000000"/>
              </a:solidFill>
              <a:latin typeface="Calibri"/>
            </a:endParaRPr>
          </a:p>
          <a:p>
            <a:pPr defTabSz="609630">
              <a:lnSpc>
                <a:spcPct val="130120"/>
              </a:lnSpc>
              <a:defRPr sz="1800" b="0" i="0" u="none" strike="noStrike" kern="0" cap="none" spc="0" baseline="0">
                <a:solidFill>
                  <a:srgbClr val="000000"/>
                </a:solidFill>
                <a:uFillTx/>
              </a:defRPr>
            </a:pPr>
            <a:endParaRPr lang="en-US" dirty="0">
              <a:solidFill>
                <a:srgbClr val="000000"/>
              </a:solidFill>
              <a:latin typeface="Arimo"/>
              <a:ea typeface="Arimo"/>
              <a:cs typeface="Arimo"/>
            </a:endParaRPr>
          </a:p>
        </p:txBody>
      </p:sp>
      <p:sp>
        <p:nvSpPr>
          <p:cNvPr id="9" name="TextBox 11">
            <a:extLst>
              <a:ext uri="{FF2B5EF4-FFF2-40B4-BE49-F238E27FC236}">
                <a16:creationId xmlns:a16="http://schemas.microsoft.com/office/drawing/2014/main" id="{A77A7D3C-D795-06F0-D2C5-AFAA3F85B2F0}"/>
              </a:ext>
            </a:extLst>
          </p:cNvPr>
          <p:cNvSpPr txBox="1"/>
          <p:nvPr/>
        </p:nvSpPr>
        <p:spPr>
          <a:xfrm>
            <a:off x="6400800" y="5706404"/>
            <a:ext cx="4827178" cy="691087"/>
          </a:xfrm>
          <a:prstGeom prst="rect">
            <a:avLst/>
          </a:prstGeom>
          <a:noFill/>
          <a:ln cap="flat">
            <a:noFill/>
          </a:ln>
        </p:spPr>
        <p:txBody>
          <a:bodyPr vert="horz" wrap="square" lIns="0" tIns="0" rIns="0" bIns="0" anchor="t" anchorCtr="0" compatLnSpc="1">
            <a:spAutoFit/>
          </a:bodyPr>
          <a:lstStyle/>
          <a:p>
            <a:pPr algn="r" defTabSz="609630">
              <a:lnSpc>
                <a:spcPct val="130120"/>
              </a:lnSpc>
              <a:defRPr sz="1800" b="0" i="0" u="none" strike="noStrike" kern="0" cap="none" spc="0" baseline="0">
                <a:solidFill>
                  <a:srgbClr val="000000"/>
                </a:solidFill>
                <a:uFillTx/>
              </a:defRPr>
            </a:pPr>
            <a:r>
              <a:rPr lang="en-US" dirty="0">
                <a:solidFill>
                  <a:srgbClr val="9B7F57"/>
                </a:solidFill>
                <a:latin typeface="Arimo Bold"/>
              </a:rPr>
              <a:t>New Department Total (w/Request)-</a:t>
            </a:r>
            <a:r>
              <a:rPr lang="en-US" dirty="0">
                <a:solidFill>
                  <a:srgbClr val="4495A2"/>
                </a:solidFill>
                <a:latin typeface="Arimo Bold"/>
              </a:rPr>
              <a:t> </a:t>
            </a:r>
            <a:r>
              <a:rPr lang="en-US" dirty="0">
                <a:solidFill>
                  <a:srgbClr val="000000"/>
                </a:solidFill>
                <a:latin typeface="Arimo Bold"/>
              </a:rPr>
              <a:t>99</a:t>
            </a:r>
            <a:endParaRPr lang="en-US" sz="1200" dirty="0">
              <a:solidFill>
                <a:srgbClr val="000000"/>
              </a:solidFill>
              <a:latin typeface="Calibri"/>
            </a:endParaRPr>
          </a:p>
          <a:p>
            <a:pPr algn="r" defTabSz="609630">
              <a:lnSpc>
                <a:spcPct val="130120"/>
              </a:lnSpc>
              <a:defRPr sz="1800" b="0" i="0" u="none" strike="noStrike" kern="0" cap="none" spc="0" baseline="0">
                <a:solidFill>
                  <a:srgbClr val="000000"/>
                </a:solidFill>
                <a:uFillTx/>
              </a:defRPr>
            </a:pPr>
            <a:endParaRPr lang="en-US" dirty="0">
              <a:solidFill>
                <a:srgbClr val="000000"/>
              </a:solidFill>
              <a:latin typeface="Arimo Bold"/>
              <a:ea typeface="Arimo Bold"/>
              <a:cs typeface="Arimo Bold"/>
            </a:endParaRPr>
          </a:p>
        </p:txBody>
      </p:sp>
      <p:pic>
        <p:nvPicPr>
          <p:cNvPr id="10" name="Picture 11">
            <a:extLst>
              <a:ext uri="{FF2B5EF4-FFF2-40B4-BE49-F238E27FC236}">
                <a16:creationId xmlns:a16="http://schemas.microsoft.com/office/drawing/2014/main" id="{DF0B5A34-5748-72BB-365E-AA71004EBB9F}"/>
              </a:ext>
            </a:extLst>
          </p:cNvPr>
          <p:cNvPicPr>
            <a:picLocks noChangeAspect="1"/>
          </p:cNvPicPr>
          <p:nvPr/>
        </p:nvPicPr>
        <p:blipFill>
          <a:blip r:embed="rId2"/>
          <a:stretch>
            <a:fillRect/>
          </a:stretch>
        </p:blipFill>
        <p:spPr>
          <a:xfrm>
            <a:off x="667872" y="1729466"/>
            <a:ext cx="2845045" cy="353598"/>
          </a:xfrm>
          <a:prstGeom prst="rect">
            <a:avLst/>
          </a:prstGeom>
          <a:noFill/>
          <a:ln cap="flat">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flipH="1" flipV="1">
            <a:off x="0" y="0"/>
            <a:ext cx="1371600" cy="2743200"/>
          </a:xfrm>
          <a:custGeom>
            <a:avLst/>
            <a:gdLst/>
            <a:ahLst/>
            <a:cxnLst/>
            <a:rect l="l" t="t" r="r" b="b"/>
            <a:pathLst>
              <a:path w="2057400" h="4114800">
                <a:moveTo>
                  <a:pt x="2057400" y="4114800"/>
                </a:moveTo>
                <a:lnTo>
                  <a:pt x="0" y="4114800"/>
                </a:lnTo>
                <a:lnTo>
                  <a:pt x="0" y="0"/>
                </a:lnTo>
                <a:lnTo>
                  <a:pt x="2057400" y="0"/>
                </a:lnTo>
                <a:lnTo>
                  <a:pt x="2057400" y="411480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3" name="Freeform 3"/>
          <p:cNvSpPr/>
          <p:nvPr/>
        </p:nvSpPr>
        <p:spPr>
          <a:xfrm>
            <a:off x="10820400" y="4114800"/>
            <a:ext cx="1371600" cy="2743200"/>
          </a:xfrm>
          <a:custGeom>
            <a:avLst/>
            <a:gdLst/>
            <a:ahLst/>
            <a:cxnLst/>
            <a:rect l="l" t="t" r="r" b="b"/>
            <a:pathLst>
              <a:path w="2057400" h="4114800">
                <a:moveTo>
                  <a:pt x="0" y="0"/>
                </a:moveTo>
                <a:lnTo>
                  <a:pt x="2057400" y="0"/>
                </a:lnTo>
                <a:lnTo>
                  <a:pt x="2057400" y="4114800"/>
                </a:lnTo>
                <a:lnTo>
                  <a:pt x="0" y="4114800"/>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sz="1200"/>
          </a:p>
        </p:txBody>
      </p:sp>
      <p:sp>
        <p:nvSpPr>
          <p:cNvPr id="4" name="AutoShape 4"/>
          <p:cNvSpPr/>
          <p:nvPr/>
        </p:nvSpPr>
        <p:spPr>
          <a:xfrm>
            <a:off x="8902516" y="55714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5" name="AutoShape 5"/>
          <p:cNvSpPr/>
          <p:nvPr/>
        </p:nvSpPr>
        <p:spPr>
          <a:xfrm rot="-10800000">
            <a:off x="686118" y="6269105"/>
            <a:ext cx="2603367"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6" name="AutoShape 6"/>
          <p:cNvSpPr/>
          <p:nvPr/>
        </p:nvSpPr>
        <p:spPr>
          <a:xfrm rot="-5400000">
            <a:off x="10341543" y="169100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7" name="AutoShape 7"/>
          <p:cNvSpPr/>
          <p:nvPr/>
        </p:nvSpPr>
        <p:spPr>
          <a:xfrm rot="5400000">
            <a:off x="-447742" y="5135245"/>
            <a:ext cx="2298199" cy="0"/>
          </a:xfrm>
          <a:prstGeom prst="line">
            <a:avLst/>
          </a:prstGeom>
          <a:ln w="47625" cap="flat">
            <a:solidFill>
              <a:srgbClr val="34A9E4"/>
            </a:solidFill>
            <a:prstDash val="solid"/>
            <a:headEnd type="none" w="sm" len="sm"/>
            <a:tailEnd type="none" w="sm" len="sm"/>
          </a:ln>
        </p:spPr>
        <p:txBody>
          <a:bodyPr/>
          <a:lstStyle/>
          <a:p>
            <a:endParaRPr lang="en-US" sz="1200"/>
          </a:p>
        </p:txBody>
      </p:sp>
      <p:sp>
        <p:nvSpPr>
          <p:cNvPr id="9" name="Freeform 9"/>
          <p:cNvSpPr/>
          <p:nvPr/>
        </p:nvSpPr>
        <p:spPr>
          <a:xfrm>
            <a:off x="5018130" y="0"/>
            <a:ext cx="2155741" cy="2155741"/>
          </a:xfrm>
          <a:custGeom>
            <a:avLst/>
            <a:gdLst/>
            <a:ahLst/>
            <a:cxnLst/>
            <a:rect l="l" t="t" r="r" b="b"/>
            <a:pathLst>
              <a:path w="3233612" h="3233612">
                <a:moveTo>
                  <a:pt x="0" y="0"/>
                </a:moveTo>
                <a:lnTo>
                  <a:pt x="3233612" y="0"/>
                </a:lnTo>
                <a:lnTo>
                  <a:pt x="3233612" y="3233612"/>
                </a:lnTo>
                <a:lnTo>
                  <a:pt x="0" y="3233612"/>
                </a:lnTo>
                <a:lnTo>
                  <a:pt x="0" y="0"/>
                </a:lnTo>
                <a:close/>
              </a:path>
            </a:pathLst>
          </a:custGeom>
          <a:blipFill>
            <a:blip r:embed="rId3"/>
            <a:stretch>
              <a:fillRect/>
            </a:stretch>
          </a:blipFill>
        </p:spPr>
        <p:txBody>
          <a:bodyPr/>
          <a:lstStyle/>
          <a:p>
            <a:endParaRPr lang="en-US" sz="1200"/>
          </a:p>
        </p:txBody>
      </p:sp>
      <p:sp>
        <p:nvSpPr>
          <p:cNvPr id="10" name="TextBox 10"/>
          <p:cNvSpPr txBox="1"/>
          <p:nvPr/>
        </p:nvSpPr>
        <p:spPr>
          <a:xfrm>
            <a:off x="679132" y="2217619"/>
            <a:ext cx="10821035" cy="936154"/>
          </a:xfrm>
          <a:prstGeom prst="rect">
            <a:avLst/>
          </a:prstGeom>
        </p:spPr>
        <p:txBody>
          <a:bodyPr lIns="0" tIns="0" rIns="0" bIns="0" rtlCol="0" anchor="t">
            <a:spAutoFit/>
          </a:bodyPr>
          <a:lstStyle/>
          <a:p>
            <a:pPr algn="ctr">
              <a:lnSpc>
                <a:spcPts val="7252"/>
              </a:lnSpc>
            </a:pPr>
            <a:r>
              <a:rPr lang="en-US" sz="6533" dirty="0">
                <a:solidFill>
                  <a:srgbClr val="060644"/>
                </a:solidFill>
                <a:latin typeface="Abrade"/>
                <a:ea typeface="Abrade"/>
                <a:cs typeface="Abrade"/>
                <a:sym typeface="Abrade"/>
              </a:rPr>
              <a:t>5 Year Capital</a:t>
            </a:r>
          </a:p>
        </p:txBody>
      </p:sp>
      <p:sp>
        <p:nvSpPr>
          <p:cNvPr id="11" name="TextBox 11"/>
          <p:cNvSpPr txBox="1"/>
          <p:nvPr/>
        </p:nvSpPr>
        <p:spPr>
          <a:xfrm>
            <a:off x="1545619" y="3015602"/>
            <a:ext cx="9100761" cy="877100"/>
          </a:xfrm>
          <a:prstGeom prst="rect">
            <a:avLst/>
          </a:prstGeom>
        </p:spPr>
        <p:txBody>
          <a:bodyPr lIns="0" tIns="0" rIns="0" bIns="0" rtlCol="0" anchor="t">
            <a:spAutoFit/>
          </a:bodyPr>
          <a:lstStyle/>
          <a:p>
            <a:pPr algn="ctr">
              <a:lnSpc>
                <a:spcPts val="7467"/>
              </a:lnSpc>
            </a:pPr>
            <a:r>
              <a:rPr lang="en-US" sz="5334" spc="-8" dirty="0">
                <a:solidFill>
                  <a:srgbClr val="000000"/>
                </a:solidFill>
                <a:latin typeface="Public Sans"/>
                <a:ea typeface="Public Sans"/>
                <a:cs typeface="Public Sans"/>
                <a:sym typeface="Public Sans"/>
              </a:rPr>
              <a:t>IMPROVEMENT PLAN</a:t>
            </a:r>
          </a:p>
        </p:txBody>
      </p:sp>
      <p:sp>
        <p:nvSpPr>
          <p:cNvPr id="12" name="TextBox 12"/>
          <p:cNvSpPr txBox="1"/>
          <p:nvPr/>
        </p:nvSpPr>
        <p:spPr>
          <a:xfrm>
            <a:off x="10524673" y="6021455"/>
            <a:ext cx="591454" cy="500137"/>
          </a:xfrm>
          <a:prstGeom prst="rect">
            <a:avLst/>
          </a:prstGeom>
        </p:spPr>
        <p:txBody>
          <a:bodyPr lIns="0" tIns="0" rIns="0" bIns="0" rtlCol="0" anchor="t">
            <a:spAutoFit/>
          </a:bodyPr>
          <a:lstStyle/>
          <a:p>
            <a:pPr algn="ctr">
              <a:lnSpc>
                <a:spcPts val="3920"/>
              </a:lnSpc>
              <a:spcBef>
                <a:spcPct val="0"/>
              </a:spcBef>
            </a:pPr>
            <a:r>
              <a:rPr lang="en-US" sz="3266" b="1">
                <a:solidFill>
                  <a:srgbClr val="FFFFFF"/>
                </a:solidFill>
                <a:latin typeface="Public Sans Bold"/>
                <a:ea typeface="Public Sans Bold"/>
                <a:cs typeface="Public Sans Bold"/>
                <a:sym typeface="Public Sans Bold"/>
              </a:rPr>
              <a:t>10</a:t>
            </a:r>
          </a:p>
        </p:txBody>
      </p:sp>
      <p:sp>
        <p:nvSpPr>
          <p:cNvPr id="13" name="TextBox 13"/>
          <p:cNvSpPr txBox="1"/>
          <p:nvPr/>
        </p:nvSpPr>
        <p:spPr>
          <a:xfrm>
            <a:off x="2169281" y="3951468"/>
            <a:ext cx="7853435" cy="1359346"/>
          </a:xfrm>
          <a:prstGeom prst="rect">
            <a:avLst/>
          </a:prstGeom>
        </p:spPr>
        <p:txBody>
          <a:bodyPr lIns="0" tIns="0" rIns="0" bIns="0" rtlCol="0" anchor="t">
            <a:spAutoFit/>
          </a:bodyPr>
          <a:lstStyle/>
          <a:p>
            <a:pPr algn="ctr">
              <a:lnSpc>
                <a:spcPts val="5263"/>
              </a:lnSpc>
            </a:pPr>
            <a:r>
              <a:rPr lang="en-US" sz="4742" dirty="0">
                <a:solidFill>
                  <a:srgbClr val="060644"/>
                </a:solidFill>
                <a:latin typeface="Abrade"/>
                <a:ea typeface="Abrade"/>
                <a:cs typeface="Abrade"/>
                <a:sym typeface="Abrade"/>
              </a:rPr>
              <a:t>(CIP)</a:t>
            </a:r>
          </a:p>
          <a:p>
            <a:pPr algn="ctr">
              <a:lnSpc>
                <a:spcPts val="5263"/>
              </a:lnSpc>
            </a:pPr>
            <a:r>
              <a:rPr lang="en-US" sz="4742" dirty="0">
                <a:solidFill>
                  <a:srgbClr val="060644"/>
                </a:solidFill>
                <a:latin typeface="Abrade"/>
                <a:ea typeface="Abrade"/>
                <a:cs typeface="Abrade"/>
                <a:sym typeface="Abrade"/>
              </a:rPr>
              <a:t>2027-2031</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0C9F79459A4FD04E98374C5540B1C175" ma:contentTypeVersion="15" ma:contentTypeDescription="Create a new document." ma:contentTypeScope="" ma:versionID="5aea6e09ab4a9a989145b846bc22087c">
  <xsd:schema xmlns:xsd="http://www.w3.org/2001/XMLSchema" xmlns:xs="http://www.w3.org/2001/XMLSchema" xmlns:p="http://schemas.microsoft.com/office/2006/metadata/properties" xmlns:ns2="3a3e83db-b9c2-4268-95e3-0f293abb33b0" xmlns:ns3="92783239-30a8-486b-bea4-f311c5d38956" targetNamespace="http://schemas.microsoft.com/office/2006/metadata/properties" ma:root="true" ma:fieldsID="4e21b5f77e4a73cb5c5d43e41dfa4303" ns2:_="" ns3:_="">
    <xsd:import namespace="3a3e83db-b9c2-4268-95e3-0f293abb33b0"/>
    <xsd:import namespace="92783239-30a8-486b-bea4-f311c5d38956"/>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OCR" minOccurs="0"/>
                <xsd:element ref="ns2:MediaServiceDateTaken" minOccurs="0"/>
                <xsd:element ref="ns2:MediaServiceLocation" minOccurs="0"/>
                <xsd:element ref="ns3:SharedWithUsers" minOccurs="0"/>
                <xsd:element ref="ns3:SharedWithDetails" minOccurs="0"/>
                <xsd:element ref="ns2:MediaServiceObjectDetectorVersions" minOccurs="0"/>
                <xsd:element ref="ns2:MediaServiceSearchProperties"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3a3e83db-b9c2-4268-95e3-0f293abb33b0"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ac22584b-f9f4-4e38-a4ea-e01ce328e309"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Location" ma:index="17" nillable="true" ma:displayName="Location" ma:indexed="true" ma:internalName="MediaServiceLocation" ma:readOnly="true">
      <xsd:simpleType>
        <xsd:restriction base="dms:Text"/>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92783239-30a8-486b-bea4-f311c5d38956"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bd2f27a1-1475-4ab4-a245-c7db3e824b81}" ma:internalName="TaxCatchAll" ma:showField="CatchAllData" ma:web="92783239-30a8-486b-bea4-f311c5d38956">
      <xsd:complexType>
        <xsd:complexContent>
          <xsd:extension base="dms:MultiChoiceLookup">
            <xsd:sequence>
              <xsd:element name="Value" type="dms:Lookup" maxOccurs="unbounded" minOccurs="0" nillable="true"/>
            </xsd:sequence>
          </xsd:extension>
        </xsd:complexContent>
      </xsd:complexType>
    </xsd:element>
    <xsd:element name="SharedWithUsers" ma:index="1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9"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3a3e83db-b9c2-4268-95e3-0f293abb33b0">
      <Terms xmlns="http://schemas.microsoft.com/office/infopath/2007/PartnerControls"/>
    </lcf76f155ced4ddcb4097134ff3c332f>
    <TaxCatchAll xmlns="92783239-30a8-486b-bea4-f311c5d38956" xsi:nil="true"/>
  </documentManagement>
</p:properties>
</file>

<file path=customXml/itemProps1.xml><?xml version="1.0" encoding="utf-8"?>
<ds:datastoreItem xmlns:ds="http://schemas.openxmlformats.org/officeDocument/2006/customXml" ds:itemID="{F794C62D-55E6-482A-BA0B-39011ECAF3E0}"/>
</file>

<file path=customXml/itemProps2.xml><?xml version="1.0" encoding="utf-8"?>
<ds:datastoreItem xmlns:ds="http://schemas.openxmlformats.org/officeDocument/2006/customXml" ds:itemID="{B7CA5F20-CE31-4842-B59C-F0D4C53919D9}"/>
</file>

<file path=customXml/itemProps3.xml><?xml version="1.0" encoding="utf-8"?>
<ds:datastoreItem xmlns:ds="http://schemas.openxmlformats.org/officeDocument/2006/customXml" ds:itemID="{511BBE93-5AA1-40F5-9F21-8F2A53C6DAA3}"/>
</file>

<file path=docProps/app.xml><?xml version="1.0" encoding="utf-8"?>
<Properties xmlns="http://schemas.openxmlformats.org/officeDocument/2006/extended-properties" xmlns:vt="http://schemas.openxmlformats.org/officeDocument/2006/docPropsVTypes">
  <TotalTime>3166</TotalTime>
  <Words>799</Words>
  <Application>Microsoft Office PowerPoint</Application>
  <PresentationFormat>Widescreen</PresentationFormat>
  <Paragraphs>178</Paragraphs>
  <Slides>11</Slides>
  <Notes>2</Notes>
  <HiddenSlides>0</HiddenSlides>
  <MMClips>0</MMClips>
  <ScaleCrop>false</ScaleCrop>
  <HeadingPairs>
    <vt:vector size="6" baseType="variant">
      <vt:variant>
        <vt:lpstr>Fonts Used</vt:lpstr>
      </vt:variant>
      <vt:variant>
        <vt:i4>15</vt:i4>
      </vt:variant>
      <vt:variant>
        <vt:lpstr>Theme</vt:lpstr>
      </vt:variant>
      <vt:variant>
        <vt:i4>1</vt:i4>
      </vt:variant>
      <vt:variant>
        <vt:lpstr>Slide Titles</vt:lpstr>
      </vt:variant>
      <vt:variant>
        <vt:i4>11</vt:i4>
      </vt:variant>
    </vt:vector>
  </HeadingPairs>
  <TitlesOfParts>
    <vt:vector size="27" baseType="lpstr">
      <vt:lpstr>Abrade</vt:lpstr>
      <vt:lpstr>Aptos</vt:lpstr>
      <vt:lpstr>Aptos Display</vt:lpstr>
      <vt:lpstr>Arial</vt:lpstr>
      <vt:lpstr>Arimo</vt:lpstr>
      <vt:lpstr>Arimo Bold</vt:lpstr>
      <vt:lpstr>Calibri</vt:lpstr>
      <vt:lpstr>Open Sans</vt:lpstr>
      <vt:lpstr>Open Sans Bold</vt:lpstr>
      <vt:lpstr>Open Sans Italics</vt:lpstr>
      <vt:lpstr>Public Sans</vt:lpstr>
      <vt:lpstr>Public Sans Bold</vt:lpstr>
      <vt:lpstr>Segoe UI</vt:lpstr>
      <vt:lpstr>Times New Roman</vt:lpstr>
      <vt:lpstr>Wingdings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Cenathia Boyd</dc:creator>
  <cp:lastModifiedBy>Cenathia Boyd</cp:lastModifiedBy>
  <cp:revision>18</cp:revision>
  <cp:lastPrinted>2026-07-30T12:27:05Z</cp:lastPrinted>
  <dcterms:created xsi:type="dcterms:W3CDTF">2025-05-15T14:44:47Z</dcterms:created>
  <dcterms:modified xsi:type="dcterms:W3CDTF">2026-07-30T12:28:06Z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0x0101000C9F79459A4FD04E98374C5540B1C175</vt:lpwstr>
  </property>
</Properties>
</file>