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342" r:id="rId3"/>
    <p:sldId id="343" r:id="rId4"/>
    <p:sldId id="344" r:id="rId5"/>
    <p:sldId id="345" r:id="rId6"/>
    <p:sldId id="346" r:id="rId7"/>
    <p:sldId id="348" r:id="rId8"/>
    <p:sldId id="349" r:id="rId9"/>
    <p:sldId id="350" r:id="rId10"/>
    <p:sldId id="266" r:id="rId11"/>
    <p:sldId id="351" r:id="rId12"/>
    <p:sldId id="352" r:id="rId13"/>
    <p:sldId id="277" r:id="rId1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7F57"/>
    <a:srgbClr val="5E13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657C81-A854-4A3C-B949-9D68B87E06A6}" v="96" dt="2026-07-20T21:02:40.5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B30A665-86CF-4E28-8162-7B7D9A806F66}" type="datetimeFigureOut">
              <a:rPr lang="en-US" smtClean="0"/>
              <a:t>7/21/2026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B60BD99-9422-4CF7-90EE-5E15227B2898}" type="slidenum">
              <a:rPr lang="en-US" smtClean="0"/>
              <a:t>‹#›</a:t>
            </a:fld>
            <a:endParaRPr lang="en-US"/>
          </a:p>
        </p:txBody>
      </p:sp>
    </p:spTree>
    <p:extLst>
      <p:ext uri="{BB962C8B-B14F-4D97-AF65-F5344CB8AC3E}">
        <p14:creationId xmlns:p14="http://schemas.microsoft.com/office/powerpoint/2010/main" val="2110216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60BD99-9422-4CF7-90EE-5E15227B2898}" type="slidenum">
              <a:rPr lang="en-US" smtClean="0"/>
              <a:t>12</a:t>
            </a:fld>
            <a:endParaRPr lang="en-US"/>
          </a:p>
        </p:txBody>
      </p:sp>
    </p:spTree>
    <p:extLst>
      <p:ext uri="{BB962C8B-B14F-4D97-AF65-F5344CB8AC3E}">
        <p14:creationId xmlns:p14="http://schemas.microsoft.com/office/powerpoint/2010/main" val="2878061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0238A-9265-5E28-1328-877ECB4FB4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B00B02-8654-23BF-5DE1-49A2C45478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70D79D-94A1-9CAF-57A1-EBDACD1B3E88}"/>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5" name="Footer Placeholder 4">
            <a:extLst>
              <a:ext uri="{FF2B5EF4-FFF2-40B4-BE49-F238E27FC236}">
                <a16:creationId xmlns:a16="http://schemas.microsoft.com/office/drawing/2014/main" id="{9E0F4F97-7E56-F09D-CA6A-E18FB7C25A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D54424-ED9C-B6E0-0593-91ED365A34FF}"/>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76235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A625-5145-11B3-03C5-A1E297B0E8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EA5CB9-DFCE-BD8A-0686-3805E2680B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A63E4C-0D92-6037-1F69-9748AAE84FBF}"/>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5" name="Footer Placeholder 4">
            <a:extLst>
              <a:ext uri="{FF2B5EF4-FFF2-40B4-BE49-F238E27FC236}">
                <a16:creationId xmlns:a16="http://schemas.microsoft.com/office/drawing/2014/main" id="{8AC69A41-F447-9E8F-1622-48D92CCABA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3C9CBC-0121-41DC-EC99-1B100E9C31E5}"/>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9729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871B7F-5256-188D-0A09-51425981DA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3697DF-DB38-8CC2-94B5-FFFD9052D3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8322F1-FFE7-106C-B5DF-0A0D0A362E5E}"/>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5" name="Footer Placeholder 4">
            <a:extLst>
              <a:ext uri="{FF2B5EF4-FFF2-40B4-BE49-F238E27FC236}">
                <a16:creationId xmlns:a16="http://schemas.microsoft.com/office/drawing/2014/main" id="{F37DDD6F-FD92-B94A-1808-1018216E7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27B474-B2D7-C52D-164C-88264527A9F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829423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4C877-1947-0B41-9100-B25EB2E689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3C4C10-E593-3056-926B-D29F276452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8E072-45D0-3B67-11B2-206F503D8F13}"/>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5" name="Footer Placeholder 4">
            <a:extLst>
              <a:ext uri="{FF2B5EF4-FFF2-40B4-BE49-F238E27FC236}">
                <a16:creationId xmlns:a16="http://schemas.microsoft.com/office/drawing/2014/main" id="{E65A7888-F812-409E-6487-1BABE005D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1BA267-F0E9-F199-BB4B-123A4D4D34A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4186176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1449D-1F74-8FDC-BFC9-C2B05C6D5D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CA9E8D-83B2-B6D7-C7F1-5199D5D311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E5638B-F5D0-3D81-D7E4-3C95B644D2BC}"/>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5" name="Footer Placeholder 4">
            <a:extLst>
              <a:ext uri="{FF2B5EF4-FFF2-40B4-BE49-F238E27FC236}">
                <a16:creationId xmlns:a16="http://schemas.microsoft.com/office/drawing/2014/main" id="{F2F8923A-0F49-49F6-2B7D-B3E2C1845A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0CBB04-46CD-307F-950D-277BE381469E}"/>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320719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C8C9B-F132-61C7-12CC-5DC40D5F07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6318C0-5A81-21C4-E42C-18E012F85F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D28A5A-379E-1EE7-01FF-73E30B01A5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C3014B-E9CC-0DAD-A85B-DA5A82B19F23}"/>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6" name="Footer Placeholder 5">
            <a:extLst>
              <a:ext uri="{FF2B5EF4-FFF2-40B4-BE49-F238E27FC236}">
                <a16:creationId xmlns:a16="http://schemas.microsoft.com/office/drawing/2014/main" id="{F5743604-605F-668A-586F-89F1EFD4E7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815B86-BAF9-4334-7B8D-DC7EE02FC19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3814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261DF-E018-4E98-E8D8-AF76111953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98644A-5209-7968-2CC1-B468079915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BEF488-5CEB-E505-2CF7-AF07B02255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3421F8-5E90-DC45-A74C-E34DF4D966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0DAD24-6D5C-4305-93DD-2994C5F052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EE7201-5334-C311-174D-446FFA95AF23}"/>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8" name="Footer Placeholder 7">
            <a:extLst>
              <a:ext uri="{FF2B5EF4-FFF2-40B4-BE49-F238E27FC236}">
                <a16:creationId xmlns:a16="http://schemas.microsoft.com/office/drawing/2014/main" id="{0337C891-7FE8-A176-A8BD-14FD470074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9E035D-DDFF-7E77-C041-5FB2ED3A0C2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130716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CC87-ABF0-B8C2-4B45-AD899B566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7FF261-F1B0-C02B-6E40-DC872BD7280B}"/>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4" name="Footer Placeholder 3">
            <a:extLst>
              <a:ext uri="{FF2B5EF4-FFF2-40B4-BE49-F238E27FC236}">
                <a16:creationId xmlns:a16="http://schemas.microsoft.com/office/drawing/2014/main" id="{7AB29E32-CC84-35C1-3BB8-29BCC15ADF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74E7FB-E3F6-A192-4864-C2BE908343E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6500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2724C0-CFCF-E546-79AB-AA1E4E44F0BC}"/>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3" name="Footer Placeholder 2">
            <a:extLst>
              <a:ext uri="{FF2B5EF4-FFF2-40B4-BE49-F238E27FC236}">
                <a16:creationId xmlns:a16="http://schemas.microsoft.com/office/drawing/2014/main" id="{C7C4DEF9-C47C-A617-9B86-D0790C7A6F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F3653E-C922-4B39-D832-9BB82A70E9A4}"/>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03569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7C234-582B-4845-9F5C-642E792E7E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EC3AA6-B5A4-899C-021C-8CCF5AECA3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5AC14A-A192-D88C-1E75-04F1C0D6E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604C4E-E395-C19B-B6D0-9A16255CB375}"/>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6" name="Footer Placeholder 5">
            <a:extLst>
              <a:ext uri="{FF2B5EF4-FFF2-40B4-BE49-F238E27FC236}">
                <a16:creationId xmlns:a16="http://schemas.microsoft.com/office/drawing/2014/main" id="{F11D731B-0B62-1F65-6BD3-C55386A183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30C106-C0CB-A0D1-7250-9D8C66797122}"/>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2128634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15F5E-EF55-3B10-3B62-667180363F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A81AF4-46D6-2390-8DCC-B9DB6DC3DD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FEF6EC-A589-332A-FA2D-9823B3101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C4B79-2FCF-EE43-59AC-9722854ED87D}"/>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6" name="Footer Placeholder 5">
            <a:extLst>
              <a:ext uri="{FF2B5EF4-FFF2-40B4-BE49-F238E27FC236}">
                <a16:creationId xmlns:a16="http://schemas.microsoft.com/office/drawing/2014/main" id="{1F48696B-21A9-E43D-087C-9476349D42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E8661A-CE83-E0D4-0B46-76594B107A56}"/>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982011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B4179-C33A-9547-C83D-5068541D6F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5D220F-520D-4CF5-FE4D-CD90969417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8AD66C-792D-A0CF-E2E0-777B77D87C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CD9EBE-BCA4-48BF-B9C4-11B895648B9B}" type="datetimeFigureOut">
              <a:rPr lang="en-US" smtClean="0"/>
              <a:t>7/21/2026</a:t>
            </a:fld>
            <a:endParaRPr lang="en-US"/>
          </a:p>
        </p:txBody>
      </p:sp>
      <p:sp>
        <p:nvSpPr>
          <p:cNvPr id="5" name="Footer Placeholder 4">
            <a:extLst>
              <a:ext uri="{FF2B5EF4-FFF2-40B4-BE49-F238E27FC236}">
                <a16:creationId xmlns:a16="http://schemas.microsoft.com/office/drawing/2014/main" id="{F4F4CB02-F3A6-F573-7A1B-905D025DBF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6EA251B-2C49-2F0A-8483-D890F2AF20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38A8CB-6CE1-4548-978B-68EFEA465EE4}" type="slidenum">
              <a:rPr lang="en-US" smtClean="0"/>
              <a:t>‹#›</a:t>
            </a:fld>
            <a:endParaRPr lang="en-US"/>
          </a:p>
        </p:txBody>
      </p:sp>
    </p:spTree>
    <p:extLst>
      <p:ext uri="{BB962C8B-B14F-4D97-AF65-F5344CB8AC3E}">
        <p14:creationId xmlns:p14="http://schemas.microsoft.com/office/powerpoint/2010/main" val="270060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327132" y="694253"/>
            <a:ext cx="8427049" cy="1022396"/>
          </a:xfrm>
          <a:prstGeom prst="rect">
            <a:avLst/>
          </a:prstGeom>
        </p:spPr>
        <p:txBody>
          <a:bodyPr lIns="0" tIns="0" rIns="0" bIns="0" rtlCol="0" anchor="t">
            <a:spAutoFit/>
          </a:bodyPr>
          <a:lstStyle/>
          <a:p>
            <a:pPr algn="ctr">
              <a:lnSpc>
                <a:spcPts val="8470"/>
              </a:lnSpc>
            </a:pPr>
            <a:r>
              <a:rPr lang="en-US" sz="6050" spc="-9" dirty="0">
                <a:solidFill>
                  <a:srgbClr val="00507B"/>
                </a:solidFill>
                <a:latin typeface="Abrade"/>
                <a:ea typeface="Abrade"/>
                <a:cs typeface="Abrade"/>
                <a:sym typeface="Abrade"/>
              </a:rPr>
              <a:t>Planning &amp; Development</a:t>
            </a:r>
          </a:p>
        </p:txBody>
      </p:sp>
      <p:sp>
        <p:nvSpPr>
          <p:cNvPr id="3" name="TextBox 3"/>
          <p:cNvSpPr txBox="1"/>
          <p:nvPr/>
        </p:nvSpPr>
        <p:spPr>
          <a:xfrm>
            <a:off x="2531829" y="1737531"/>
            <a:ext cx="8017657" cy="1142942"/>
          </a:xfrm>
          <a:prstGeom prst="rect">
            <a:avLst/>
          </a:prstGeom>
        </p:spPr>
        <p:txBody>
          <a:bodyPr lIns="0" tIns="0" rIns="0" bIns="0" rtlCol="0" anchor="t">
            <a:spAutoFit/>
          </a:bodyPr>
          <a:lstStyle/>
          <a:p>
            <a:pPr algn="ctr">
              <a:lnSpc>
                <a:spcPts val="4574"/>
              </a:lnSpc>
            </a:pPr>
            <a:r>
              <a:rPr lang="en-US" sz="3267" spc="-5" dirty="0">
                <a:solidFill>
                  <a:srgbClr val="00507B"/>
                </a:solidFill>
                <a:latin typeface="Abrade"/>
                <a:ea typeface="Abrade"/>
                <a:cs typeface="Abrade"/>
                <a:sym typeface="Abrade"/>
              </a:rPr>
              <a:t>2027 OPERATING AND 5-YEAR CIP </a:t>
            </a:r>
          </a:p>
          <a:p>
            <a:pPr algn="ctr">
              <a:lnSpc>
                <a:spcPts val="4574"/>
              </a:lnSpc>
            </a:pPr>
            <a:r>
              <a:rPr lang="en-US" sz="3267" spc="-5" dirty="0">
                <a:solidFill>
                  <a:srgbClr val="00507B"/>
                </a:solidFill>
                <a:latin typeface="Abrade"/>
                <a:ea typeface="Abrade"/>
                <a:cs typeface="Abrade"/>
                <a:sym typeface="Abrade"/>
              </a:rPr>
              <a:t>BUDGET PRESENTATION</a:t>
            </a:r>
          </a:p>
        </p:txBody>
      </p:sp>
      <p:sp>
        <p:nvSpPr>
          <p:cNvPr id="4" name="Freeform 4"/>
          <p:cNvSpPr/>
          <p:nvPr/>
        </p:nvSpPr>
        <p:spPr>
          <a:xfrm>
            <a:off x="0" y="-52055"/>
            <a:ext cx="2771790" cy="3481055"/>
          </a:xfrm>
          <a:custGeom>
            <a:avLst/>
            <a:gdLst/>
            <a:ahLst/>
            <a:cxnLst/>
            <a:rect l="l" t="t" r="r" b="b"/>
            <a:pathLst>
              <a:path w="4157685" h="5221582">
                <a:moveTo>
                  <a:pt x="0" y="0"/>
                </a:moveTo>
                <a:lnTo>
                  <a:pt x="4157685" y="0"/>
                </a:lnTo>
                <a:lnTo>
                  <a:pt x="4157685" y="5221582"/>
                </a:lnTo>
                <a:lnTo>
                  <a:pt x="0" y="522158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5" name="Freeform 5"/>
          <p:cNvSpPr/>
          <p:nvPr/>
        </p:nvSpPr>
        <p:spPr>
          <a:xfrm flipH="1" flipV="1">
            <a:off x="9420210" y="3376945"/>
            <a:ext cx="2771790" cy="3481055"/>
          </a:xfrm>
          <a:custGeom>
            <a:avLst/>
            <a:gdLst/>
            <a:ahLst/>
            <a:cxnLst/>
            <a:rect l="l" t="t" r="r" b="b"/>
            <a:pathLst>
              <a:path w="4157685" h="5221582">
                <a:moveTo>
                  <a:pt x="4157685" y="5221582"/>
                </a:moveTo>
                <a:lnTo>
                  <a:pt x="0" y="5221582"/>
                </a:lnTo>
                <a:lnTo>
                  <a:pt x="0" y="0"/>
                </a:lnTo>
                <a:lnTo>
                  <a:pt x="4157685" y="0"/>
                </a:lnTo>
                <a:lnTo>
                  <a:pt x="4157685" y="5221582"/>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6" name="Freeform 6"/>
          <p:cNvSpPr/>
          <p:nvPr/>
        </p:nvSpPr>
        <p:spPr>
          <a:xfrm>
            <a:off x="9047541" y="4098400"/>
            <a:ext cx="3028925" cy="3028925"/>
          </a:xfrm>
          <a:custGeom>
            <a:avLst/>
            <a:gdLst/>
            <a:ahLst/>
            <a:cxnLst/>
            <a:rect l="l" t="t" r="r" b="b"/>
            <a:pathLst>
              <a:path w="4543387" h="4543387">
                <a:moveTo>
                  <a:pt x="0" y="0"/>
                </a:moveTo>
                <a:lnTo>
                  <a:pt x="4543387" y="0"/>
                </a:lnTo>
                <a:lnTo>
                  <a:pt x="4543387" y="4543387"/>
                </a:lnTo>
                <a:lnTo>
                  <a:pt x="0" y="4543387"/>
                </a:lnTo>
                <a:lnTo>
                  <a:pt x="0" y="0"/>
                </a:lnTo>
                <a:close/>
              </a:path>
            </a:pathLst>
          </a:custGeom>
          <a:blipFill>
            <a:blip r:embed="rId3"/>
            <a:stretch>
              <a:fillRect/>
            </a:stretch>
          </a:blipFill>
        </p:spPr>
        <p:txBody>
          <a:bodyPr/>
          <a:lstStyle/>
          <a:p>
            <a:endParaRPr lang="en-US" sz="1200"/>
          </a:p>
        </p:txBody>
      </p:sp>
      <p:sp>
        <p:nvSpPr>
          <p:cNvPr id="7" name="TextBox 7"/>
          <p:cNvSpPr txBox="1"/>
          <p:nvPr/>
        </p:nvSpPr>
        <p:spPr>
          <a:xfrm>
            <a:off x="2544346" y="4830981"/>
            <a:ext cx="4319972" cy="386003"/>
          </a:xfrm>
          <a:prstGeom prst="rect">
            <a:avLst/>
          </a:prstGeom>
        </p:spPr>
        <p:txBody>
          <a:bodyPr lIns="0" tIns="0" rIns="0" bIns="0" rtlCol="0" anchor="t">
            <a:spAutoFit/>
          </a:bodyPr>
          <a:lstStyle/>
          <a:p>
            <a:pPr algn="just">
              <a:lnSpc>
                <a:spcPts val="3236"/>
              </a:lnSpc>
            </a:pPr>
            <a:r>
              <a:rPr lang="en-US" sz="2311" dirty="0">
                <a:solidFill>
                  <a:srgbClr val="00507B"/>
                </a:solidFill>
                <a:latin typeface="Public Sans"/>
                <a:ea typeface="Public Sans"/>
                <a:cs typeface="Public Sans"/>
                <a:sym typeface="Public Sans"/>
              </a:rPr>
              <a:t>FY27 - Budget Requests</a:t>
            </a:r>
          </a:p>
        </p:txBody>
      </p:sp>
      <p:sp>
        <p:nvSpPr>
          <p:cNvPr id="8" name="TextBox 8"/>
          <p:cNvSpPr txBox="1"/>
          <p:nvPr/>
        </p:nvSpPr>
        <p:spPr>
          <a:xfrm>
            <a:off x="2544346" y="5178669"/>
            <a:ext cx="5676733" cy="796372"/>
          </a:xfrm>
          <a:prstGeom prst="rect">
            <a:avLst/>
          </a:prstGeom>
        </p:spPr>
        <p:txBody>
          <a:bodyPr lIns="0" tIns="0" rIns="0" bIns="0" rtlCol="0" anchor="t">
            <a:spAutoFit/>
          </a:bodyPr>
          <a:lstStyle/>
          <a:p>
            <a:pPr>
              <a:lnSpc>
                <a:spcPts val="3236"/>
              </a:lnSpc>
            </a:pPr>
            <a:r>
              <a:rPr lang="en-US" sz="2311" dirty="0">
                <a:solidFill>
                  <a:srgbClr val="00507B"/>
                </a:solidFill>
                <a:latin typeface="Public Sans"/>
                <a:ea typeface="Public Sans"/>
                <a:cs typeface="Public Sans"/>
                <a:sym typeface="Public Sans"/>
              </a:rPr>
              <a:t>Presenter: Director, Brandon White</a:t>
            </a:r>
          </a:p>
          <a:p>
            <a:pPr>
              <a:lnSpc>
                <a:spcPts val="3236"/>
              </a:lnSpc>
            </a:pPr>
            <a:r>
              <a:rPr lang="en-US" sz="2311" dirty="0">
                <a:solidFill>
                  <a:srgbClr val="00507B"/>
                </a:solidFill>
                <a:latin typeface="Public Sans"/>
                <a:ea typeface="Public Sans"/>
                <a:cs typeface="Public Sans"/>
                <a:sym typeface="Public Sans"/>
              </a:rPr>
              <a:t>Date: August 4</a:t>
            </a:r>
            <a:r>
              <a:rPr lang="en-US" sz="2311" baseline="30000" dirty="0">
                <a:solidFill>
                  <a:srgbClr val="00507B"/>
                </a:solidFill>
                <a:latin typeface="Public Sans"/>
                <a:ea typeface="Public Sans"/>
                <a:cs typeface="Public Sans"/>
                <a:sym typeface="Public Sans"/>
              </a:rPr>
              <a:t>th</a:t>
            </a:r>
            <a:r>
              <a:rPr lang="en-US" sz="2311" dirty="0">
                <a:solidFill>
                  <a:srgbClr val="00507B"/>
                </a:solidFill>
                <a:latin typeface="Public Sans"/>
                <a:ea typeface="Public Sans"/>
                <a:cs typeface="Public Sans"/>
                <a:sym typeface="Public Sans"/>
              </a:rPr>
              <a:t>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a:extLst>
              <a:ext uri="{FF2B5EF4-FFF2-40B4-BE49-F238E27FC236}">
                <a16:creationId xmlns:a16="http://schemas.microsoft.com/office/drawing/2014/main" id="{B88009DE-D224-9279-E68C-3F49C5C1AC2D}"/>
              </a:ext>
            </a:extLst>
          </p:cNvPr>
          <p:cNvSpPr>
            <a:spLocks noMove="1" noResize="1"/>
          </p:cNvSpPr>
          <p:nvPr/>
        </p:nvSpPr>
        <p:spPr>
          <a:xfrm>
            <a:off x="971550" y="1926433"/>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TextBox 5">
            <a:extLst>
              <a:ext uri="{FF2B5EF4-FFF2-40B4-BE49-F238E27FC236}">
                <a16:creationId xmlns:a16="http://schemas.microsoft.com/office/drawing/2014/main" id="{56983BEC-BFCB-21A8-C57A-6B3DCCF44C08}"/>
              </a:ext>
            </a:extLst>
          </p:cNvPr>
          <p:cNvSpPr txBox="1"/>
          <p:nvPr/>
        </p:nvSpPr>
        <p:spPr>
          <a:xfrm>
            <a:off x="964022" y="904464"/>
            <a:ext cx="8637178"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Personnel Budget Request</a:t>
            </a:r>
            <a:endParaRPr lang="en-US" sz="1200" dirty="0">
              <a:solidFill>
                <a:srgbClr val="000000"/>
              </a:solidFill>
              <a:latin typeface="Calibri"/>
            </a:endParaRPr>
          </a:p>
        </p:txBody>
      </p:sp>
      <p:sp>
        <p:nvSpPr>
          <p:cNvPr id="5" name="TextBox 6">
            <a:extLst>
              <a:ext uri="{FF2B5EF4-FFF2-40B4-BE49-F238E27FC236}">
                <a16:creationId xmlns:a16="http://schemas.microsoft.com/office/drawing/2014/main" id="{EC11E114-2BB7-89FE-C254-EC04A0E50E9A}"/>
              </a:ext>
            </a:extLst>
          </p:cNvPr>
          <p:cNvSpPr txBox="1"/>
          <p:nvPr/>
        </p:nvSpPr>
        <p:spPr>
          <a:xfrm>
            <a:off x="964022"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a:rPr>
              <a:t>FY26 Budgeted Department Total-</a:t>
            </a:r>
            <a:r>
              <a:rPr lang="en-US" dirty="0">
                <a:solidFill>
                  <a:srgbClr val="7CA655"/>
                </a:solidFill>
                <a:latin typeface="Arimo"/>
              </a:rPr>
              <a:t> </a:t>
            </a:r>
            <a:r>
              <a:rPr lang="en-US" dirty="0">
                <a:solidFill>
                  <a:srgbClr val="5E132A"/>
                </a:solidFill>
                <a:latin typeface="Arimo"/>
              </a:rPr>
              <a:t>25</a:t>
            </a:r>
            <a:endParaRPr lang="en-US" sz="1200" dirty="0">
              <a:solidFill>
                <a:srgbClr val="5E132A"/>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sp>
        <p:nvSpPr>
          <p:cNvPr id="6" name="TextBox 8">
            <a:extLst>
              <a:ext uri="{FF2B5EF4-FFF2-40B4-BE49-F238E27FC236}">
                <a16:creationId xmlns:a16="http://schemas.microsoft.com/office/drawing/2014/main" id="{87C6D102-F181-177A-AB6B-09216E137524}"/>
              </a:ext>
            </a:extLst>
          </p:cNvPr>
          <p:cNvSpPr txBox="1"/>
          <p:nvPr/>
        </p:nvSpPr>
        <p:spPr>
          <a:xfrm>
            <a:off x="971550" y="6332220"/>
            <a:ext cx="523237" cy="221151"/>
          </a:xfrm>
          <a:prstGeom prst="rect">
            <a:avLst/>
          </a:prstGeom>
          <a:noFill/>
          <a:ln cap="flat">
            <a:noFill/>
          </a:ln>
        </p:spPr>
        <p:txBody>
          <a:bodyPr vert="horz" wrap="square" lIns="0" tIns="0" rIns="0" bIns="0" anchor="t" anchorCtr="0" compatLnSpc="1">
            <a:spAutoFit/>
          </a:bodyPr>
          <a:lstStyle/>
          <a:p>
            <a:pPr defTabSz="609630">
              <a:lnSpc>
                <a:spcPct val="144578"/>
              </a:lnSpc>
              <a:defRPr sz="1800" b="0" i="0" u="none" strike="noStrike" kern="0" cap="none" spc="0" baseline="0">
                <a:solidFill>
                  <a:srgbClr val="000000"/>
                </a:solidFill>
                <a:uFillTx/>
              </a:defRPr>
            </a:pPr>
            <a:r>
              <a:rPr lang="en-US" sz="1100" spc="-24">
                <a:solidFill>
                  <a:srgbClr val="000000"/>
                </a:solidFill>
                <a:latin typeface="Open Sans"/>
              </a:rPr>
              <a:t>13</a:t>
            </a:r>
            <a:endParaRPr lang="en-US" sz="1200">
              <a:solidFill>
                <a:srgbClr val="000000"/>
              </a:solidFill>
              <a:latin typeface="Calibri"/>
            </a:endParaRPr>
          </a:p>
        </p:txBody>
      </p:sp>
      <p:graphicFrame>
        <p:nvGraphicFramePr>
          <p:cNvPr id="7" name="Table 9">
            <a:extLst>
              <a:ext uri="{FF2B5EF4-FFF2-40B4-BE49-F238E27FC236}">
                <a16:creationId xmlns:a16="http://schemas.microsoft.com/office/drawing/2014/main" id="{2F8C1FBF-1382-76F9-4807-104B94D465FC}"/>
              </a:ext>
            </a:extLst>
          </p:cNvPr>
          <p:cNvGraphicFramePr>
            <a:graphicFrameLocks noGrp="1"/>
          </p:cNvGraphicFramePr>
          <p:nvPr>
            <p:extLst>
              <p:ext uri="{D42A27DB-BD31-4B8C-83A1-F6EECF244321}">
                <p14:modId xmlns:p14="http://schemas.microsoft.com/office/powerpoint/2010/main" val="2754637874"/>
              </p:ext>
            </p:extLst>
          </p:nvPr>
        </p:nvGraphicFramePr>
        <p:xfrm>
          <a:off x="971550" y="2593293"/>
          <a:ext cx="10223494" cy="2664632"/>
        </p:xfrm>
        <a:graphic>
          <a:graphicData uri="http://schemas.openxmlformats.org/drawingml/2006/table">
            <a:tbl>
              <a:tblPr>
                <a:effectLst/>
              </a:tblPr>
              <a:tblGrid>
                <a:gridCol w="2962814">
                  <a:extLst>
                    <a:ext uri="{9D8B030D-6E8A-4147-A177-3AD203B41FA5}">
                      <a16:colId xmlns:a16="http://schemas.microsoft.com/office/drawing/2014/main" val="930803802"/>
                    </a:ext>
                  </a:extLst>
                </a:gridCol>
                <a:gridCol w="954231">
                  <a:extLst>
                    <a:ext uri="{9D8B030D-6E8A-4147-A177-3AD203B41FA5}">
                      <a16:colId xmlns:a16="http://schemas.microsoft.com/office/drawing/2014/main" val="2479479657"/>
                    </a:ext>
                  </a:extLst>
                </a:gridCol>
                <a:gridCol w="465313">
                  <a:extLst>
                    <a:ext uri="{9D8B030D-6E8A-4147-A177-3AD203B41FA5}">
                      <a16:colId xmlns:a16="http://schemas.microsoft.com/office/drawing/2014/main" val="1378453632"/>
                    </a:ext>
                  </a:extLst>
                </a:gridCol>
                <a:gridCol w="660099">
                  <a:extLst>
                    <a:ext uri="{9D8B030D-6E8A-4147-A177-3AD203B41FA5}">
                      <a16:colId xmlns:a16="http://schemas.microsoft.com/office/drawing/2014/main" val="1641712007"/>
                    </a:ext>
                  </a:extLst>
                </a:gridCol>
                <a:gridCol w="787164">
                  <a:extLst>
                    <a:ext uri="{9D8B030D-6E8A-4147-A177-3AD203B41FA5}">
                      <a16:colId xmlns:a16="http://schemas.microsoft.com/office/drawing/2014/main" val="3393545494"/>
                    </a:ext>
                  </a:extLst>
                </a:gridCol>
                <a:gridCol w="1371892">
                  <a:extLst>
                    <a:ext uri="{9D8B030D-6E8A-4147-A177-3AD203B41FA5}">
                      <a16:colId xmlns:a16="http://schemas.microsoft.com/office/drawing/2014/main" val="2522548717"/>
                    </a:ext>
                  </a:extLst>
                </a:gridCol>
                <a:gridCol w="1208184">
                  <a:extLst>
                    <a:ext uri="{9D8B030D-6E8A-4147-A177-3AD203B41FA5}">
                      <a16:colId xmlns:a16="http://schemas.microsoft.com/office/drawing/2014/main" val="3726186545"/>
                    </a:ext>
                  </a:extLst>
                </a:gridCol>
                <a:gridCol w="1813797">
                  <a:extLst>
                    <a:ext uri="{9D8B030D-6E8A-4147-A177-3AD203B41FA5}">
                      <a16:colId xmlns:a16="http://schemas.microsoft.com/office/drawing/2014/main" val="2870887255"/>
                    </a:ext>
                  </a:extLst>
                </a:gridCol>
              </a:tblGrid>
              <a:tr h="964607">
                <a:tc>
                  <a:txBody>
                    <a:bodyPr/>
                    <a:lstStyle/>
                    <a:p>
                      <a:pPr lvl="0" algn="l">
                        <a:lnSpc>
                          <a:spcPct val="144578"/>
                        </a:lnSpc>
                      </a:pPr>
                      <a:r>
                        <a:rPr lang="en-US" sz="2000" spc="-66">
                          <a:solidFill>
                            <a:srgbClr val="FFFFFF"/>
                          </a:solidFill>
                          <a:latin typeface="Open Sans"/>
                        </a:rPr>
                        <a:t>Job Title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Fund</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gridSpan="2">
                  <a:txBody>
                    <a:bodyPr/>
                    <a:lstStyle/>
                    <a:p>
                      <a:pPr lvl="0" algn="ctr">
                        <a:lnSpc>
                          <a:spcPct val="144578"/>
                        </a:lnSpc>
                      </a:pPr>
                      <a:r>
                        <a:rPr lang="en-US" sz="2000" spc="-66">
                          <a:solidFill>
                            <a:srgbClr val="FFFFFF"/>
                          </a:solidFill>
                          <a:latin typeface="Open Sans"/>
                        </a:rPr>
                        <a:t>Division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hMerge="1">
                  <a:txBody>
                    <a:bodyPr/>
                    <a:lstStyle/>
                    <a:p>
                      <a:endParaRPr lang="en-US"/>
                    </a:p>
                  </a:txBody>
                  <a:tcPr/>
                </a:tc>
                <a:tc>
                  <a:txBody>
                    <a:bodyPr/>
                    <a:lstStyle/>
                    <a:p>
                      <a:pPr lvl="0" algn="ctr">
                        <a:lnSpc>
                          <a:spcPct val="144578"/>
                        </a:lnSpc>
                      </a:pPr>
                      <a:r>
                        <a:rPr lang="en-US" sz="2000" spc="-66">
                          <a:solidFill>
                            <a:srgbClr val="FFFFFF"/>
                          </a:solidFill>
                          <a:latin typeface="Open Sans"/>
                        </a:rPr>
                        <a:t>FTE or PT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Head Count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Request Type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dirty="0">
                          <a:solidFill>
                            <a:srgbClr val="FFFFFF"/>
                          </a:solidFill>
                          <a:latin typeface="Open Sans"/>
                        </a:rPr>
                        <a:t>Salary + 40% Benefits</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2599730608"/>
                  </a:ext>
                </a:extLst>
              </a:tr>
              <a:tr h="402421">
                <a:tc>
                  <a:txBody>
                    <a:bodyPr/>
                    <a:lstStyle/>
                    <a:p>
                      <a:pPr lvl="0" algn="l">
                        <a:lnSpc>
                          <a:spcPct val="144578"/>
                        </a:lnSpc>
                      </a:pPr>
                      <a:r>
                        <a:rPr lang="en-US" sz="1400" spc="-46" dirty="0">
                          <a:solidFill>
                            <a:srgbClr val="000000"/>
                          </a:solidFill>
                          <a:latin typeface="Open Sans"/>
                        </a:rPr>
                        <a:t>Customer Service Representative</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7410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gridSpan="2">
                  <a:txBody>
                    <a:bodyPr/>
                    <a:lstStyle/>
                    <a:p>
                      <a:pPr lvl="0" algn="ctr">
                        <a:lnSpc>
                          <a:spcPct val="144578"/>
                        </a:lnSpc>
                      </a:pPr>
                      <a:r>
                        <a:rPr lang="en-US" sz="1200" spc="-46" dirty="0">
                          <a:solidFill>
                            <a:srgbClr val="000000"/>
                          </a:solidFill>
                          <a:latin typeface="Open Sans"/>
                        </a:rPr>
                        <a:t>Zoning Administration</a:t>
                      </a:r>
                      <a:endParaRPr lang="en-US" sz="12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a:txBody>
                    <a:bodyPr/>
                    <a:lstStyle/>
                    <a:p>
                      <a:pPr lvl="0" algn="ctr">
                        <a:lnSpc>
                          <a:spcPct val="144578"/>
                        </a:lnSpc>
                      </a:pPr>
                      <a:r>
                        <a:rPr lang="en-US" sz="1400" spc="-46">
                          <a:solidFill>
                            <a:srgbClr val="000000"/>
                          </a:solidFill>
                          <a:latin typeface="Open Sans"/>
                        </a:rPr>
                        <a:t>FTE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a:solidFill>
                            <a:srgbClr val="000000"/>
                          </a:solidFill>
                          <a:latin typeface="Open Sans"/>
                        </a:rPr>
                        <a:t>1</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a:solidFill>
                            <a:srgbClr val="000000"/>
                          </a:solidFill>
                          <a:latin typeface="Open Sans"/>
                        </a:rPr>
                        <a:t>New Position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$55,800.16</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502796770"/>
                  </a:ext>
                </a:extLst>
              </a:tr>
              <a:tr h="402421">
                <a:tc>
                  <a:txBody>
                    <a:bodyPr/>
                    <a:lstStyle/>
                    <a:p>
                      <a:pPr lvl="0" algn="l">
                        <a:lnSpc>
                          <a:spcPct val="144578"/>
                        </a:lnSpc>
                      </a:pPr>
                      <a:r>
                        <a:rPr lang="en-US" sz="1400" spc="-46" dirty="0">
                          <a:solidFill>
                            <a:srgbClr val="000000"/>
                          </a:solidFill>
                          <a:latin typeface="Open Sans"/>
                        </a:rPr>
                        <a:t>Planning Technician</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7410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gridSpan="2">
                  <a:txBody>
                    <a:bodyPr/>
                    <a:lstStyle/>
                    <a:p>
                      <a:pPr marL="0" marR="0" lvl="0" indent="0" algn="ctr" defTabSz="914400" rtl="0" eaLnBrk="1" fontAlgn="auto" latinLnBrk="0" hangingPunct="1">
                        <a:lnSpc>
                          <a:spcPct val="144578"/>
                        </a:lnSpc>
                        <a:spcBef>
                          <a:spcPts val="0"/>
                        </a:spcBef>
                        <a:spcAft>
                          <a:spcPts val="0"/>
                        </a:spcAft>
                        <a:buClrTx/>
                        <a:buSzTx/>
                        <a:buFontTx/>
                        <a:buNone/>
                        <a:tabLst/>
                        <a:defRPr/>
                      </a:pPr>
                      <a:r>
                        <a:rPr kumimoji="0" lang="en-US" sz="1200" b="0" i="0" u="none" strike="noStrike" kern="1200" cap="none" spc="-46" normalizeH="0" baseline="0" noProof="0" dirty="0">
                          <a:ln>
                            <a:noFill/>
                          </a:ln>
                          <a:solidFill>
                            <a:srgbClr val="000000"/>
                          </a:solidFill>
                          <a:effectLst/>
                          <a:uLnTx/>
                          <a:uFillTx/>
                          <a:latin typeface="Open Sans"/>
                          <a:ea typeface="+mn-ea"/>
                          <a:cs typeface="+mn-cs"/>
                        </a:rPr>
                        <a:t>Zoning Administration</a:t>
                      </a: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hMerge="1">
                  <a:txBody>
                    <a:bodyPr/>
                    <a:lstStyle/>
                    <a:p>
                      <a:endParaRPr lang="en-US"/>
                    </a:p>
                  </a:txBody>
                  <a:tcPr/>
                </a:tc>
                <a:tc>
                  <a:txBody>
                    <a:bodyPr/>
                    <a:lstStyle/>
                    <a:p>
                      <a:pPr lvl="0" algn="ctr">
                        <a:lnSpc>
                          <a:spcPct val="144578"/>
                        </a:lnSpc>
                      </a:pPr>
                      <a:r>
                        <a:rPr lang="en-US" sz="1400" spc="-46">
                          <a:solidFill>
                            <a:srgbClr val="000000"/>
                          </a:solidFill>
                          <a:latin typeface="Open Sans"/>
                        </a:rPr>
                        <a:t>FTE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a:solidFill>
                            <a:srgbClr val="000000"/>
                          </a:solidFill>
                          <a:latin typeface="Open Sans"/>
                        </a:rPr>
                        <a:t>1</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a:solidFill>
                            <a:srgbClr val="000000"/>
                          </a:solidFill>
                          <a:latin typeface="Open Sans"/>
                        </a:rPr>
                        <a:t>New Position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$55,800.16</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831409816"/>
                  </a:ext>
                </a:extLst>
              </a:tr>
              <a:tr h="444989">
                <a:tc gridSpan="3">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hMerge="1">
                  <a:txBody>
                    <a:bodyPr/>
                    <a:lstStyle/>
                    <a:p>
                      <a:endParaRPr lang="en-US"/>
                    </a:p>
                  </a:txBody>
                  <a:tcPr/>
                </a:tc>
                <a:tc gridSpan="2">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gridSpan="2">
                  <a:txBody>
                    <a:bodyPr/>
                    <a:lstStyle/>
                    <a:p>
                      <a:pPr lvl="0" algn="r">
                        <a:lnSpc>
                          <a:spcPct val="144528"/>
                        </a:lnSpc>
                      </a:pPr>
                      <a:r>
                        <a:rPr lang="en-US" sz="1600" spc="-52" dirty="0">
                          <a:solidFill>
                            <a:srgbClr val="000000"/>
                          </a:solidFill>
                          <a:latin typeface="Open Sans Bold"/>
                        </a:rPr>
                        <a:t>Total Est. Budget impact</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tc>
                  <a:txBody>
                    <a:bodyPr/>
                    <a:lstStyle/>
                    <a:p>
                      <a:pPr lvl="0" algn="l">
                        <a:lnSpc>
                          <a:spcPct val="144528"/>
                        </a:lnSpc>
                      </a:pPr>
                      <a:r>
                        <a:rPr lang="en-US" sz="1600" spc="-52" dirty="0">
                          <a:solidFill>
                            <a:srgbClr val="000000"/>
                          </a:solidFill>
                          <a:latin typeface="Open Sans Bold"/>
                        </a:rPr>
                        <a:t>$111,600.32</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CDCDCD"/>
                    </a:solidFill>
                  </a:tcPr>
                </a:tc>
                <a:extLst>
                  <a:ext uri="{0D108BD9-81ED-4DB2-BD59-A6C34878D82A}">
                    <a16:rowId xmlns:a16="http://schemas.microsoft.com/office/drawing/2014/main" val="1375397842"/>
                  </a:ext>
                </a:extLst>
              </a:tr>
            </a:tbl>
          </a:graphicData>
        </a:graphic>
      </p:graphicFrame>
      <p:sp>
        <p:nvSpPr>
          <p:cNvPr id="8" name="TextBox 10">
            <a:extLst>
              <a:ext uri="{FF2B5EF4-FFF2-40B4-BE49-F238E27FC236}">
                <a16:creationId xmlns:a16="http://schemas.microsoft.com/office/drawing/2014/main" id="{5F8BABD2-A93D-0B48-C1EE-124D591CEDD5}"/>
              </a:ext>
            </a:extLst>
          </p:cNvPr>
          <p:cNvSpPr txBox="1"/>
          <p:nvPr/>
        </p:nvSpPr>
        <p:spPr>
          <a:xfrm>
            <a:off x="6400800"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a:rPr>
              <a:t>FY27 Requested Additional Personnel –</a:t>
            </a:r>
            <a:r>
              <a:rPr lang="en-US" dirty="0">
                <a:solidFill>
                  <a:srgbClr val="7CA655"/>
                </a:solidFill>
                <a:latin typeface="Arimo"/>
              </a:rPr>
              <a:t> </a:t>
            </a:r>
            <a:r>
              <a:rPr lang="en-US" dirty="0">
                <a:solidFill>
                  <a:srgbClr val="5E132A"/>
                </a:solidFill>
                <a:latin typeface="Arimo"/>
              </a:rPr>
              <a:t>2</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sp>
        <p:nvSpPr>
          <p:cNvPr id="9" name="TextBox 11">
            <a:extLst>
              <a:ext uri="{FF2B5EF4-FFF2-40B4-BE49-F238E27FC236}">
                <a16:creationId xmlns:a16="http://schemas.microsoft.com/office/drawing/2014/main" id="{A77A7D3C-D795-06F0-D2C5-AFAA3F85B2F0}"/>
              </a:ext>
            </a:extLst>
          </p:cNvPr>
          <p:cNvSpPr txBox="1"/>
          <p:nvPr/>
        </p:nvSpPr>
        <p:spPr>
          <a:xfrm>
            <a:off x="6400800" y="5706404"/>
            <a:ext cx="4827178" cy="691087"/>
          </a:xfrm>
          <a:prstGeom prst="rect">
            <a:avLst/>
          </a:prstGeom>
          <a:noFill/>
          <a:ln cap="flat">
            <a:noFill/>
          </a:ln>
        </p:spPr>
        <p:txBody>
          <a:bodyPr vert="horz" wrap="square" lIns="0" tIns="0" rIns="0" bIns="0" anchor="t" anchorCtr="0" compatLnSpc="1">
            <a:spAutoFit/>
          </a:bodyPr>
          <a:lstStyle/>
          <a:p>
            <a:pPr algn="r" defTabSz="609630">
              <a:lnSpc>
                <a:spcPct val="130120"/>
              </a:lnSpc>
              <a:defRPr sz="1800" b="0" i="0" u="none" strike="noStrike" kern="0" cap="none" spc="0" baseline="0">
                <a:solidFill>
                  <a:srgbClr val="000000"/>
                </a:solidFill>
                <a:uFillTx/>
              </a:defRPr>
            </a:pPr>
            <a:r>
              <a:rPr lang="en-US" b="1" dirty="0">
                <a:solidFill>
                  <a:srgbClr val="9B7F57"/>
                </a:solidFill>
                <a:latin typeface="Arimo Bold"/>
              </a:rPr>
              <a:t>New Department Total (w/Request)-</a:t>
            </a:r>
            <a:r>
              <a:rPr lang="en-US" b="1" dirty="0">
                <a:solidFill>
                  <a:srgbClr val="4495A2"/>
                </a:solidFill>
                <a:latin typeface="Arimo Bold"/>
              </a:rPr>
              <a:t> </a:t>
            </a:r>
            <a:r>
              <a:rPr lang="en-US" b="1" dirty="0">
                <a:solidFill>
                  <a:srgbClr val="9B7F57"/>
                </a:solidFill>
                <a:latin typeface="Arimo Bold"/>
              </a:rPr>
              <a:t>27</a:t>
            </a:r>
            <a:endParaRPr lang="en-US" sz="1200" b="1" dirty="0">
              <a:solidFill>
                <a:srgbClr val="9B7F57"/>
              </a:solidFill>
              <a:latin typeface="Calibri"/>
            </a:endParaRPr>
          </a:p>
          <a:p>
            <a:pPr algn="r" defTabSz="609630">
              <a:lnSpc>
                <a:spcPct val="130120"/>
              </a:lnSpc>
              <a:defRPr sz="1800" b="0" i="0" u="none" strike="noStrike" kern="0" cap="none" spc="0" baseline="0">
                <a:solidFill>
                  <a:srgbClr val="000000"/>
                </a:solidFill>
                <a:uFillTx/>
              </a:defRPr>
            </a:pPr>
            <a:endParaRPr lang="en-US" dirty="0">
              <a:solidFill>
                <a:srgbClr val="000000"/>
              </a:solidFill>
              <a:latin typeface="Arimo Bold"/>
              <a:ea typeface="Arimo Bold"/>
              <a:cs typeface="Arimo Bold"/>
            </a:endParaRPr>
          </a:p>
        </p:txBody>
      </p:sp>
      <p:pic>
        <p:nvPicPr>
          <p:cNvPr id="10" name="Picture 11">
            <a:extLst>
              <a:ext uri="{FF2B5EF4-FFF2-40B4-BE49-F238E27FC236}">
                <a16:creationId xmlns:a16="http://schemas.microsoft.com/office/drawing/2014/main" id="{DF0B5A34-5748-72BB-365E-AA71004EBB9F}"/>
              </a:ext>
            </a:extLst>
          </p:cNvPr>
          <p:cNvPicPr>
            <a:picLocks noChangeAspect="1"/>
          </p:cNvPicPr>
          <p:nvPr/>
        </p:nvPicPr>
        <p:blipFill>
          <a:blip r:embed="rId2"/>
          <a:stretch>
            <a:fillRect/>
          </a:stretch>
        </p:blipFill>
        <p:spPr>
          <a:xfrm>
            <a:off x="667872" y="1729466"/>
            <a:ext cx="2845045" cy="353598"/>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AD7F9-196B-0A1A-FA50-CFB5961E33A9}"/>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48AA310-47C4-824C-68D5-6F7CFF11701B}"/>
              </a:ext>
            </a:extLst>
          </p:cNvPr>
          <p:cNvSpPr/>
          <p:nvPr/>
        </p:nvSpPr>
        <p:spPr>
          <a:xfrm rot="-5399999">
            <a:off x="10627967" y="560231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a:extLst>
              <a:ext uri="{FF2B5EF4-FFF2-40B4-BE49-F238E27FC236}">
                <a16:creationId xmlns:a16="http://schemas.microsoft.com/office/drawing/2014/main" id="{FAB14E8A-C711-8935-DE13-BDFAA3737720}"/>
              </a:ext>
            </a:extLst>
          </p:cNvPr>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6" name="TextBox 4">
            <a:extLst>
              <a:ext uri="{FF2B5EF4-FFF2-40B4-BE49-F238E27FC236}">
                <a16:creationId xmlns:a16="http://schemas.microsoft.com/office/drawing/2014/main" id="{6DC5EC5C-C149-DE02-1056-78445BBE2E07}"/>
              </a:ext>
            </a:extLst>
          </p:cNvPr>
          <p:cNvSpPr txBox="1"/>
          <p:nvPr/>
        </p:nvSpPr>
        <p:spPr>
          <a:xfrm>
            <a:off x="420127" y="180834"/>
            <a:ext cx="10566397" cy="73558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Personnel Budget Request Justification </a:t>
            </a:r>
            <a:endParaRPr lang="en-US" sz="4000" dirty="0">
              <a:solidFill>
                <a:srgbClr val="000000"/>
              </a:solidFill>
              <a:latin typeface="Calibri"/>
            </a:endParaRPr>
          </a:p>
        </p:txBody>
      </p:sp>
      <p:sp>
        <p:nvSpPr>
          <p:cNvPr id="17" name="TextBox 5">
            <a:extLst>
              <a:ext uri="{FF2B5EF4-FFF2-40B4-BE49-F238E27FC236}">
                <a16:creationId xmlns:a16="http://schemas.microsoft.com/office/drawing/2014/main" id="{8F58DEAB-DFBF-4209-6F3B-D1BC54F951B9}"/>
              </a:ext>
            </a:extLst>
          </p:cNvPr>
          <p:cNvSpPr txBox="1"/>
          <p:nvPr/>
        </p:nvSpPr>
        <p:spPr>
          <a:xfrm>
            <a:off x="871393" y="1457306"/>
            <a:ext cx="10191993" cy="4977709"/>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Customer Service Representative	                                            1 FTE - $55,800.16 </a:t>
            </a:r>
            <a:endParaRPr lang="en-US" sz="1200" dirty="0">
              <a:solidFill>
                <a:srgbClr val="000000"/>
              </a:solidFill>
              <a:latin typeface="Calibri"/>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solidFill>
                  <a:srgbClr val="000000"/>
                </a:solidFill>
                <a:latin typeface="Open Sans"/>
              </a:rPr>
              <a:t>There is a critical need for an experienced customer service representative position that can absorb general phone inquiries, walk-in customers, and email correspondence promptly; distribute customer service requests to appropriate team members; provide basic customer care; and other administrative duties, as necessary. Inclusion of a dedicated position for customer service would alleviate the burden on license/permit analysts and planners, which will boost their productivity and efficiency with intake, processing, application reviews, plan/permit review, meetings, and issuance of permits and licenses.</a:t>
            </a:r>
            <a:endParaRPr lang="en-US" sz="1200" spc="-31" dirty="0">
              <a:solidFill>
                <a:srgbClr val="000000"/>
              </a:solidFill>
              <a:latin typeface="Open Sans"/>
              <a:ea typeface="Open Sans"/>
              <a:cs typeface="Open Sans"/>
            </a:endParaRPr>
          </a:p>
          <a:p>
            <a:pPr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Planning Technician			                                            1 FTE - $55,800.16 </a:t>
            </a:r>
            <a:endParaRPr lang="en-US" sz="1200" dirty="0">
              <a:solidFill>
                <a:srgbClr val="000000"/>
              </a:solidFill>
              <a:latin typeface="Calibri"/>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solidFill>
                  <a:srgbClr val="000000"/>
                </a:solidFill>
                <a:latin typeface="Open Sans"/>
              </a:rPr>
              <a:t>This position serves a key support role for senior planning/zoning staff by assisting with: application intake (variances, special use permits, rezonings, etc.), more advanced level customer service (compared to a customer service representative), community engagement, record keeping and management, research/data gathering, and review of less complex permits/plans (e.g., sign permits), therefore improving the efficiency and quality of planning/zoning service delivery (Strategic Plan – Goal 2) and enhancing the department’s capacity and ability to effectively “energize strategic growth” (Strategic Plan – Goal 3). The Planning &amp; Development Department’s increased capacity translates directly into increased productivity, which leads to increase permit/licensing revenue and tax revenue over time. </a:t>
            </a: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solidFill>
                  <a:srgbClr val="000000"/>
                </a:solidFill>
                <a:latin typeface="Open Sans"/>
              </a:rPr>
              <a:t>As the department nears the completion of the </a:t>
            </a:r>
            <a:r>
              <a:rPr lang="en-US" sz="1200" i="1" spc="-31" dirty="0">
                <a:solidFill>
                  <a:srgbClr val="000000"/>
                </a:solidFill>
                <a:latin typeface="Open Sans"/>
              </a:rPr>
              <a:t>Unified Development Ordinance (UDO) </a:t>
            </a:r>
            <a:r>
              <a:rPr lang="en-US" sz="1200" spc="-31" dirty="0">
                <a:solidFill>
                  <a:srgbClr val="000000"/>
                </a:solidFill>
                <a:latin typeface="Open Sans"/>
              </a:rPr>
              <a:t>update process and plans for the expiration of the moratorium on residential subdivisions, we anticipate a surge of at least 1,573 approved, but unbuilt homes (≈ 322 single-family, detached units, 830 townhome units, and 169 apartments) in addition to projects currently in the platting and/or land disturbance permit process that will require building plan reviews for zoning compliance in the near future. </a:t>
            </a:r>
            <a:endParaRPr lang="en-US" sz="1200" spc="-31" dirty="0">
              <a:solidFill>
                <a:srgbClr val="000000"/>
              </a:solidFill>
              <a:latin typeface="Open Sans"/>
              <a:ea typeface="Open Sans"/>
              <a:cs typeface="Open Sans"/>
            </a:endParaRPr>
          </a:p>
          <a:p>
            <a:pPr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p:txBody>
      </p:sp>
      <p:sp>
        <p:nvSpPr>
          <p:cNvPr id="18" name="TextBox 6">
            <a:extLst>
              <a:ext uri="{FF2B5EF4-FFF2-40B4-BE49-F238E27FC236}">
                <a16:creationId xmlns:a16="http://schemas.microsoft.com/office/drawing/2014/main" id="{7923071B-3FD2-6D93-38AF-43DCFC1E5D6B}"/>
              </a:ext>
            </a:extLst>
          </p:cNvPr>
          <p:cNvSpPr txBox="1"/>
          <p:nvPr/>
        </p:nvSpPr>
        <p:spPr>
          <a:xfrm>
            <a:off x="691318" y="838514"/>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34A9E4"/>
                </a:solidFill>
                <a:latin typeface="Arimo"/>
              </a:rPr>
              <a:t>New Position Requests</a:t>
            </a:r>
            <a:endParaRPr lang="en-US" sz="1200" dirty="0">
              <a:solidFill>
                <a:srgbClr val="34A9E4"/>
              </a:solidFill>
              <a:latin typeface="Calibri"/>
            </a:endParaRPr>
          </a:p>
        </p:txBody>
      </p:sp>
    </p:spTree>
    <p:extLst>
      <p:ext uri="{BB962C8B-B14F-4D97-AF65-F5344CB8AC3E}">
        <p14:creationId xmlns:p14="http://schemas.microsoft.com/office/powerpoint/2010/main" val="1541022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ADD30-630E-3093-F644-F2FDE8981BFB}"/>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E0950AC1-42AC-E507-588C-B417B80FEBCA}"/>
              </a:ext>
            </a:extLst>
          </p:cNvPr>
          <p:cNvSpPr/>
          <p:nvPr/>
        </p:nvSpPr>
        <p:spPr>
          <a:xfrm rot="-5399999">
            <a:off x="10627967" y="560231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a:extLst>
              <a:ext uri="{FF2B5EF4-FFF2-40B4-BE49-F238E27FC236}">
                <a16:creationId xmlns:a16="http://schemas.microsoft.com/office/drawing/2014/main" id="{4DB00064-891A-BCA2-AA73-63EC7D765B1C}"/>
              </a:ext>
            </a:extLst>
          </p:cNvPr>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16" name="TextBox 4">
            <a:extLst>
              <a:ext uri="{FF2B5EF4-FFF2-40B4-BE49-F238E27FC236}">
                <a16:creationId xmlns:a16="http://schemas.microsoft.com/office/drawing/2014/main" id="{7BBA7B68-3D91-3CB1-3478-364567E0AA88}"/>
              </a:ext>
            </a:extLst>
          </p:cNvPr>
          <p:cNvSpPr txBox="1"/>
          <p:nvPr/>
        </p:nvSpPr>
        <p:spPr>
          <a:xfrm>
            <a:off x="420127" y="180834"/>
            <a:ext cx="10566397" cy="73558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Personnel Budget Request Justification </a:t>
            </a:r>
            <a:endParaRPr lang="en-US" sz="4000" dirty="0">
              <a:solidFill>
                <a:srgbClr val="000000"/>
              </a:solidFill>
              <a:latin typeface="Calibri"/>
            </a:endParaRPr>
          </a:p>
        </p:txBody>
      </p:sp>
      <p:sp>
        <p:nvSpPr>
          <p:cNvPr id="17" name="TextBox 5">
            <a:extLst>
              <a:ext uri="{FF2B5EF4-FFF2-40B4-BE49-F238E27FC236}">
                <a16:creationId xmlns:a16="http://schemas.microsoft.com/office/drawing/2014/main" id="{EC1BE16C-6EB7-5B81-6793-21A63D0F7D1D}"/>
              </a:ext>
            </a:extLst>
          </p:cNvPr>
          <p:cNvSpPr txBox="1"/>
          <p:nvPr/>
        </p:nvSpPr>
        <p:spPr>
          <a:xfrm>
            <a:off x="871393" y="1457306"/>
            <a:ext cx="10191993" cy="5017720"/>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Development &amp; Business Relations Manager 	                Job description update - no budget impact</a:t>
            </a:r>
            <a:endParaRPr lang="en-US" sz="1200" dirty="0">
              <a:solidFill>
                <a:srgbClr val="000000"/>
              </a:solidFill>
              <a:latin typeface="Calibri"/>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solidFill>
                  <a:srgbClr val="000000"/>
                </a:solidFill>
                <a:latin typeface="Open Sans"/>
              </a:rPr>
              <a:t>This position is a professional and administrative role responsible for identifying, troubleshooting, and resolving development project permitting and licensing challenges to ensure timely project advancement. The position serves as a key liaison to the Conyers-Rockdale Economic Development Council (CREDC), assisting prospective, new, and existing businesses with navigating regulatory processes, addressing concerns, and facilitating communication between stakeholders. This position reports directly to the Planning and Development Director.</a:t>
            </a:r>
            <a:endParaRPr lang="en-US" sz="1200" spc="-31" dirty="0">
              <a:solidFill>
                <a:srgbClr val="000000"/>
              </a:solidFill>
              <a:latin typeface="Open Sans"/>
              <a:ea typeface="Open Sans"/>
              <a:cs typeface="Open Sans"/>
            </a:endParaRPr>
          </a:p>
          <a:p>
            <a:pPr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Administrative Operations Coordinator			  Title Change &amp; Grade Change from 18 to 20</a:t>
            </a:r>
            <a:endParaRPr lang="en-US" sz="1400"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solidFill>
                  <a:srgbClr val="000000"/>
                </a:solidFill>
                <a:latin typeface="Open Sans"/>
              </a:rPr>
              <a:t>This is a proposed change from Administrative Coordinator to Administrative Operations Coordinator. Elysse Camp manages and supports all administrative and clerical duties related to the Code Enforcement Division’s day to day operations. She covers radio transmissions for (7) Field Officers.  She is responsible for all ordering of supplies &amp; equipment, inventory and P-Card related accounting. She supports leadership in the divisions monthly /annual budget process. She is the intake for all citizen complaints via email, walk-ins and violation mailbox. She now manages duties of the previously dissolved Community Education Specialist position which include the Vacant Property Registry, social media pages, and division hosted community events. This position would function similarly to the existing position under the Planning/Zoning Administration Division. </a:t>
            </a:r>
            <a:endParaRPr lang="en-US" sz="1200" spc="-31" dirty="0">
              <a:solidFill>
                <a:srgbClr val="000000"/>
              </a:solidFill>
              <a:latin typeface="Open Sans"/>
              <a:ea typeface="Open Sans"/>
              <a:cs typeface="Open Sans"/>
            </a:endParaRPr>
          </a:p>
          <a:p>
            <a:pPr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Planner II							Job title &amp; job description change - no budget impact</a:t>
            </a:r>
            <a:endParaRPr lang="en-US" sz="1400"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200" spc="-31" dirty="0">
                <a:solidFill>
                  <a:srgbClr val="000000"/>
                </a:solidFill>
                <a:latin typeface="Open Sans"/>
              </a:rPr>
              <a:t>The position of Development Plan Review Specialist is proposed for change to Planner II. This occupied position and the duties thereof shall remain the same. The </a:t>
            </a:r>
            <a:r>
              <a:rPr lang="en-US" sz="1200" i="1" spc="-31" dirty="0">
                <a:solidFill>
                  <a:srgbClr val="000000"/>
                </a:solidFill>
                <a:latin typeface="Open Sans"/>
              </a:rPr>
              <a:t>Planner II </a:t>
            </a:r>
            <a:r>
              <a:rPr lang="en-US" sz="1200" spc="-31" dirty="0">
                <a:solidFill>
                  <a:srgbClr val="000000"/>
                </a:solidFill>
                <a:latin typeface="Open Sans"/>
              </a:rPr>
              <a:t>nomenclature is designed to stratify and simplify the planning/zoning hierarchy within the department. </a:t>
            </a:r>
            <a:endParaRPr lang="en-US" sz="12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p:txBody>
      </p:sp>
      <p:sp>
        <p:nvSpPr>
          <p:cNvPr id="19" name="TextBox 9">
            <a:extLst>
              <a:ext uri="{FF2B5EF4-FFF2-40B4-BE49-F238E27FC236}">
                <a16:creationId xmlns:a16="http://schemas.microsoft.com/office/drawing/2014/main" id="{72F9DD94-D2D6-F1DF-0779-D1BAB8A4BB5D}"/>
              </a:ext>
            </a:extLst>
          </p:cNvPr>
          <p:cNvSpPr txBox="1"/>
          <p:nvPr/>
        </p:nvSpPr>
        <p:spPr>
          <a:xfrm>
            <a:off x="529345" y="855875"/>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34A9E4"/>
                </a:solidFill>
                <a:latin typeface="Arimo"/>
              </a:rPr>
              <a:t>Reclass Position Requests</a:t>
            </a:r>
            <a:endParaRPr lang="en-US" sz="1200" dirty="0">
              <a:solidFill>
                <a:srgbClr val="34A9E4"/>
              </a:solidFill>
              <a:latin typeface="Calibri"/>
            </a:endParaRPr>
          </a:p>
        </p:txBody>
      </p:sp>
    </p:spTree>
    <p:extLst>
      <p:ext uri="{BB962C8B-B14F-4D97-AF65-F5344CB8AC3E}">
        <p14:creationId xmlns:p14="http://schemas.microsoft.com/office/powerpoint/2010/main" val="543340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B26664E7-802B-0581-C863-FDB2D76BAFB2}"/>
              </a:ext>
            </a:extLst>
          </p:cNvPr>
          <p:cNvSpPr>
            <a:spLocks noMove="1" noResize="1"/>
          </p:cNvSpPr>
          <p:nvPr/>
        </p:nvSpPr>
        <p:spPr>
          <a:xfrm>
            <a:off x="6844052" y="3235695"/>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 name="TextBox 4">
            <a:extLst>
              <a:ext uri="{FF2B5EF4-FFF2-40B4-BE49-F238E27FC236}">
                <a16:creationId xmlns:a16="http://schemas.microsoft.com/office/drawing/2014/main" id="{DF869643-3DB1-FB31-A7B5-96386F4387C9}"/>
              </a:ext>
            </a:extLst>
          </p:cNvPr>
          <p:cNvSpPr txBox="1"/>
          <p:nvPr/>
        </p:nvSpPr>
        <p:spPr>
          <a:xfrm>
            <a:off x="6859682" y="2107771"/>
            <a:ext cx="5587148" cy="882678"/>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4800" spc="100">
                <a:solidFill>
                  <a:srgbClr val="000000"/>
                </a:solidFill>
                <a:latin typeface="Arimo Bold"/>
              </a:rPr>
              <a:t>Thank You</a:t>
            </a:r>
            <a:endParaRPr lang="en-US" sz="4800">
              <a:solidFill>
                <a:srgbClr val="000000"/>
              </a:solidFill>
              <a:latin typeface="Calibri"/>
            </a:endParaRPr>
          </a:p>
        </p:txBody>
      </p:sp>
      <p:pic>
        <p:nvPicPr>
          <p:cNvPr id="4" name="Picture 5">
            <a:extLst>
              <a:ext uri="{FF2B5EF4-FFF2-40B4-BE49-F238E27FC236}">
                <a16:creationId xmlns:a16="http://schemas.microsoft.com/office/drawing/2014/main" id="{5CF92F8D-4680-FDE1-D12E-1951679CEE32}"/>
              </a:ext>
            </a:extLst>
          </p:cNvPr>
          <p:cNvPicPr>
            <a:picLocks noChangeAspect="1"/>
          </p:cNvPicPr>
          <p:nvPr/>
        </p:nvPicPr>
        <p:blipFill>
          <a:blip r:embed="rId2"/>
          <a:stretch>
            <a:fillRect/>
          </a:stretch>
        </p:blipFill>
        <p:spPr>
          <a:xfrm>
            <a:off x="6540376" y="3075402"/>
            <a:ext cx="2845045" cy="353598"/>
          </a:xfrm>
          <a:prstGeom prst="rect">
            <a:avLst/>
          </a:prstGeom>
          <a:noFill/>
          <a:ln cap="flat">
            <a:noFill/>
          </a:ln>
        </p:spPr>
      </p:pic>
      <p:pic>
        <p:nvPicPr>
          <p:cNvPr id="5" name="Picture 9" descr="A couple of cars parked next to each other with trees in the back&#10;&#10;AI-generated content may be incorrect.">
            <a:extLst>
              <a:ext uri="{FF2B5EF4-FFF2-40B4-BE49-F238E27FC236}">
                <a16:creationId xmlns:a16="http://schemas.microsoft.com/office/drawing/2014/main" id="{9CA3FD43-4201-F73C-646E-CA89EA16ED3D}"/>
              </a:ext>
            </a:extLst>
          </p:cNvPr>
          <p:cNvPicPr>
            <a:picLocks noChangeAspect="1"/>
          </p:cNvPicPr>
          <p:nvPr/>
        </p:nvPicPr>
        <p:blipFill>
          <a:blip r:embed="rId3"/>
          <a:srcRect l="28672"/>
          <a:stretch>
            <a:fillRect/>
          </a:stretch>
        </p:blipFill>
        <p:spPr>
          <a:xfrm>
            <a:off x="0" y="0"/>
            <a:ext cx="7455926" cy="6858000"/>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3" name="Freeform 3"/>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AutoShape 11"/>
          <p:cNvSpPr/>
          <p:nvPr/>
        </p:nvSpPr>
        <p:spPr>
          <a:xfrm>
            <a:off x="8902516" y="557145"/>
            <a:ext cx="2603367"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3" name="AutoShape 13"/>
          <p:cNvSpPr/>
          <p:nvPr/>
        </p:nvSpPr>
        <p:spPr>
          <a:xfrm rot="-5400000">
            <a:off x="10341543" y="1691005"/>
            <a:ext cx="2298199"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6" name="TextBox 17">
            <a:extLst>
              <a:ext uri="{FF2B5EF4-FFF2-40B4-BE49-F238E27FC236}">
                <a16:creationId xmlns:a16="http://schemas.microsoft.com/office/drawing/2014/main" id="{A5F3E33D-B398-6E92-B2CD-E4C572573ECA}"/>
              </a:ext>
            </a:extLst>
          </p:cNvPr>
          <p:cNvSpPr txBox="1"/>
          <p:nvPr/>
        </p:nvSpPr>
        <p:spPr>
          <a:xfrm>
            <a:off x="1662181" y="121306"/>
            <a:ext cx="11383841"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Vision, Mission &amp; Values</a:t>
            </a:r>
            <a:endParaRPr lang="en-US" sz="1200" dirty="0">
              <a:solidFill>
                <a:srgbClr val="000000"/>
              </a:solidFill>
              <a:latin typeface="Calibri"/>
            </a:endParaRPr>
          </a:p>
        </p:txBody>
      </p:sp>
      <p:sp>
        <p:nvSpPr>
          <p:cNvPr id="17" name="TextBox 20">
            <a:extLst>
              <a:ext uri="{FF2B5EF4-FFF2-40B4-BE49-F238E27FC236}">
                <a16:creationId xmlns:a16="http://schemas.microsoft.com/office/drawing/2014/main" id="{D3416B88-DCC0-01B6-5965-8CEA109D7129}"/>
              </a:ext>
            </a:extLst>
          </p:cNvPr>
          <p:cNvSpPr txBox="1"/>
          <p:nvPr/>
        </p:nvSpPr>
        <p:spPr>
          <a:xfrm>
            <a:off x="1662181" y="836472"/>
            <a:ext cx="5976987"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00507B"/>
                </a:solidFill>
                <a:latin typeface="Arimo Bold"/>
              </a:rPr>
              <a:t>Department Statements</a:t>
            </a:r>
            <a:endParaRPr lang="en-US" sz="1200" dirty="0">
              <a:solidFill>
                <a:srgbClr val="000000"/>
              </a:solidFill>
              <a:latin typeface="Calibri"/>
            </a:endParaRPr>
          </a:p>
        </p:txBody>
      </p:sp>
      <p:pic>
        <p:nvPicPr>
          <p:cNvPr id="20" name="Picture 5">
            <a:extLst>
              <a:ext uri="{FF2B5EF4-FFF2-40B4-BE49-F238E27FC236}">
                <a16:creationId xmlns:a16="http://schemas.microsoft.com/office/drawing/2014/main" id="{B9F0937F-39E0-9508-A331-D7EF4250216C}"/>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4603114"/>
            <a:ext cx="433779" cy="407273"/>
          </a:xfrm>
          <a:prstGeom prst="rect">
            <a:avLst/>
          </a:prstGeom>
          <a:noFill/>
          <a:ln cap="flat">
            <a:noFill/>
          </a:ln>
        </p:spPr>
      </p:pic>
      <p:pic>
        <p:nvPicPr>
          <p:cNvPr id="21" name="Picture 6">
            <a:extLst>
              <a:ext uri="{FF2B5EF4-FFF2-40B4-BE49-F238E27FC236}">
                <a16:creationId xmlns:a16="http://schemas.microsoft.com/office/drawing/2014/main" id="{1967969C-0FC3-5C43-210B-48C041F7EEE3}"/>
              </a:ext>
            </a:extLst>
          </p:cNvPr>
          <p:cNvPicPr>
            <a:picLocks noChangeAspect="1"/>
          </p:cNvPicPr>
          <p:nvPr/>
        </p:nvPicPr>
        <p:blipFill>
          <a:blip>
            <a:extLst>
              <a:ext uri="{96DAC541-7B7A-43D3-8B79-37D633B846F1}">
                <asvg:svgBlip xmlns:asvg="http://schemas.microsoft.com/office/drawing/2016/SVG/main" r:embed="rId4"/>
              </a:ext>
            </a:extLst>
          </a:blip>
          <a:srcRect/>
          <a:stretch>
            <a:fillRect/>
          </a:stretch>
        </p:blipFill>
        <p:spPr>
          <a:xfrm>
            <a:off x="3291932" y="4055748"/>
            <a:ext cx="591641" cy="62685"/>
          </a:xfrm>
          <a:prstGeom prst="rect">
            <a:avLst/>
          </a:prstGeom>
          <a:noFill/>
          <a:ln cap="flat">
            <a:noFill/>
          </a:ln>
        </p:spPr>
      </p:pic>
      <p:pic>
        <p:nvPicPr>
          <p:cNvPr id="22" name="Picture 7">
            <a:extLst>
              <a:ext uri="{FF2B5EF4-FFF2-40B4-BE49-F238E27FC236}">
                <a16:creationId xmlns:a16="http://schemas.microsoft.com/office/drawing/2014/main" id="{FA37387F-357C-0301-970A-E48F752AFE6E}"/>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3163788"/>
            <a:ext cx="433779" cy="407273"/>
          </a:xfrm>
          <a:prstGeom prst="rect">
            <a:avLst/>
          </a:prstGeom>
          <a:noFill/>
          <a:ln cap="flat">
            <a:noFill/>
          </a:ln>
        </p:spPr>
      </p:pic>
      <p:pic>
        <p:nvPicPr>
          <p:cNvPr id="23" name="Picture 8">
            <a:extLst>
              <a:ext uri="{FF2B5EF4-FFF2-40B4-BE49-F238E27FC236}">
                <a16:creationId xmlns:a16="http://schemas.microsoft.com/office/drawing/2014/main" id="{897C7464-4A85-409E-3A1B-DA0ED32AB6F5}"/>
              </a:ext>
            </a:extLst>
          </p:cNvPr>
          <p:cNvPicPr>
            <a:picLocks noChangeAspect="1"/>
          </p:cNvPicPr>
          <p:nvPr/>
        </p:nvPicPr>
        <p:blipFill>
          <a:blip>
            <a:extLst>
              <a:ext uri="{96DAC541-7B7A-43D3-8B79-37D633B846F1}">
                <asvg:svgBlip xmlns:asvg="http://schemas.microsoft.com/office/drawing/2016/SVG/main" r:embed="rId5"/>
              </a:ext>
            </a:extLst>
          </a:blip>
          <a:srcRect/>
          <a:stretch>
            <a:fillRect/>
          </a:stretch>
        </p:blipFill>
        <p:spPr>
          <a:xfrm>
            <a:off x="1871441" y="3249637"/>
            <a:ext cx="1674900" cy="1674900"/>
          </a:xfrm>
          <a:prstGeom prst="rect">
            <a:avLst/>
          </a:prstGeom>
          <a:noFill/>
          <a:ln cap="flat">
            <a:noFill/>
          </a:ln>
        </p:spPr>
      </p:pic>
      <p:pic>
        <p:nvPicPr>
          <p:cNvPr id="24" name="Picture 9">
            <a:extLst>
              <a:ext uri="{FF2B5EF4-FFF2-40B4-BE49-F238E27FC236}">
                <a16:creationId xmlns:a16="http://schemas.microsoft.com/office/drawing/2014/main" id="{97A46F15-B836-0C76-47F7-250024764084}"/>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3548420" y="2345656"/>
            <a:ext cx="1004937" cy="1004937"/>
          </a:xfrm>
          <a:prstGeom prst="rect">
            <a:avLst/>
          </a:prstGeom>
          <a:noFill/>
          <a:ln cap="flat">
            <a:noFill/>
          </a:ln>
        </p:spPr>
      </p:pic>
      <p:pic>
        <p:nvPicPr>
          <p:cNvPr id="25" name="Picture 10">
            <a:extLst>
              <a:ext uri="{FF2B5EF4-FFF2-40B4-BE49-F238E27FC236}">
                <a16:creationId xmlns:a16="http://schemas.microsoft.com/office/drawing/2014/main" id="{3F20D2C8-6377-35C7-A38B-2AFFDC14F732}"/>
              </a:ext>
            </a:extLst>
          </p:cNvPr>
          <p:cNvPicPr>
            <a:picLocks noMove="1" noResize="1"/>
          </p:cNvPicPr>
          <p:nvPr/>
        </p:nvPicPr>
        <p:blipFill>
          <a:blip>
            <a:extLst>
              <a:ext uri="{96DAC541-7B7A-43D3-8B79-37D633B846F1}">
                <asvg:svgBlip xmlns:asvg="http://schemas.microsoft.com/office/drawing/2016/SVG/main" r:embed="rId7"/>
              </a:ext>
            </a:extLst>
          </a:blip>
          <a:srcRect/>
          <a:stretch>
            <a:fillRect/>
          </a:stretch>
        </p:blipFill>
        <p:spPr>
          <a:xfrm>
            <a:off x="3880396" y="3584619"/>
            <a:ext cx="1004937" cy="1004937"/>
          </a:xfrm>
          <a:prstGeom prst="rect">
            <a:avLst/>
          </a:prstGeom>
          <a:noFill/>
          <a:ln cap="flat">
            <a:noFill/>
          </a:ln>
        </p:spPr>
      </p:pic>
      <p:pic>
        <p:nvPicPr>
          <p:cNvPr id="26" name="Picture 11">
            <a:extLst>
              <a:ext uri="{FF2B5EF4-FFF2-40B4-BE49-F238E27FC236}">
                <a16:creationId xmlns:a16="http://schemas.microsoft.com/office/drawing/2014/main" id="{D701C36F-E0CC-5227-931C-C9818D652AFD}"/>
              </a:ext>
            </a:extLst>
          </p:cNvPr>
          <p:cNvPicPr>
            <a:picLocks noMove="1" noResize="1"/>
          </p:cNvPicPr>
          <p:nvPr/>
        </p:nvPicPr>
        <p:blipFill>
          <a:blip>
            <a:extLst>
              <a:ext uri="{96DAC541-7B7A-43D3-8B79-37D633B846F1}">
                <asvg:svgBlip xmlns:asvg="http://schemas.microsoft.com/office/drawing/2016/SVG/main" r:embed="rId8"/>
              </a:ext>
            </a:extLst>
          </a:blip>
          <a:srcRect/>
          <a:stretch>
            <a:fillRect/>
          </a:stretch>
        </p:blipFill>
        <p:spPr>
          <a:xfrm>
            <a:off x="3548420" y="4823582"/>
            <a:ext cx="1004937" cy="1004937"/>
          </a:xfrm>
          <a:prstGeom prst="rect">
            <a:avLst/>
          </a:prstGeom>
          <a:noFill/>
          <a:ln cap="flat">
            <a:noFill/>
          </a:ln>
        </p:spPr>
      </p:pic>
      <p:sp>
        <p:nvSpPr>
          <p:cNvPr id="27" name="Freeform 13">
            <a:extLst>
              <a:ext uri="{FF2B5EF4-FFF2-40B4-BE49-F238E27FC236}">
                <a16:creationId xmlns:a16="http://schemas.microsoft.com/office/drawing/2014/main" id="{10E837AB-6E7B-A7C8-FCC8-7BE2049725B0}"/>
              </a:ext>
            </a:extLst>
          </p:cNvPr>
          <p:cNvSpPr>
            <a:spLocks noMove="1" noResize="1"/>
          </p:cNvSpPr>
          <p:nvPr/>
        </p:nvSpPr>
        <p:spPr>
          <a:xfrm>
            <a:off x="1534388" y="3041075"/>
            <a:ext cx="2052194" cy="2086861"/>
          </a:xfrm>
          <a:custGeom>
            <a:avLst/>
            <a:gdLst>
              <a:gd name="f0" fmla="val w"/>
              <a:gd name="f1" fmla="val h"/>
              <a:gd name="f2" fmla="val 0"/>
              <a:gd name="f3" fmla="val 4104386"/>
              <a:gd name="f4" fmla="val 4173728"/>
              <a:gd name="f5" fmla="val 2086864"/>
              <a:gd name="f6" fmla="val 934339"/>
              <a:gd name="f7" fmla="val 918845"/>
              <a:gd name="f8" fmla="val 2052193"/>
              <a:gd name="f9" fmla="val 3185541"/>
              <a:gd name="f10" fmla="val 3239389"/>
              <a:gd name="f11" fmla="*/ f0 1 4104386"/>
              <a:gd name="f12" fmla="*/ f1 1 4173728"/>
              <a:gd name="f13" fmla="+- f4 0 f2"/>
              <a:gd name="f14" fmla="+- f3 0 f2"/>
              <a:gd name="f15" fmla="*/ f14 1 4104386"/>
              <a:gd name="f16" fmla="*/ f13 1 4173728"/>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4104386" h="4173728">
                <a:moveTo>
                  <a:pt x="f2" y="f5"/>
                </a:moveTo>
                <a:cubicBezTo>
                  <a:pt x="f2" y="f6"/>
                  <a:pt x="f7" y="f2"/>
                  <a:pt x="f8" y="f2"/>
                </a:cubicBezTo>
                <a:cubicBezTo>
                  <a:pt x="f9" y="f2"/>
                  <a:pt x="f3" y="f6"/>
                  <a:pt x="f3" y="f5"/>
                </a:cubicBezTo>
                <a:cubicBezTo>
                  <a:pt x="f3" y="f10"/>
                  <a:pt x="f9" y="f4"/>
                  <a:pt x="f8" y="f4"/>
                </a:cubicBezTo>
                <a:cubicBezTo>
                  <a:pt x="f7" y="f4"/>
                  <a:pt x="f2" y="f10"/>
                  <a:pt x="f2" y="f5"/>
                </a:cubicBez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28" name="Picture 14">
            <a:extLst>
              <a:ext uri="{FF2B5EF4-FFF2-40B4-BE49-F238E27FC236}">
                <a16:creationId xmlns:a16="http://schemas.microsoft.com/office/drawing/2014/main" id="{7DAD8C72-0A75-F868-C6C9-FF523E700407}"/>
              </a:ext>
            </a:extLst>
          </p:cNvPr>
          <p:cNvPicPr>
            <a:picLocks noMove="1" noResize="1"/>
          </p:cNvPicPr>
          <p:nvPr/>
        </p:nvPicPr>
        <p:blipFill>
          <a:blip>
            <a:extLst>
              <a:ext uri="{96DAC541-7B7A-43D3-8B79-37D633B846F1}">
                <asvg:svgBlip xmlns:asvg="http://schemas.microsoft.com/office/drawing/2016/SVG/main" r:embed="rId9"/>
              </a:ext>
            </a:extLst>
          </a:blip>
          <a:srcRect/>
          <a:stretch>
            <a:fillRect/>
          </a:stretch>
        </p:blipFill>
        <p:spPr>
          <a:xfrm>
            <a:off x="3676430" y="2486175"/>
            <a:ext cx="748905" cy="750783"/>
          </a:xfrm>
          <a:prstGeom prst="rect">
            <a:avLst/>
          </a:prstGeom>
          <a:noFill/>
          <a:ln cap="flat">
            <a:noFill/>
          </a:ln>
        </p:spPr>
      </p:pic>
      <p:pic>
        <p:nvPicPr>
          <p:cNvPr id="29" name="Picture 15">
            <a:extLst>
              <a:ext uri="{FF2B5EF4-FFF2-40B4-BE49-F238E27FC236}">
                <a16:creationId xmlns:a16="http://schemas.microsoft.com/office/drawing/2014/main" id="{A9F1B800-6A98-3B2E-5D92-81B341C01E6F}"/>
              </a:ext>
            </a:extLst>
          </p:cNvPr>
          <p:cNvPicPr>
            <a:picLocks noMove="1" noResize="1"/>
          </p:cNvPicPr>
          <p:nvPr/>
        </p:nvPicPr>
        <p:blipFill>
          <a:blip>
            <a:extLst>
              <a:ext uri="{96DAC541-7B7A-43D3-8B79-37D633B846F1}">
                <asvg:svgBlip xmlns:asvg="http://schemas.microsoft.com/office/drawing/2016/SVG/main" r:embed="rId10"/>
              </a:ext>
            </a:extLst>
          </a:blip>
          <a:srcRect/>
          <a:stretch>
            <a:fillRect/>
          </a:stretch>
        </p:blipFill>
        <p:spPr>
          <a:xfrm>
            <a:off x="4076645" y="3746004"/>
            <a:ext cx="676973" cy="676973"/>
          </a:xfrm>
          <a:prstGeom prst="rect">
            <a:avLst/>
          </a:prstGeom>
          <a:noFill/>
          <a:ln cap="flat">
            <a:noFill/>
          </a:ln>
        </p:spPr>
      </p:pic>
      <p:pic>
        <p:nvPicPr>
          <p:cNvPr id="30" name="Picture 16">
            <a:extLst>
              <a:ext uri="{FF2B5EF4-FFF2-40B4-BE49-F238E27FC236}">
                <a16:creationId xmlns:a16="http://schemas.microsoft.com/office/drawing/2014/main" id="{7FADA522-26F8-E56A-F1D9-DC6178CD5D91}"/>
              </a:ext>
            </a:extLst>
          </p:cNvPr>
          <p:cNvPicPr>
            <a:picLocks noMove="1" noResize="1"/>
          </p:cNvPicPr>
          <p:nvPr/>
        </p:nvPicPr>
        <p:blipFill>
          <a:blip>
            <a:extLst>
              <a:ext uri="{96DAC541-7B7A-43D3-8B79-37D633B846F1}">
                <asvg:svgBlip xmlns:asvg="http://schemas.microsoft.com/office/drawing/2016/SVG/main" r:embed="rId11"/>
              </a:ext>
            </a:extLst>
          </a:blip>
          <a:srcRect/>
          <a:stretch>
            <a:fillRect/>
          </a:stretch>
        </p:blipFill>
        <p:spPr>
          <a:xfrm>
            <a:off x="3709654" y="4964101"/>
            <a:ext cx="682471" cy="674790"/>
          </a:xfrm>
          <a:prstGeom prst="rect">
            <a:avLst/>
          </a:prstGeom>
          <a:noFill/>
          <a:ln cap="flat">
            <a:noFill/>
          </a:ln>
        </p:spPr>
      </p:pic>
      <p:sp>
        <p:nvSpPr>
          <p:cNvPr id="31" name="TextBox 21">
            <a:extLst>
              <a:ext uri="{FF2B5EF4-FFF2-40B4-BE49-F238E27FC236}">
                <a16:creationId xmlns:a16="http://schemas.microsoft.com/office/drawing/2014/main" id="{7904B492-2D61-13A3-80E9-277F13F4D128}"/>
              </a:ext>
            </a:extLst>
          </p:cNvPr>
          <p:cNvSpPr txBox="1"/>
          <p:nvPr/>
        </p:nvSpPr>
        <p:spPr>
          <a:xfrm>
            <a:off x="4650674" y="2230292"/>
            <a:ext cx="6549387" cy="927946"/>
          </a:xfrm>
          <a:prstGeom prst="rect">
            <a:avLst/>
          </a:prstGeom>
          <a:noFill/>
          <a:ln cap="flat">
            <a:noFill/>
          </a:ln>
        </p:spPr>
        <p:txBody>
          <a:bodyPr vert="horz" wrap="square" lIns="0" tIns="0" rIns="0" bIns="0" anchor="t" anchorCtr="0" compatLnSpc="1">
            <a:spAutoFit/>
          </a:bodyPr>
          <a:lstStyle/>
          <a:p>
            <a:pPr marL="0" marR="0" algn="just">
              <a:lnSpc>
                <a:spcPct val="125000"/>
              </a:lnSpc>
              <a:spcAft>
                <a:spcPts val="800"/>
              </a:spcAft>
              <a:buNone/>
            </a:pPr>
            <a:r>
              <a:rPr lang="en-US" sz="2500" u="sng" dirty="0">
                <a:solidFill>
                  <a:srgbClr val="000000"/>
                </a:solidFill>
                <a:latin typeface="Arimo"/>
                <a:ea typeface="Arimo"/>
                <a:cs typeface="Arimo"/>
              </a:rPr>
              <a:t>VISION: </a:t>
            </a:r>
            <a:r>
              <a:rPr lang="en-US" sz="1200" dirty="0">
                <a:effectLst/>
                <a:latin typeface="Garamond" panose="02020404030301010803" pitchFamily="18" charset="0"/>
                <a:ea typeface="Times New Roman" panose="02020603050405020304" pitchFamily="18" charset="0"/>
                <a:cs typeface="Times New Roman" panose="02020603050405020304" pitchFamily="18" charset="0"/>
              </a:rPr>
              <a:t>The vision of the Rockdale County Planning &amp; Development is to preserve sensitive and rural areas for future generations, support economic development goals, enhance the quality of life, and guide strategic growth and development. </a:t>
            </a:r>
            <a:endParaRPr lang="en-US" sz="1100" dirty="0">
              <a:effectLst/>
              <a:latin typeface="Aptos" panose="020B0004020202020204" pitchFamily="34" charset="0"/>
              <a:ea typeface="Times New Roman" panose="02020603050405020304" pitchFamily="18" charset="0"/>
              <a:cs typeface="Times New Roman" panose="02020603050405020304" pitchFamily="18" charset="0"/>
            </a:endParaRPr>
          </a:p>
        </p:txBody>
      </p:sp>
      <p:sp>
        <p:nvSpPr>
          <p:cNvPr id="32" name="TextBox 22">
            <a:extLst>
              <a:ext uri="{FF2B5EF4-FFF2-40B4-BE49-F238E27FC236}">
                <a16:creationId xmlns:a16="http://schemas.microsoft.com/office/drawing/2014/main" id="{97E348E0-C87A-E2FC-9914-B7DC96CCABCC}"/>
              </a:ext>
            </a:extLst>
          </p:cNvPr>
          <p:cNvSpPr txBox="1"/>
          <p:nvPr/>
        </p:nvSpPr>
        <p:spPr>
          <a:xfrm>
            <a:off x="4966832" y="3510182"/>
            <a:ext cx="6408304" cy="1308050"/>
          </a:xfrm>
          <a:prstGeom prst="rect">
            <a:avLst/>
          </a:prstGeom>
          <a:noFill/>
          <a:ln cap="flat">
            <a:noFill/>
          </a:ln>
        </p:spPr>
        <p:txBody>
          <a:bodyPr vert="horz" wrap="square" lIns="0" tIns="0" rIns="0" bIns="0" anchor="t" anchorCtr="0" compatLnSpc="1">
            <a:spAutoFit/>
          </a:bodyPr>
          <a:lstStyle/>
          <a:p>
            <a:pPr marL="0" marR="0" algn="just" fontAlgn="base">
              <a:buNone/>
            </a:pPr>
            <a:r>
              <a:rPr lang="en-US" sz="2500" u="sng" dirty="0">
                <a:solidFill>
                  <a:srgbClr val="000000"/>
                </a:solidFill>
                <a:latin typeface="Arimo"/>
              </a:rPr>
              <a:t>MISSION: </a:t>
            </a:r>
            <a:r>
              <a:rPr lang="en-US" sz="1200" dirty="0">
                <a:solidFill>
                  <a:srgbClr val="000000"/>
                </a:solidFill>
                <a:effectLst/>
                <a:latin typeface="Garamond" panose="02020404030301010803" pitchFamily="18" charset="0"/>
                <a:ea typeface="Times New Roman" panose="02020603050405020304" pitchFamily="18" charset="0"/>
              </a:rPr>
              <a:t>Under the leadership of the Rockdale County Board of Commissioners, this Department serves as the technical and professional staff for the administration of the </a:t>
            </a:r>
            <a:r>
              <a:rPr lang="en-US" sz="1200" i="1" dirty="0">
                <a:solidFill>
                  <a:srgbClr val="000000"/>
                </a:solidFill>
                <a:effectLst/>
                <a:latin typeface="Garamond" panose="02020404030301010803" pitchFamily="18" charset="0"/>
                <a:ea typeface="Times New Roman" panose="02020603050405020304" pitchFamily="18" charset="0"/>
              </a:rPr>
              <a:t>Comprehensive Plan</a:t>
            </a:r>
            <a:r>
              <a:rPr lang="en-US" sz="1200" dirty="0">
                <a:solidFill>
                  <a:srgbClr val="000000"/>
                </a:solidFill>
                <a:effectLst/>
                <a:latin typeface="Garamond" panose="02020404030301010803" pitchFamily="18" charset="0"/>
                <a:ea typeface="Times New Roman" panose="02020603050405020304" pitchFamily="18" charset="0"/>
              </a:rPr>
              <a:t>, implementation of land use policies, and enforcement of applicable regulations. We strive to balance the delivery of building, code enforcement, licensing, permitting, planning, and zoning services with fiscal responsibility, efficiency, and community responsiveness. We commit to fair, community-oriented, truthful, high-quality, and ethical execution of our duties.</a:t>
            </a:r>
            <a:endParaRPr lang="en-US" sz="1400" dirty="0">
              <a:effectLst/>
              <a:latin typeface="Times New Roman" panose="02020603050405020304" pitchFamily="18" charset="0"/>
              <a:ea typeface="Times New Roman" panose="02020603050405020304" pitchFamily="18" charset="0"/>
            </a:endParaRPr>
          </a:p>
        </p:txBody>
      </p:sp>
      <p:sp>
        <p:nvSpPr>
          <p:cNvPr id="33" name="TextBox 23">
            <a:extLst>
              <a:ext uri="{FF2B5EF4-FFF2-40B4-BE49-F238E27FC236}">
                <a16:creationId xmlns:a16="http://schemas.microsoft.com/office/drawing/2014/main" id="{81F81A96-2527-D21B-E043-3FE5CAD07FC6}"/>
              </a:ext>
            </a:extLst>
          </p:cNvPr>
          <p:cNvSpPr txBox="1"/>
          <p:nvPr/>
        </p:nvSpPr>
        <p:spPr>
          <a:xfrm>
            <a:off x="4650675" y="4970453"/>
            <a:ext cx="6169725" cy="459741"/>
          </a:xfrm>
          <a:prstGeom prst="rect">
            <a:avLst/>
          </a:prstGeom>
          <a:noFill/>
          <a:ln cap="flat">
            <a:noFill/>
          </a:ln>
        </p:spPr>
        <p:txBody>
          <a:bodyPr vert="horz" wrap="square" lIns="0" tIns="0" rIns="0" bIns="0" anchor="t" anchorCtr="0" compatLnSpc="1">
            <a:spAutoFit/>
          </a:bodyPr>
          <a:lstStyle/>
          <a:p>
            <a:pPr marL="301433" lvl="2" defTabSz="609630">
              <a:lnSpc>
                <a:spcPct val="130120"/>
              </a:lnSpc>
              <a:buSzPct val="100000"/>
              <a:defRPr sz="1800" b="0" i="0" u="none" strike="noStrike" kern="0" cap="none" spc="0" baseline="0">
                <a:solidFill>
                  <a:srgbClr val="000000"/>
                </a:solidFill>
                <a:uFillTx/>
              </a:defRPr>
            </a:pPr>
            <a:r>
              <a:rPr lang="en-US" sz="2500" u="sng" dirty="0">
                <a:solidFill>
                  <a:srgbClr val="000000"/>
                </a:solidFill>
                <a:latin typeface="Arimo"/>
              </a:rPr>
              <a:t>VALUES:</a:t>
            </a:r>
            <a:r>
              <a:rPr lang="en-US" sz="2500" dirty="0">
                <a:solidFill>
                  <a:srgbClr val="000000"/>
                </a:solidFill>
                <a:latin typeface="Arimo"/>
              </a:rPr>
              <a:t> </a:t>
            </a:r>
            <a:r>
              <a:rPr lang="en-US" sz="1200" b="0" i="0" u="none" strike="noStrike" baseline="0" dirty="0">
                <a:solidFill>
                  <a:srgbClr val="000000"/>
                </a:solidFill>
                <a:latin typeface="Garamond" panose="02020404030301010803" pitchFamily="18" charset="0"/>
              </a:rPr>
              <a:t>Community- Excellence-Collaboration- Integrity </a:t>
            </a:r>
            <a:endParaRPr lang="en-US" sz="1200" dirty="0">
              <a:solidFill>
                <a:srgbClr val="000000"/>
              </a:solidFill>
              <a:latin typeface="Garamond" panose="02020404030301010803" pitchFamily="18" charset="0"/>
            </a:endParaRPr>
          </a:p>
        </p:txBody>
      </p:sp>
      <p:sp>
        <p:nvSpPr>
          <p:cNvPr id="34" name="TextBox 24">
            <a:extLst>
              <a:ext uri="{FF2B5EF4-FFF2-40B4-BE49-F238E27FC236}">
                <a16:creationId xmlns:a16="http://schemas.microsoft.com/office/drawing/2014/main" id="{C0273E9F-02BB-D7A7-A0E6-9DF3D32D5F87}"/>
              </a:ext>
            </a:extLst>
          </p:cNvPr>
          <p:cNvSpPr txBox="1"/>
          <p:nvPr/>
        </p:nvSpPr>
        <p:spPr>
          <a:xfrm>
            <a:off x="1562472" y="3603127"/>
            <a:ext cx="2049517" cy="933589"/>
          </a:xfrm>
          <a:prstGeom prst="rect">
            <a:avLst/>
          </a:prstGeom>
          <a:noFill/>
          <a:ln cap="flat">
            <a:noFill/>
          </a:ln>
        </p:spPr>
        <p:txBody>
          <a:bodyPr vert="horz" wrap="square" lIns="0" tIns="0" rIns="0" bIns="0" anchor="t" anchorCtr="1" compatLnSpc="1">
            <a:spAutoFit/>
          </a:bodyPr>
          <a:lstStyle/>
          <a:p>
            <a:pPr algn="ctr" defTabSz="609630">
              <a:lnSpc>
                <a:spcPct val="144578"/>
              </a:lnSpc>
              <a:defRPr sz="1800" b="0" i="0" u="none" strike="noStrike" kern="0" cap="none" spc="0" baseline="0">
                <a:solidFill>
                  <a:srgbClr val="000000"/>
                </a:solidFill>
                <a:uFillTx/>
              </a:defRPr>
            </a:pPr>
            <a:r>
              <a:rPr lang="en-US" sz="2200" dirty="0">
                <a:solidFill>
                  <a:srgbClr val="FFFFFF"/>
                </a:solidFill>
                <a:latin typeface="Arimo Bold"/>
              </a:rPr>
              <a:t>DEPARTMENT NAME HERE</a:t>
            </a:r>
            <a:endParaRPr lang="en-US" sz="1200" dirty="0">
              <a:solidFill>
                <a:srgbClr val="000000"/>
              </a:solidFill>
              <a:latin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21968"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Freeform 11"/>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4" name="AutoShape 3">
            <a:extLst>
              <a:ext uri="{FF2B5EF4-FFF2-40B4-BE49-F238E27FC236}">
                <a16:creationId xmlns:a16="http://schemas.microsoft.com/office/drawing/2014/main" id="{C7CEECFB-F480-4EFB-D9F4-6B689388E03F}"/>
              </a:ext>
            </a:extLst>
          </p:cNvPr>
          <p:cNvSpPr>
            <a:spLocks noMove="1" noResize="1"/>
          </p:cNvSpPr>
          <p:nvPr/>
        </p:nvSpPr>
        <p:spPr>
          <a:xfrm flipV="1">
            <a:off x="900452"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5" name="AutoShape 4">
            <a:extLst>
              <a:ext uri="{FF2B5EF4-FFF2-40B4-BE49-F238E27FC236}">
                <a16:creationId xmlns:a16="http://schemas.microsoft.com/office/drawing/2014/main" id="{F6917FA4-BBE5-6A2C-2A40-F60D97CA00D1}"/>
              </a:ext>
            </a:extLst>
          </p:cNvPr>
          <p:cNvSpPr>
            <a:spLocks noMove="1" noResize="1"/>
          </p:cNvSpPr>
          <p:nvPr/>
        </p:nvSpPr>
        <p:spPr>
          <a:xfrm>
            <a:off x="4517325"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6" name="AutoShape 5">
            <a:extLst>
              <a:ext uri="{FF2B5EF4-FFF2-40B4-BE49-F238E27FC236}">
                <a16:creationId xmlns:a16="http://schemas.microsoft.com/office/drawing/2014/main" id="{9D57A744-F372-D619-F8BE-E1BB2D94ACD4}"/>
              </a:ext>
            </a:extLst>
          </p:cNvPr>
          <p:cNvSpPr>
            <a:spLocks noMove="1" noResize="1"/>
          </p:cNvSpPr>
          <p:nvPr/>
        </p:nvSpPr>
        <p:spPr>
          <a:xfrm flipV="1">
            <a:off x="8134971"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 name="TextBox 6">
            <a:extLst>
              <a:ext uri="{FF2B5EF4-FFF2-40B4-BE49-F238E27FC236}">
                <a16:creationId xmlns:a16="http://schemas.microsoft.com/office/drawing/2014/main" id="{58F3C902-270B-5CFC-DD02-A0DAF77C002B}"/>
              </a:ext>
            </a:extLst>
          </p:cNvPr>
          <p:cNvSpPr txBox="1"/>
          <p:nvPr/>
        </p:nvSpPr>
        <p:spPr>
          <a:xfrm>
            <a:off x="954841" y="904464"/>
            <a:ext cx="1077123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Opportunities &amp; Challenges</a:t>
            </a:r>
            <a:endParaRPr lang="en-US" sz="1200" dirty="0">
              <a:solidFill>
                <a:srgbClr val="000000"/>
              </a:solidFill>
              <a:latin typeface="Calibri"/>
            </a:endParaRPr>
          </a:p>
        </p:txBody>
      </p:sp>
      <p:sp>
        <p:nvSpPr>
          <p:cNvPr id="18" name="TextBox 7">
            <a:extLst>
              <a:ext uri="{FF2B5EF4-FFF2-40B4-BE49-F238E27FC236}">
                <a16:creationId xmlns:a16="http://schemas.microsoft.com/office/drawing/2014/main" id="{72390F4D-7155-AFA6-D0E8-F59D9EC260BD}"/>
              </a:ext>
            </a:extLst>
          </p:cNvPr>
          <p:cNvSpPr txBox="1"/>
          <p:nvPr/>
        </p:nvSpPr>
        <p:spPr>
          <a:xfrm>
            <a:off x="952500" y="2306507"/>
            <a:ext cx="3036478" cy="2741391"/>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SUCCESSES</a:t>
            </a:r>
          </a:p>
          <a:p>
            <a:pPr marL="171450" indent="-171450" defTabSz="609630">
              <a:lnSpc>
                <a:spcPct val="130120"/>
              </a:lnSpc>
              <a:buFont typeface="Wingdings" panose="05000000000000000000" pitchFamily="2" charset="2"/>
              <a:buChar char="Ø"/>
              <a:defRPr sz="1800" b="0" i="0" u="none" strike="noStrike" kern="0" cap="none" spc="0" baseline="0">
                <a:solidFill>
                  <a:srgbClr val="000000"/>
                </a:solidFill>
                <a:uFillTx/>
              </a:defRPr>
            </a:pPr>
            <a:r>
              <a:rPr lang="en-US" sz="1200" dirty="0">
                <a:solidFill>
                  <a:srgbClr val="5E132A"/>
                </a:solidFill>
                <a:latin typeface="Arimo Bold"/>
              </a:rPr>
              <a:t>Adoption of the </a:t>
            </a:r>
            <a:r>
              <a:rPr lang="en-US" sz="1200" i="1" dirty="0">
                <a:solidFill>
                  <a:srgbClr val="5E132A"/>
                </a:solidFill>
                <a:latin typeface="Arimo Bold"/>
              </a:rPr>
              <a:t>Rockdale County Housing Assessment </a:t>
            </a:r>
          </a:p>
          <a:p>
            <a:pPr marL="171450" indent="-171450" defTabSz="609630">
              <a:lnSpc>
                <a:spcPct val="130120"/>
              </a:lnSpc>
              <a:buFont typeface="Wingdings" panose="05000000000000000000" pitchFamily="2" charset="2"/>
              <a:buChar char="Ø"/>
              <a:defRPr sz="1800" b="0" i="0" u="none" strike="noStrike" kern="0" cap="none" spc="0" baseline="0">
                <a:solidFill>
                  <a:srgbClr val="000000"/>
                </a:solidFill>
                <a:uFillTx/>
              </a:defRPr>
            </a:pPr>
            <a:endParaRPr lang="en-US" sz="1200" dirty="0">
              <a:solidFill>
                <a:srgbClr val="5E132A"/>
              </a:solidFill>
              <a:latin typeface="Arimo Bold"/>
            </a:endParaRPr>
          </a:p>
          <a:p>
            <a:pPr marL="171450" indent="-171450" defTabSz="609630">
              <a:lnSpc>
                <a:spcPct val="130120"/>
              </a:lnSpc>
              <a:buFont typeface="Wingdings" panose="05000000000000000000" pitchFamily="2" charset="2"/>
              <a:buChar char="Ø"/>
              <a:defRPr sz="1800" b="0" i="0" u="none" strike="noStrike" kern="0" cap="none" spc="0" baseline="0">
                <a:solidFill>
                  <a:srgbClr val="000000"/>
                </a:solidFill>
                <a:uFillTx/>
              </a:defRPr>
            </a:pPr>
            <a:r>
              <a:rPr lang="en-US" sz="1200" dirty="0">
                <a:solidFill>
                  <a:srgbClr val="5E132A"/>
                </a:solidFill>
                <a:latin typeface="Arimo Bold"/>
              </a:rPr>
              <a:t>Code Enforcement officer vacancies filled, and Code Enforcement Officer I minimum pay range increased</a:t>
            </a:r>
          </a:p>
          <a:p>
            <a:pPr marL="171450" indent="-171450" defTabSz="609630">
              <a:lnSpc>
                <a:spcPct val="130120"/>
              </a:lnSpc>
              <a:buFont typeface="Wingdings" panose="05000000000000000000" pitchFamily="2" charset="2"/>
              <a:buChar char="Ø"/>
              <a:defRPr sz="1800" b="0" i="0" u="none" strike="noStrike" kern="0" cap="none" spc="0" baseline="0">
                <a:solidFill>
                  <a:srgbClr val="000000"/>
                </a:solidFill>
                <a:uFillTx/>
              </a:defRPr>
            </a:pPr>
            <a:endParaRPr lang="en-US" sz="1200" dirty="0">
              <a:solidFill>
                <a:srgbClr val="5E132A"/>
              </a:solidFill>
              <a:latin typeface="Arimo Bold"/>
            </a:endParaRPr>
          </a:p>
          <a:p>
            <a:pPr marL="171450" indent="-171450" defTabSz="609630">
              <a:lnSpc>
                <a:spcPct val="130120"/>
              </a:lnSpc>
              <a:buFont typeface="Wingdings" panose="05000000000000000000" pitchFamily="2" charset="2"/>
              <a:buChar char="Ø"/>
              <a:defRPr sz="1800" b="0" i="0" u="none" strike="noStrike" kern="0" cap="none" spc="0" baseline="0">
                <a:solidFill>
                  <a:srgbClr val="000000"/>
                </a:solidFill>
                <a:uFillTx/>
              </a:defRPr>
            </a:pPr>
            <a:r>
              <a:rPr lang="en-US" sz="1200" dirty="0">
                <a:solidFill>
                  <a:srgbClr val="5E132A"/>
                </a:solidFill>
                <a:latin typeface="Arimo Bold"/>
              </a:rPr>
              <a:t>Adoption &amp; implementation of short-term rental program</a:t>
            </a:r>
          </a:p>
          <a:p>
            <a:pPr marL="171450" indent="-171450" defTabSz="609630">
              <a:lnSpc>
                <a:spcPct val="130120"/>
              </a:lnSpc>
              <a:buFont typeface="Wingdings" panose="05000000000000000000" pitchFamily="2" charset="2"/>
              <a:buChar char="Ø"/>
              <a:defRPr sz="1800" b="0" i="0" u="none" strike="noStrike" kern="0" cap="none" spc="0" baseline="0">
                <a:solidFill>
                  <a:srgbClr val="000000"/>
                </a:solidFill>
                <a:uFillTx/>
              </a:defRPr>
            </a:pPr>
            <a:endParaRPr lang="en-US" sz="1200" dirty="0">
              <a:solidFill>
                <a:srgbClr val="5E132A"/>
              </a:solidFill>
              <a:latin typeface="Arimo Bold"/>
            </a:endParaRPr>
          </a:p>
        </p:txBody>
      </p:sp>
      <p:sp>
        <p:nvSpPr>
          <p:cNvPr id="19" name="TextBox 8">
            <a:extLst>
              <a:ext uri="{FF2B5EF4-FFF2-40B4-BE49-F238E27FC236}">
                <a16:creationId xmlns:a16="http://schemas.microsoft.com/office/drawing/2014/main" id="{1823635E-1327-7EBE-367E-DAAB1BA0E49D}"/>
              </a:ext>
            </a:extLst>
          </p:cNvPr>
          <p:cNvSpPr txBox="1"/>
          <p:nvPr/>
        </p:nvSpPr>
        <p:spPr>
          <a:xfrm>
            <a:off x="4578516" y="2306507"/>
            <a:ext cx="3036478" cy="2058128"/>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OPPORTUNITIES</a:t>
            </a:r>
          </a:p>
          <a:p>
            <a:pPr marL="171450" indent="-171450">
              <a:buFont typeface="Wingdings" panose="05000000000000000000" pitchFamily="2" charset="2"/>
              <a:buChar char="Ø"/>
            </a:pPr>
            <a:r>
              <a:rPr lang="en-US" sz="1200" b="0" i="0" u="none" strike="noStrike" baseline="0" dirty="0">
                <a:solidFill>
                  <a:srgbClr val="5E122A"/>
                </a:solidFill>
                <a:latin typeface="Calibri" panose="020F0502020204030204" pitchFamily="34" charset="0"/>
              </a:rPr>
              <a:t>Training and professional development</a:t>
            </a:r>
          </a:p>
          <a:p>
            <a:pPr marL="171450" indent="-171450">
              <a:buFont typeface="Wingdings" panose="05000000000000000000" pitchFamily="2" charset="2"/>
              <a:buChar char="Ø"/>
            </a:pPr>
            <a:endParaRPr lang="en-US" sz="1200" b="0" i="0" u="none" strike="noStrike" baseline="0" dirty="0">
              <a:solidFill>
                <a:srgbClr val="5E122A"/>
              </a:solidFill>
              <a:latin typeface="Calibri" panose="020F0502020204030204" pitchFamily="34" charset="0"/>
            </a:endParaRPr>
          </a:p>
          <a:p>
            <a:pPr marL="171450" indent="-171450">
              <a:buFont typeface="Wingdings" panose="05000000000000000000" pitchFamily="2" charset="2"/>
              <a:buChar char="Ø"/>
            </a:pPr>
            <a:r>
              <a:rPr lang="en-US" sz="1200" dirty="0">
                <a:solidFill>
                  <a:srgbClr val="5E122A"/>
                </a:solidFill>
                <a:latin typeface="Calibri" panose="020F0502020204030204" pitchFamily="34" charset="0"/>
              </a:rPr>
              <a:t>Technological enhancements</a:t>
            </a:r>
            <a:endParaRPr lang="en-US" sz="1200" b="0" i="0" u="none" strike="noStrike" baseline="0" dirty="0">
              <a:solidFill>
                <a:srgbClr val="5E122A"/>
              </a:solidFill>
              <a:latin typeface="Calibri" panose="020F0502020204030204" pitchFamily="34" charset="0"/>
            </a:endParaRPr>
          </a:p>
          <a:p>
            <a:pPr marL="171450" indent="-171450">
              <a:buFont typeface="Wingdings" panose="05000000000000000000" pitchFamily="2" charset="2"/>
              <a:buChar char="Ø"/>
            </a:pPr>
            <a:endParaRPr lang="en-US" sz="1200" b="0" i="0" u="none" strike="noStrike" baseline="0" dirty="0">
              <a:solidFill>
                <a:srgbClr val="5E122A"/>
              </a:solidFill>
              <a:latin typeface="Calibri" panose="020F0502020204030204" pitchFamily="34" charset="0"/>
            </a:endParaRPr>
          </a:p>
          <a:p>
            <a:pPr marL="171450" indent="-171450">
              <a:buFont typeface="Wingdings" panose="05000000000000000000" pitchFamily="2" charset="2"/>
              <a:buChar char="Ø"/>
            </a:pPr>
            <a:r>
              <a:rPr lang="en-US" sz="1200" b="0" i="0" u="none" strike="noStrike" baseline="0" dirty="0">
                <a:solidFill>
                  <a:srgbClr val="5E122A"/>
                </a:solidFill>
                <a:latin typeface="Calibri" panose="020F0502020204030204" pitchFamily="34" charset="0"/>
              </a:rPr>
              <a:t>Department reorganization and update of team roles and responsibilities</a:t>
            </a:r>
          </a:p>
          <a:p>
            <a:pPr marL="171450" indent="-171450">
              <a:buFont typeface="Wingdings" panose="05000000000000000000" pitchFamily="2" charset="2"/>
              <a:buChar char="Ø"/>
            </a:pPr>
            <a:endParaRPr lang="en-US" sz="1200" b="0" i="0" u="none" strike="noStrike" baseline="0" dirty="0">
              <a:solidFill>
                <a:srgbClr val="5E122A"/>
              </a:solidFill>
              <a:latin typeface="Calibri" panose="020F0502020204030204" pitchFamily="34" charset="0"/>
            </a:endParaRPr>
          </a:p>
          <a:p>
            <a:pPr marL="171450" indent="-171450">
              <a:buFont typeface="Wingdings" panose="05000000000000000000" pitchFamily="2" charset="2"/>
              <a:buChar char="Ø"/>
            </a:pPr>
            <a:r>
              <a:rPr lang="en-US" sz="1200" b="0" i="0" u="none" strike="noStrike" baseline="0" dirty="0">
                <a:solidFill>
                  <a:srgbClr val="5E122A"/>
                </a:solidFill>
                <a:latin typeface="Calibri" panose="020F0502020204030204" pitchFamily="34" charset="0"/>
              </a:rPr>
              <a:t>Succession planning for staff retention</a:t>
            </a:r>
          </a:p>
          <a:p>
            <a:pPr marL="171450" indent="-171450" defTabSz="609630">
              <a:lnSpc>
                <a:spcPct val="130120"/>
              </a:lnSpc>
              <a:buFont typeface="Wingdings" panose="05000000000000000000" pitchFamily="2" charset="2"/>
              <a:buChar char="Ø"/>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20" name="TextBox 9">
            <a:extLst>
              <a:ext uri="{FF2B5EF4-FFF2-40B4-BE49-F238E27FC236}">
                <a16:creationId xmlns:a16="http://schemas.microsoft.com/office/drawing/2014/main" id="{9BBB2237-3069-AB8F-D5D5-DB97B2B6976F}"/>
              </a:ext>
            </a:extLst>
          </p:cNvPr>
          <p:cNvSpPr txBox="1"/>
          <p:nvPr/>
        </p:nvSpPr>
        <p:spPr>
          <a:xfrm>
            <a:off x="8187020" y="2306507"/>
            <a:ext cx="3036478" cy="1504130"/>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	CHALLENGES</a:t>
            </a:r>
          </a:p>
          <a:p>
            <a:pPr marL="171450" indent="-171450">
              <a:buFont typeface="Wingdings" panose="05000000000000000000" pitchFamily="2" charset="2"/>
              <a:buChar char="Ø"/>
            </a:pPr>
            <a:r>
              <a:rPr lang="en-US" sz="1200" b="0" i="0" u="none" strike="noStrike" baseline="0" dirty="0">
                <a:solidFill>
                  <a:srgbClr val="5E122A"/>
                </a:solidFill>
                <a:latin typeface="Calibri" panose="020F0502020204030204" pitchFamily="34" charset="0"/>
              </a:rPr>
              <a:t>Community engagement</a:t>
            </a:r>
          </a:p>
          <a:p>
            <a:pPr marL="171450" indent="-171450">
              <a:buFont typeface="Wingdings" panose="05000000000000000000" pitchFamily="2" charset="2"/>
              <a:buChar char="Ø"/>
            </a:pPr>
            <a:endParaRPr lang="en-US" sz="1200" b="0" i="0" u="none" strike="noStrike" baseline="0" dirty="0">
              <a:solidFill>
                <a:srgbClr val="5E122A"/>
              </a:solidFill>
              <a:latin typeface="Calibri" panose="020F0502020204030204" pitchFamily="34" charset="0"/>
            </a:endParaRPr>
          </a:p>
          <a:p>
            <a:pPr marL="171450" indent="-171450">
              <a:buFont typeface="Wingdings" panose="05000000000000000000" pitchFamily="2" charset="2"/>
              <a:buChar char="Ø"/>
            </a:pPr>
            <a:r>
              <a:rPr lang="en-US" sz="1200" b="0" i="0" u="none" strike="noStrike" baseline="0" dirty="0">
                <a:solidFill>
                  <a:srgbClr val="5E122A"/>
                </a:solidFill>
                <a:latin typeface="Calibri" panose="020F0502020204030204" pitchFamily="34" charset="0"/>
              </a:rPr>
              <a:t>External operational impacts</a:t>
            </a:r>
          </a:p>
          <a:p>
            <a:pPr marL="171450" indent="-171450">
              <a:buFont typeface="Wingdings" panose="05000000000000000000" pitchFamily="2" charset="2"/>
              <a:buChar char="Ø"/>
            </a:pPr>
            <a:endParaRPr lang="en-US" sz="1200" b="0" i="0" u="none" strike="noStrike" baseline="0" dirty="0">
              <a:solidFill>
                <a:srgbClr val="5E122A"/>
              </a:solidFill>
              <a:latin typeface="Calibri" panose="020F0502020204030204" pitchFamily="34" charset="0"/>
            </a:endParaRPr>
          </a:p>
          <a:p>
            <a:pPr marL="171450" indent="-171450">
              <a:buFont typeface="Wingdings" panose="05000000000000000000" pitchFamily="2" charset="2"/>
              <a:buChar char="Ø"/>
            </a:pPr>
            <a:r>
              <a:rPr lang="en-US" sz="1200" b="0" i="0" u="none" strike="noStrike" baseline="0" dirty="0">
                <a:solidFill>
                  <a:srgbClr val="5E122A"/>
                </a:solidFill>
                <a:latin typeface="Calibri" panose="020F0502020204030204" pitchFamily="34" charset="0"/>
              </a:rPr>
              <a:t>Reputational issues</a:t>
            </a:r>
          </a:p>
          <a:p>
            <a:pPr marL="171450" indent="-171450" defTabSz="609630">
              <a:lnSpc>
                <a:spcPct val="130120"/>
              </a:lnSpc>
              <a:buFont typeface="Wingdings" panose="05000000000000000000" pitchFamily="2" charset="2"/>
              <a:buChar char="Ø"/>
              <a:defRPr sz="1800" b="0" i="0" u="none" strike="noStrike" kern="0" cap="none" spc="0" baseline="0">
                <a:solidFill>
                  <a:srgbClr val="000000"/>
                </a:solidFill>
                <a:uFillTx/>
              </a:defRPr>
            </a:pPr>
            <a:endParaRPr lang="en-US" sz="1200" dirty="0">
              <a:solidFill>
                <a:srgbClr val="000000"/>
              </a:solidFill>
              <a:latin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02180" y="555407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22" name="TextBox 4">
            <a:extLst>
              <a:ext uri="{FF2B5EF4-FFF2-40B4-BE49-F238E27FC236}">
                <a16:creationId xmlns:a16="http://schemas.microsoft.com/office/drawing/2014/main" id="{3439AF71-071C-B464-C7E0-FA499C4FA558}"/>
              </a:ext>
            </a:extLst>
          </p:cNvPr>
          <p:cNvSpPr txBox="1"/>
          <p:nvPr/>
        </p:nvSpPr>
        <p:spPr>
          <a:xfrm>
            <a:off x="1148013" y="415001"/>
            <a:ext cx="755798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FY2</a:t>
            </a:r>
            <a:r>
              <a:rPr lang="en-US" sz="4400" spc="100" dirty="0">
                <a:latin typeface="Arimo Bold"/>
              </a:rPr>
              <a:t>7</a:t>
            </a:r>
            <a:r>
              <a:rPr lang="en-US" sz="4400" spc="100" dirty="0">
                <a:solidFill>
                  <a:srgbClr val="000000"/>
                </a:solidFill>
                <a:latin typeface="Arimo Bold"/>
              </a:rPr>
              <a:t> Goals &amp; Initiatives</a:t>
            </a:r>
            <a:endParaRPr lang="en-US" sz="1200" dirty="0">
              <a:solidFill>
                <a:srgbClr val="000000"/>
              </a:solidFill>
              <a:latin typeface="Calibri"/>
            </a:endParaRPr>
          </a:p>
        </p:txBody>
      </p:sp>
      <p:sp>
        <p:nvSpPr>
          <p:cNvPr id="23" name="TextBox 5">
            <a:extLst>
              <a:ext uri="{FF2B5EF4-FFF2-40B4-BE49-F238E27FC236}">
                <a16:creationId xmlns:a16="http://schemas.microsoft.com/office/drawing/2014/main" id="{FD6F4DB8-74E9-C11D-DBC7-DD91F1686DAC}"/>
              </a:ext>
            </a:extLst>
          </p:cNvPr>
          <p:cNvSpPr txBox="1"/>
          <p:nvPr/>
        </p:nvSpPr>
        <p:spPr>
          <a:xfrm>
            <a:off x="1189922" y="1819386"/>
            <a:ext cx="5905821" cy="130356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Access:</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rgbClr val="000000"/>
                </a:solidFill>
                <a:latin typeface="Garamond" panose="02020404030301010803" pitchFamily="18" charset="0"/>
              </a:rPr>
              <a:t>Initiate the update of the </a:t>
            </a:r>
            <a:r>
              <a:rPr lang="en-US" sz="1200" i="1" dirty="0">
                <a:solidFill>
                  <a:srgbClr val="000000"/>
                </a:solidFill>
                <a:latin typeface="Garamond" panose="02020404030301010803" pitchFamily="18" charset="0"/>
              </a:rPr>
              <a:t>Rockdale County Comprehensive Plan </a:t>
            </a:r>
            <a:r>
              <a:rPr lang="en-US" sz="1200" dirty="0">
                <a:solidFill>
                  <a:srgbClr val="000000"/>
                </a:solidFill>
                <a:latin typeface="Garamond" panose="02020404030301010803" pitchFamily="18" charset="0"/>
              </a:rPr>
              <a:t>including a robust public participation plan by fourth quarter of 2027. </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rgbClr val="000000"/>
                </a:solidFill>
                <a:latin typeface="Garamond" panose="02020404030301010803" pitchFamily="18" charset="0"/>
              </a:rPr>
              <a:t>Facilitate public hearings/meetings in accordance with newly adopted procedures from the </a:t>
            </a:r>
            <a:r>
              <a:rPr lang="en-US" sz="1200" i="1" dirty="0">
                <a:solidFill>
                  <a:srgbClr val="000000"/>
                </a:solidFill>
                <a:latin typeface="Garamond" panose="02020404030301010803" pitchFamily="18" charset="0"/>
              </a:rPr>
              <a:t>Unified Development Ordinance </a:t>
            </a:r>
            <a:r>
              <a:rPr lang="en-US" sz="1200" dirty="0">
                <a:solidFill>
                  <a:srgbClr val="000000"/>
                </a:solidFill>
                <a:latin typeface="Garamond" panose="02020404030301010803" pitchFamily="18" charset="0"/>
              </a:rPr>
              <a:t>(UDO) and obtain qualitative and quantitative data. </a:t>
            </a:r>
          </a:p>
        </p:txBody>
      </p:sp>
      <p:sp>
        <p:nvSpPr>
          <p:cNvPr id="24" name="TextBox 6">
            <a:extLst>
              <a:ext uri="{FF2B5EF4-FFF2-40B4-BE49-F238E27FC236}">
                <a16:creationId xmlns:a16="http://schemas.microsoft.com/office/drawing/2014/main" id="{BC189B0B-EEC2-0FB3-73A6-11B65B376F92}"/>
              </a:ext>
            </a:extLst>
          </p:cNvPr>
          <p:cNvSpPr txBox="1"/>
          <p:nvPr/>
        </p:nvSpPr>
        <p:spPr>
          <a:xfrm>
            <a:off x="1191075" y="3299225"/>
            <a:ext cx="5904668" cy="130356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Equity:</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rgbClr val="000000"/>
                </a:solidFill>
                <a:latin typeface="Garamond" panose="02020404030301010803" pitchFamily="18" charset="0"/>
              </a:rPr>
              <a:t>Complete at least three short-term (Years 0-1) implementation steps from the </a:t>
            </a:r>
            <a:r>
              <a:rPr lang="en-US" sz="1200" i="1" dirty="0">
                <a:solidFill>
                  <a:srgbClr val="000000"/>
                </a:solidFill>
                <a:latin typeface="Garamond" panose="02020404030301010803" pitchFamily="18" charset="0"/>
              </a:rPr>
              <a:t>Rockdale County Housing Assessment</a:t>
            </a:r>
            <a:r>
              <a:rPr lang="en-US" sz="1200" dirty="0">
                <a:solidFill>
                  <a:srgbClr val="000000"/>
                </a:solidFill>
                <a:latin typeface="Garamond" panose="02020404030301010803" pitchFamily="18" charset="0"/>
              </a:rPr>
              <a:t> by the end of the third quarter. </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rgbClr val="000000"/>
                </a:solidFill>
                <a:latin typeface="Garamond" panose="02020404030301010803" pitchFamily="18" charset="0"/>
              </a:rPr>
              <a:t>Establish zoning requirements for senior housing, disability supportive housing, and/or group homes by the end of the third quarter. </a:t>
            </a:r>
          </a:p>
        </p:txBody>
      </p:sp>
      <p:sp>
        <p:nvSpPr>
          <p:cNvPr id="25" name="TextBox 7">
            <a:extLst>
              <a:ext uri="{FF2B5EF4-FFF2-40B4-BE49-F238E27FC236}">
                <a16:creationId xmlns:a16="http://schemas.microsoft.com/office/drawing/2014/main" id="{258F56F1-C351-E316-7274-589144E0E1D9}"/>
              </a:ext>
            </a:extLst>
          </p:cNvPr>
          <p:cNvSpPr txBox="1"/>
          <p:nvPr/>
        </p:nvSpPr>
        <p:spPr>
          <a:xfrm>
            <a:off x="1148013" y="4803339"/>
            <a:ext cx="5988490" cy="130356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Innovation:</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rgbClr val="000000"/>
                </a:solidFill>
                <a:latin typeface="Garamond" panose="02020404030301010803" pitchFamily="18" charset="0"/>
              </a:rPr>
              <a:t>Refine utilization of Microsoft Bookings for appointments based on planning/zoning service type and track monthly progress. </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rgbClr val="000000"/>
                </a:solidFill>
                <a:latin typeface="Garamond" panose="02020404030301010803" pitchFamily="18" charset="0"/>
              </a:rPr>
              <a:t>Procure and establish a dedicated webpage for community engagement, code enforcement, and planning/zoning education by December 31, 2027. </a:t>
            </a:r>
          </a:p>
        </p:txBody>
      </p:sp>
      <p:sp>
        <p:nvSpPr>
          <p:cNvPr id="26" name="TextBox 12">
            <a:extLst>
              <a:ext uri="{FF2B5EF4-FFF2-40B4-BE49-F238E27FC236}">
                <a16:creationId xmlns:a16="http://schemas.microsoft.com/office/drawing/2014/main" id="{1CBFD762-7966-8C1B-7F00-10485D838FC3}"/>
              </a:ext>
            </a:extLst>
          </p:cNvPr>
          <p:cNvSpPr txBox="1"/>
          <p:nvPr/>
        </p:nvSpPr>
        <p:spPr>
          <a:xfrm>
            <a:off x="1107249" y="1106860"/>
            <a:ext cx="941730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00507B"/>
                </a:solidFill>
                <a:latin typeface="Arimo Bold"/>
              </a:rPr>
              <a:t>Department’s Reimagine Rockdale Strategic Plan</a:t>
            </a:r>
            <a:endParaRPr lang="en-US" sz="1200">
              <a:solidFill>
                <a:srgbClr val="000000"/>
              </a:solidFill>
              <a:latin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85061" y="550542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B5CA9346-D68C-30E1-599A-828557B38B89}"/>
              </a:ext>
            </a:extLst>
          </p:cNvPr>
          <p:cNvSpPr txBox="1"/>
          <p:nvPr/>
        </p:nvSpPr>
        <p:spPr>
          <a:xfrm>
            <a:off x="558803" y="542830"/>
            <a:ext cx="10028919"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Summary</a:t>
            </a:r>
            <a:endParaRPr lang="en-US" sz="1200" dirty="0">
              <a:solidFill>
                <a:srgbClr val="000000"/>
              </a:solidFill>
              <a:latin typeface="Calibri"/>
            </a:endParaRPr>
          </a:p>
        </p:txBody>
      </p:sp>
      <p:sp>
        <p:nvSpPr>
          <p:cNvPr id="13" name="TextBox 6">
            <a:extLst>
              <a:ext uri="{FF2B5EF4-FFF2-40B4-BE49-F238E27FC236}">
                <a16:creationId xmlns:a16="http://schemas.microsoft.com/office/drawing/2014/main" id="{9EADF903-8EB9-97C8-B9BE-9A52F3342CBA}"/>
              </a:ext>
            </a:extLst>
          </p:cNvPr>
          <p:cNvSpPr txBox="1"/>
          <p:nvPr/>
        </p:nvSpPr>
        <p:spPr>
          <a:xfrm>
            <a:off x="558802" y="1301923"/>
            <a:ext cx="9310549"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*Report Provided by Finance </a:t>
            </a:r>
            <a:endParaRPr lang="en-US" sz="1200" dirty="0">
              <a:solidFill>
                <a:srgbClr val="000000"/>
              </a:solidFill>
              <a:latin typeface="Calibri"/>
            </a:endParaRPr>
          </a:p>
        </p:txBody>
      </p:sp>
      <p:graphicFrame>
        <p:nvGraphicFramePr>
          <p:cNvPr id="14" name="Table 9">
            <a:extLst>
              <a:ext uri="{FF2B5EF4-FFF2-40B4-BE49-F238E27FC236}">
                <a16:creationId xmlns:a16="http://schemas.microsoft.com/office/drawing/2014/main" id="{C81F5410-03CD-BD27-46AD-5F337E8B3B18}"/>
              </a:ext>
            </a:extLst>
          </p:cNvPr>
          <p:cNvGraphicFramePr>
            <a:graphicFrameLocks noGrp="1"/>
          </p:cNvGraphicFramePr>
          <p:nvPr>
            <p:extLst>
              <p:ext uri="{D42A27DB-BD31-4B8C-83A1-F6EECF244321}">
                <p14:modId xmlns:p14="http://schemas.microsoft.com/office/powerpoint/2010/main" val="1404773712"/>
              </p:ext>
            </p:extLst>
          </p:nvPr>
        </p:nvGraphicFramePr>
        <p:xfrm>
          <a:off x="558802" y="2328312"/>
          <a:ext cx="10210798" cy="2421481"/>
        </p:xfrm>
        <a:graphic>
          <a:graphicData uri="http://schemas.openxmlformats.org/drawingml/2006/table">
            <a:tbl>
              <a:tblPr>
                <a:effectLst/>
              </a:tblPr>
              <a:tblGrid>
                <a:gridCol w="3918039">
                  <a:extLst>
                    <a:ext uri="{9D8B030D-6E8A-4147-A177-3AD203B41FA5}">
                      <a16:colId xmlns:a16="http://schemas.microsoft.com/office/drawing/2014/main" val="297089926"/>
                    </a:ext>
                  </a:extLst>
                </a:gridCol>
                <a:gridCol w="2193188">
                  <a:extLst>
                    <a:ext uri="{9D8B030D-6E8A-4147-A177-3AD203B41FA5}">
                      <a16:colId xmlns:a16="http://schemas.microsoft.com/office/drawing/2014/main" val="4285716758"/>
                    </a:ext>
                  </a:extLst>
                </a:gridCol>
                <a:gridCol w="2134904">
                  <a:extLst>
                    <a:ext uri="{9D8B030D-6E8A-4147-A177-3AD203B41FA5}">
                      <a16:colId xmlns:a16="http://schemas.microsoft.com/office/drawing/2014/main" val="3641019470"/>
                    </a:ext>
                  </a:extLst>
                </a:gridCol>
                <a:gridCol w="1964667">
                  <a:extLst>
                    <a:ext uri="{9D8B030D-6E8A-4147-A177-3AD203B41FA5}">
                      <a16:colId xmlns:a16="http://schemas.microsoft.com/office/drawing/2014/main" val="3916489044"/>
                    </a:ext>
                  </a:extLst>
                </a:gridCol>
              </a:tblGrid>
              <a:tr h="1054126">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Budget </a:t>
                      </a:r>
                      <a:endParaRPr lang="en-US" sz="700" dirty="0"/>
                    </a:p>
                    <a:p>
                      <a:pPr lvl="0" algn="l">
                        <a:lnSpc>
                          <a:spcPct val="144578"/>
                        </a:lnSpc>
                      </a:pPr>
                      <a:r>
                        <a:rPr lang="en-US" sz="2000" spc="-66" dirty="0">
                          <a:solidFill>
                            <a:srgbClr val="FFFFFF"/>
                          </a:solidFill>
                          <a:latin typeface="Open Sans Italics"/>
                        </a:rPr>
                        <a:t>FY 2026</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Proposed </a:t>
                      </a:r>
                      <a:endParaRPr lang="en-US" sz="700" dirty="0"/>
                    </a:p>
                    <a:p>
                      <a:pPr lvl="0" algn="l">
                        <a:lnSpc>
                          <a:spcPct val="144578"/>
                        </a:lnSpc>
                      </a:pPr>
                      <a:r>
                        <a:rPr lang="en-US" sz="2000" spc="-66" dirty="0">
                          <a:solidFill>
                            <a:srgbClr val="FFFFFF"/>
                          </a:solidFill>
                          <a:latin typeface="Open Sans Italics"/>
                        </a:rPr>
                        <a:t>FY 2027</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a:solidFill>
                            <a:srgbClr val="FFFFFF"/>
                          </a:solidFill>
                          <a:latin typeface="Open Sans"/>
                        </a:rPr>
                        <a:t>Change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extLst>
                  <a:ext uri="{0D108BD9-81ED-4DB2-BD59-A6C34878D82A}">
                    <a16:rowId xmlns:a16="http://schemas.microsoft.com/office/drawing/2014/main" val="2180589971"/>
                  </a:ext>
                </a:extLst>
              </a:tr>
              <a:tr h="439545">
                <a:tc>
                  <a:txBody>
                    <a:bodyPr/>
                    <a:lstStyle/>
                    <a:p>
                      <a:pPr lvl="0" algn="l">
                        <a:lnSpc>
                          <a:spcPct val="144578"/>
                        </a:lnSpc>
                      </a:pPr>
                      <a:r>
                        <a:rPr lang="en-US" sz="1400" spc="-46">
                          <a:solidFill>
                            <a:srgbClr val="000000"/>
                          </a:solidFill>
                          <a:latin typeface="Open Sans"/>
                        </a:rPr>
                        <a:t>Total Operating Expenses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$596,748</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$923,252</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$326,504</a:t>
                      </a:r>
                      <a:endParaRPr lang="en-US" sz="700" dirty="0">
                        <a:latin typeface="Open Sans" panose="020B0606030504020204" pitchFamily="34" charset="0"/>
                        <a:ea typeface="Open Sans" panose="020B0606030504020204" pitchFamily="34" charset="0"/>
                        <a:cs typeface="Open Sans" panose="020B0606030504020204" pitchFamily="34" charset="0"/>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121998349"/>
                  </a:ext>
                </a:extLst>
              </a:tr>
              <a:tr h="439545">
                <a:tc>
                  <a:txBody>
                    <a:bodyPr/>
                    <a:lstStyle/>
                    <a:p>
                      <a:pPr lvl="0" algn="l">
                        <a:lnSpc>
                          <a:spcPct val="144578"/>
                        </a:lnSpc>
                      </a:pPr>
                      <a:r>
                        <a:rPr lang="en-US" sz="1400" spc="-46">
                          <a:solidFill>
                            <a:srgbClr val="000000"/>
                          </a:solidFill>
                          <a:latin typeface="Open Sans"/>
                        </a:rPr>
                        <a:t>Total Personnel Services &amp;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$1,972,088</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$2,074,310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$102,222</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466410776"/>
                  </a:ext>
                </a:extLst>
              </a:tr>
              <a:tr h="488265">
                <a:tc>
                  <a:txBody>
                    <a:bodyPr/>
                    <a:lstStyle/>
                    <a:p>
                      <a:pPr lvl="0" algn="l">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$2,568,836</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$2,997,562</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$428,726</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46810578"/>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54052" y="571396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4489B2AA-35E9-D96C-57BC-1F25C8939856}"/>
              </a:ext>
            </a:extLst>
          </p:cNvPr>
          <p:cNvSpPr txBox="1"/>
          <p:nvPr/>
        </p:nvSpPr>
        <p:spPr>
          <a:xfrm>
            <a:off x="1233172" y="179445"/>
            <a:ext cx="8063227"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Request</a:t>
            </a:r>
            <a:endParaRPr lang="en-US" sz="1200" dirty="0">
              <a:solidFill>
                <a:srgbClr val="000000"/>
              </a:solidFill>
              <a:latin typeface="Calibri"/>
            </a:endParaRPr>
          </a:p>
        </p:txBody>
      </p:sp>
      <p:graphicFrame>
        <p:nvGraphicFramePr>
          <p:cNvPr id="13" name="Table 9">
            <a:extLst>
              <a:ext uri="{FF2B5EF4-FFF2-40B4-BE49-F238E27FC236}">
                <a16:creationId xmlns:a16="http://schemas.microsoft.com/office/drawing/2014/main" id="{FA467EF5-89D6-AEDF-CCFE-C0977379BA05}"/>
              </a:ext>
            </a:extLst>
          </p:cNvPr>
          <p:cNvGraphicFramePr>
            <a:graphicFrameLocks noGrp="1"/>
          </p:cNvGraphicFramePr>
          <p:nvPr>
            <p:extLst>
              <p:ext uri="{D42A27DB-BD31-4B8C-83A1-F6EECF244321}">
                <p14:modId xmlns:p14="http://schemas.microsoft.com/office/powerpoint/2010/main" val="3048598778"/>
              </p:ext>
            </p:extLst>
          </p:nvPr>
        </p:nvGraphicFramePr>
        <p:xfrm>
          <a:off x="1112892" y="1042539"/>
          <a:ext cx="9091812" cy="5364205"/>
        </p:xfrm>
        <a:graphic>
          <a:graphicData uri="http://schemas.openxmlformats.org/drawingml/2006/table">
            <a:tbl>
              <a:tblPr>
                <a:effectLst/>
              </a:tblPr>
              <a:tblGrid>
                <a:gridCol w="1563428">
                  <a:extLst>
                    <a:ext uri="{9D8B030D-6E8A-4147-A177-3AD203B41FA5}">
                      <a16:colId xmlns:a16="http://schemas.microsoft.com/office/drawing/2014/main" val="2538557119"/>
                    </a:ext>
                  </a:extLst>
                </a:gridCol>
                <a:gridCol w="4243129">
                  <a:extLst>
                    <a:ext uri="{9D8B030D-6E8A-4147-A177-3AD203B41FA5}">
                      <a16:colId xmlns:a16="http://schemas.microsoft.com/office/drawing/2014/main" val="3612884771"/>
                    </a:ext>
                  </a:extLst>
                </a:gridCol>
                <a:gridCol w="1187440">
                  <a:extLst>
                    <a:ext uri="{9D8B030D-6E8A-4147-A177-3AD203B41FA5}">
                      <a16:colId xmlns:a16="http://schemas.microsoft.com/office/drawing/2014/main" val="1567620093"/>
                    </a:ext>
                  </a:extLst>
                </a:gridCol>
                <a:gridCol w="966633">
                  <a:extLst>
                    <a:ext uri="{9D8B030D-6E8A-4147-A177-3AD203B41FA5}">
                      <a16:colId xmlns:a16="http://schemas.microsoft.com/office/drawing/2014/main" val="1416086661"/>
                    </a:ext>
                  </a:extLst>
                </a:gridCol>
                <a:gridCol w="1131182">
                  <a:extLst>
                    <a:ext uri="{9D8B030D-6E8A-4147-A177-3AD203B41FA5}">
                      <a16:colId xmlns:a16="http://schemas.microsoft.com/office/drawing/2014/main" val="3460426261"/>
                    </a:ext>
                  </a:extLst>
                </a:gridCol>
              </a:tblGrid>
              <a:tr h="522860">
                <a:tc>
                  <a:txBody>
                    <a:bodyPr/>
                    <a:lstStyle/>
                    <a:p>
                      <a:pPr lvl="0" algn="l">
                        <a:lnSpc>
                          <a:spcPct val="144578"/>
                        </a:lnSpc>
                      </a:pPr>
                      <a:endParaRPr lang="en-US" sz="5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1600" spc="-66" dirty="0">
                          <a:solidFill>
                            <a:srgbClr val="FFFFFF"/>
                          </a:solidFill>
                          <a:latin typeface="Open Sans"/>
                        </a:rPr>
                        <a:t>Description</a:t>
                      </a:r>
                      <a:endParaRPr lang="en-US" sz="5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1600" spc="-66" dirty="0">
                          <a:solidFill>
                            <a:srgbClr val="FFFFFF"/>
                          </a:solidFill>
                          <a:latin typeface="Open Sans"/>
                        </a:rPr>
                        <a:t>FY26 Budget</a:t>
                      </a:r>
                      <a:endParaRPr lang="en-US" sz="5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1600" spc="-66" dirty="0">
                          <a:solidFill>
                            <a:srgbClr val="FFFFFF"/>
                          </a:solidFill>
                          <a:latin typeface="Open Sans"/>
                        </a:rPr>
                        <a:t>FY27</a:t>
                      </a:r>
                      <a:endParaRPr lang="en-US" sz="500" dirty="0"/>
                    </a:p>
                    <a:p>
                      <a:pPr lvl="0" algn="l">
                        <a:lnSpc>
                          <a:spcPct val="144578"/>
                        </a:lnSpc>
                      </a:pPr>
                      <a:r>
                        <a:rPr lang="en-US" sz="1600" spc="-66" dirty="0">
                          <a:solidFill>
                            <a:srgbClr val="FFFFFF"/>
                          </a:solidFill>
                          <a:latin typeface="Open Sans"/>
                        </a:rPr>
                        <a:t>Cost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1600" spc="-66" dirty="0">
                          <a:solidFill>
                            <a:srgbClr val="FFFFFF"/>
                          </a:solidFill>
                          <a:latin typeface="Open Sans"/>
                        </a:rPr>
                        <a:t>Amount Change</a:t>
                      </a:r>
                      <a:endParaRPr lang="en-US" sz="5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extLst>
                  <a:ext uri="{0D108BD9-81ED-4DB2-BD59-A6C34878D82A}">
                    <a16:rowId xmlns:a16="http://schemas.microsoft.com/office/drawing/2014/main" val="2108107914"/>
                  </a:ext>
                </a:extLst>
              </a:tr>
              <a:tr h="554567">
                <a:tc>
                  <a:txBody>
                    <a:bodyPr/>
                    <a:lstStyle/>
                    <a:p>
                      <a:pPr lvl="0" algn="l">
                        <a:lnSpc>
                          <a:spcPct val="144578"/>
                        </a:lnSpc>
                      </a:pPr>
                      <a:r>
                        <a:rPr lang="en-US" sz="1000" b="1" spc="-46" dirty="0">
                          <a:solidFill>
                            <a:srgbClr val="000000"/>
                          </a:solidFill>
                          <a:latin typeface="Open Sans"/>
                        </a:rPr>
                        <a:t>Professional Services </a:t>
                      </a:r>
                    </a:p>
                    <a:p>
                      <a:pPr lvl="0" algn="l">
                        <a:lnSpc>
                          <a:spcPct val="144578"/>
                        </a:lnSpc>
                      </a:pPr>
                      <a:r>
                        <a:rPr lang="en-US" sz="1000" b="1" spc="-46" dirty="0">
                          <a:solidFill>
                            <a:srgbClr val="000000"/>
                          </a:solidFill>
                          <a:latin typeface="Open Sans"/>
                        </a:rPr>
                        <a:t>(100-7410-521200-39)</a:t>
                      </a:r>
                      <a:endParaRPr lang="en-US" sz="1000" b="1"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000" b="1" i="0" spc="-46" dirty="0">
                          <a:solidFill>
                            <a:srgbClr val="000000"/>
                          </a:solidFill>
                          <a:latin typeface="Open Sans"/>
                        </a:rPr>
                        <a:t>Consulting Services</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000" b="1" spc="-46" dirty="0">
                          <a:solidFill>
                            <a:srgbClr val="000000"/>
                          </a:solidFill>
                          <a:latin typeface="Open Sans"/>
                        </a:rPr>
                        <a:t>$253,800</a:t>
                      </a:r>
                      <a:endParaRPr lang="en-US" sz="1000" b="1"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000" b="1" spc="-46" dirty="0">
                          <a:solidFill>
                            <a:srgbClr val="000000"/>
                          </a:solidFill>
                          <a:latin typeface="Open Sans"/>
                        </a:rPr>
                        <a:t>$528,119</a:t>
                      </a:r>
                      <a:endParaRPr lang="en-US" sz="1000" b="1"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000" b="1" spc="-46" dirty="0">
                          <a:solidFill>
                            <a:srgbClr val="000000"/>
                          </a:solidFill>
                          <a:latin typeface="Open Sans"/>
                        </a:rPr>
                        <a:t>$274,319</a:t>
                      </a:r>
                      <a:endParaRPr lang="en-US" sz="1000" b="1"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494665535"/>
                  </a:ext>
                </a:extLst>
              </a:tr>
              <a:tr h="668242">
                <a:tc>
                  <a:txBody>
                    <a:bodyPr/>
                    <a:lstStyle/>
                    <a:p>
                      <a:pPr lvl="0" algn="l">
                        <a:lnSpc>
                          <a:spcPct val="144578"/>
                        </a:lnSpc>
                      </a:pPr>
                      <a:r>
                        <a:rPr lang="en-US" sz="1000" b="1" spc="-46" dirty="0">
                          <a:solidFill>
                            <a:srgbClr val="000000"/>
                          </a:solidFill>
                          <a:latin typeface="Open Sans"/>
                        </a:rPr>
                        <a:t>Professional Services </a:t>
                      </a:r>
                    </a:p>
                    <a:p>
                      <a:pPr lvl="0" algn="l">
                        <a:lnSpc>
                          <a:spcPct val="144578"/>
                        </a:lnSpc>
                      </a:pPr>
                      <a:r>
                        <a:rPr lang="en-US" sz="1000" b="1" spc="-46" dirty="0">
                          <a:solidFill>
                            <a:srgbClr val="000000"/>
                          </a:solidFill>
                          <a:latin typeface="Open Sans"/>
                        </a:rPr>
                        <a:t>(100-7410-521200-39)</a:t>
                      </a:r>
                      <a:endParaRPr lang="en-US" sz="1000" b="1"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000" i="1" spc="-46" dirty="0">
                          <a:solidFill>
                            <a:srgbClr val="000000"/>
                          </a:solidFill>
                          <a:latin typeface="Open Sans"/>
                        </a:rPr>
                        <a:t>Rockdale County Comprehensive Plan </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000" dirty="0"/>
                        <a:t>N/A</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000" spc="-46" dirty="0">
                          <a:solidFill>
                            <a:srgbClr val="000000"/>
                          </a:solidFill>
                          <a:latin typeface="Open Sans"/>
                        </a:rPr>
                        <a:t>$250,000</a:t>
                      </a:r>
                      <a:endParaRPr lang="en-US" sz="10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endParaRPr lang="en-US" sz="10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579313266"/>
                  </a:ext>
                </a:extLst>
              </a:tr>
              <a:tr h="668242">
                <a:tc>
                  <a:txBody>
                    <a:bodyPr/>
                    <a:lstStyle/>
                    <a:p>
                      <a:pPr lvl="0" algn="l">
                        <a:lnSpc>
                          <a:spcPct val="144578"/>
                        </a:lnSpc>
                      </a:pPr>
                      <a:r>
                        <a:rPr lang="en-US" sz="1000" b="1" spc="-46" dirty="0">
                          <a:solidFill>
                            <a:srgbClr val="000000"/>
                          </a:solidFill>
                          <a:latin typeface="Open Sans"/>
                        </a:rPr>
                        <a:t>Professional Services </a:t>
                      </a:r>
                    </a:p>
                    <a:p>
                      <a:pPr lvl="0" algn="l">
                        <a:lnSpc>
                          <a:spcPct val="144578"/>
                        </a:lnSpc>
                      </a:pPr>
                      <a:r>
                        <a:rPr lang="en-US" sz="1000" b="1" spc="-46" dirty="0">
                          <a:solidFill>
                            <a:srgbClr val="000000"/>
                          </a:solidFill>
                          <a:latin typeface="Open Sans"/>
                        </a:rPr>
                        <a:t>(100-7410-521200-39)</a:t>
                      </a:r>
                      <a:endParaRPr lang="en-US" sz="1000" b="1"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marL="0" marR="0" lvl="0" indent="0" algn="ctr" defTabSz="914400" rtl="0" eaLnBrk="1" fontAlgn="auto" latinLnBrk="0" hangingPunct="1">
                        <a:lnSpc>
                          <a:spcPct val="144578"/>
                        </a:lnSpc>
                        <a:spcBef>
                          <a:spcPts val="0"/>
                        </a:spcBef>
                        <a:spcAft>
                          <a:spcPts val="0"/>
                        </a:spcAft>
                        <a:buClrTx/>
                        <a:buSzTx/>
                        <a:buFontTx/>
                        <a:buNone/>
                        <a:tabLst/>
                        <a:defRPr/>
                      </a:pPr>
                      <a:r>
                        <a:rPr kumimoji="0" lang="en-US" sz="1000" b="0" i="1" u="none" strike="noStrike" kern="1200" cap="none" spc="-46" normalizeH="0" baseline="0" noProof="0" dirty="0" err="1">
                          <a:ln>
                            <a:noFill/>
                          </a:ln>
                          <a:solidFill>
                            <a:srgbClr val="000000"/>
                          </a:solidFill>
                          <a:effectLst/>
                          <a:uLnTx/>
                          <a:uFillTx/>
                          <a:latin typeface="Open Sans"/>
                          <a:ea typeface="+mn-ea"/>
                          <a:cs typeface="+mn-cs"/>
                        </a:rPr>
                        <a:t>SAFEbuilt</a:t>
                      </a:r>
                      <a:endParaRPr kumimoji="0" lang="en-US" sz="1000" b="0" i="0" u="none" strike="noStrike" kern="1200" cap="none" spc="-46" normalizeH="0" baseline="0" noProof="0" dirty="0">
                        <a:ln>
                          <a:noFill/>
                        </a:ln>
                        <a:solidFill>
                          <a:srgbClr val="000000"/>
                        </a:solidFill>
                        <a:effectLst/>
                        <a:uLnTx/>
                        <a:uFillTx/>
                        <a:latin typeface="Open Sans"/>
                        <a:ea typeface="+mn-ea"/>
                        <a:cs typeface="+mn-cs"/>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marL="0" marR="0" lvl="0" indent="0" algn="ctr" defTabSz="914400" rtl="0" eaLnBrk="1" fontAlgn="auto" latinLnBrk="0" hangingPunct="1">
                        <a:lnSpc>
                          <a:spcPct val="144578"/>
                        </a:lnSpc>
                        <a:spcBef>
                          <a:spcPts val="0"/>
                        </a:spcBef>
                        <a:spcAft>
                          <a:spcPts val="0"/>
                        </a:spcAft>
                        <a:buClrTx/>
                        <a:buSzTx/>
                        <a:buFontTx/>
                        <a:buNone/>
                        <a:tabLst/>
                        <a:defRPr/>
                      </a:pPr>
                      <a:r>
                        <a:rPr lang="en-US" sz="1000" spc="-46" dirty="0">
                          <a:solidFill>
                            <a:srgbClr val="000000"/>
                          </a:solidFill>
                          <a:latin typeface="Open Sans"/>
                        </a:rPr>
                        <a:t>N/A</a:t>
                      </a:r>
                      <a:endParaRPr lang="en-US" sz="1000" dirty="0"/>
                    </a:p>
                    <a:p>
                      <a:pPr lvl="0" algn="ctr">
                        <a:lnSpc>
                          <a:spcPct val="144578"/>
                        </a:lnSpc>
                      </a:pPr>
                      <a:endParaRPr lang="en-US" sz="10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000" spc="-46" dirty="0">
                          <a:solidFill>
                            <a:srgbClr val="000000"/>
                          </a:solidFill>
                          <a:latin typeface="Open Sans"/>
                        </a:rPr>
                        <a:t>  $265,600</a:t>
                      </a:r>
                      <a:endParaRPr lang="en-US" sz="10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endParaRPr lang="en-US" sz="10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1878942169"/>
                  </a:ext>
                </a:extLst>
              </a:tr>
              <a:tr h="451640">
                <a:tc>
                  <a:txBody>
                    <a:bodyPr/>
                    <a:lstStyle/>
                    <a:p>
                      <a:pPr lvl="0" algn="l">
                        <a:lnSpc>
                          <a:spcPct val="144578"/>
                        </a:lnSpc>
                      </a:pPr>
                      <a:r>
                        <a:rPr lang="en-US" sz="1000" b="1" spc="-46" dirty="0">
                          <a:solidFill>
                            <a:srgbClr val="000000"/>
                          </a:solidFill>
                          <a:latin typeface="Open Sans"/>
                        </a:rPr>
                        <a:t>Technical Services</a:t>
                      </a:r>
                    </a:p>
                    <a:p>
                      <a:pPr marL="0" marR="0" lvl="0" indent="0" algn="l" defTabSz="914400" rtl="0" eaLnBrk="1" fontAlgn="auto" latinLnBrk="0" hangingPunct="1">
                        <a:lnSpc>
                          <a:spcPct val="144578"/>
                        </a:lnSpc>
                        <a:spcBef>
                          <a:spcPts val="0"/>
                        </a:spcBef>
                        <a:spcAft>
                          <a:spcPts val="0"/>
                        </a:spcAft>
                        <a:buClrTx/>
                        <a:buSzTx/>
                        <a:buFontTx/>
                        <a:buNone/>
                        <a:tabLst/>
                        <a:defRPr/>
                      </a:pPr>
                      <a:r>
                        <a:rPr lang="en-US" sz="1000" b="1" spc="-46" dirty="0">
                          <a:solidFill>
                            <a:srgbClr val="000000"/>
                          </a:solidFill>
                          <a:latin typeface="Open Sans"/>
                        </a:rPr>
                        <a:t>(100-7410-521300-39)</a:t>
                      </a:r>
                      <a:endParaRPr lang="en-US" sz="1000" b="1"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000" b="1" i="0" spc="-46" dirty="0">
                          <a:solidFill>
                            <a:srgbClr val="000000"/>
                          </a:solidFill>
                          <a:latin typeface="Open Sans"/>
                        </a:rPr>
                        <a:t>Contracted Operational Services</a:t>
                      </a:r>
                    </a:p>
                    <a:p>
                      <a:pPr lvl="0" algn="ctr">
                        <a:lnSpc>
                          <a:spcPct val="144578"/>
                        </a:lnSpc>
                      </a:pPr>
                      <a:endParaRPr lang="en-US" sz="1000" b="1"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000" b="1" spc="-46" dirty="0">
                          <a:solidFill>
                            <a:srgbClr val="000000"/>
                          </a:solidFill>
                          <a:latin typeface="Open Sans"/>
                        </a:rPr>
                        <a:t>$300</a:t>
                      </a:r>
                      <a:endParaRPr lang="en-US" sz="1000" b="1"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000" b="1" spc="-46" dirty="0">
                          <a:solidFill>
                            <a:srgbClr val="000000"/>
                          </a:solidFill>
                          <a:latin typeface="Open Sans"/>
                        </a:rPr>
                        <a:t>$70,365</a:t>
                      </a:r>
                      <a:endParaRPr lang="en-US" sz="1000" b="1"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000" b="1" spc="-46" dirty="0">
                          <a:solidFill>
                            <a:srgbClr val="000000"/>
                          </a:solidFill>
                          <a:latin typeface="Open Sans"/>
                        </a:rPr>
                        <a:t>$70,065</a:t>
                      </a:r>
                      <a:endParaRPr lang="en-US" sz="1000" b="1"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3478839832"/>
                  </a:ext>
                </a:extLst>
              </a:tr>
              <a:tr h="451640">
                <a:tc>
                  <a:txBody>
                    <a:bodyPr/>
                    <a:lstStyle/>
                    <a:p>
                      <a:pPr lvl="0" algn="l">
                        <a:lnSpc>
                          <a:spcPct val="144578"/>
                        </a:lnSpc>
                      </a:pPr>
                      <a:r>
                        <a:rPr lang="en-US" sz="1000" b="1" spc="-46" dirty="0">
                          <a:solidFill>
                            <a:srgbClr val="000000"/>
                          </a:solidFill>
                          <a:latin typeface="Open Sans"/>
                        </a:rPr>
                        <a:t>Technical Services</a:t>
                      </a:r>
                    </a:p>
                    <a:p>
                      <a:pPr marL="0" marR="0" lvl="0" indent="0" algn="l" defTabSz="914400" rtl="0" eaLnBrk="1" fontAlgn="auto" latinLnBrk="0" hangingPunct="1">
                        <a:lnSpc>
                          <a:spcPct val="144578"/>
                        </a:lnSpc>
                        <a:spcBef>
                          <a:spcPts val="0"/>
                        </a:spcBef>
                        <a:spcAft>
                          <a:spcPts val="0"/>
                        </a:spcAft>
                        <a:buClrTx/>
                        <a:buSzTx/>
                        <a:buFontTx/>
                        <a:buNone/>
                        <a:tabLst/>
                        <a:defRPr/>
                      </a:pPr>
                      <a:r>
                        <a:rPr lang="en-US" sz="1000" b="1" spc="-46" dirty="0">
                          <a:solidFill>
                            <a:srgbClr val="000000"/>
                          </a:solidFill>
                          <a:latin typeface="Open Sans"/>
                        </a:rPr>
                        <a:t>(100-7410-521300-39)</a:t>
                      </a:r>
                      <a:endParaRPr lang="en-US" sz="1000" b="1"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000" i="0" spc="-46" dirty="0">
                          <a:solidFill>
                            <a:srgbClr val="000000"/>
                          </a:solidFill>
                          <a:latin typeface="Open Sans"/>
                        </a:rPr>
                        <a:t>Magnet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000" spc="-46" dirty="0">
                          <a:solidFill>
                            <a:srgbClr val="000000"/>
                          </a:solidFill>
                          <a:latin typeface="Open Sans"/>
                        </a:rPr>
                        <a:t>N/A</a:t>
                      </a:r>
                      <a:endParaRPr lang="en-US" sz="10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000" spc="-46" dirty="0">
                          <a:solidFill>
                            <a:srgbClr val="000000"/>
                          </a:solidFill>
                          <a:latin typeface="Open Sans"/>
                        </a:rPr>
                        <a:t>$41,000</a:t>
                      </a:r>
                      <a:endParaRPr lang="en-US" sz="10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endParaRPr lang="en-US" sz="10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2343711820"/>
                  </a:ext>
                </a:extLst>
              </a:tr>
              <a:tr h="451640">
                <a:tc>
                  <a:txBody>
                    <a:bodyPr/>
                    <a:lstStyle/>
                    <a:p>
                      <a:pPr lvl="0" algn="l">
                        <a:lnSpc>
                          <a:spcPct val="144578"/>
                        </a:lnSpc>
                      </a:pPr>
                      <a:r>
                        <a:rPr lang="en-US" sz="1000" b="1" spc="-46" dirty="0">
                          <a:solidFill>
                            <a:srgbClr val="000000"/>
                          </a:solidFill>
                          <a:latin typeface="Open Sans"/>
                        </a:rPr>
                        <a:t>Technical Services</a:t>
                      </a:r>
                    </a:p>
                    <a:p>
                      <a:pPr marL="0" marR="0" lvl="0" indent="0" algn="l" defTabSz="914400" rtl="0" eaLnBrk="1" fontAlgn="auto" latinLnBrk="0" hangingPunct="1">
                        <a:lnSpc>
                          <a:spcPct val="144578"/>
                        </a:lnSpc>
                        <a:spcBef>
                          <a:spcPts val="0"/>
                        </a:spcBef>
                        <a:spcAft>
                          <a:spcPts val="0"/>
                        </a:spcAft>
                        <a:buClrTx/>
                        <a:buSzTx/>
                        <a:buFontTx/>
                        <a:buNone/>
                        <a:tabLst/>
                        <a:defRPr/>
                      </a:pPr>
                      <a:r>
                        <a:rPr lang="en-US" sz="1000" b="1" spc="-46" dirty="0">
                          <a:solidFill>
                            <a:srgbClr val="000000"/>
                          </a:solidFill>
                          <a:latin typeface="Open Sans"/>
                        </a:rPr>
                        <a:t>(100-7410-521300-39)</a:t>
                      </a:r>
                      <a:endParaRPr lang="en-US" sz="1000" b="1"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000" i="1" spc="-46" dirty="0" err="1">
                          <a:solidFill>
                            <a:srgbClr val="000000"/>
                          </a:solidFill>
                          <a:latin typeface="Open Sans"/>
                        </a:rPr>
                        <a:t>Rentalscape</a:t>
                      </a:r>
                      <a:r>
                        <a:rPr lang="en-US" sz="1000" spc="-46" dirty="0">
                          <a:solidFill>
                            <a:srgbClr val="000000"/>
                          </a:solidFill>
                          <a:latin typeface="Open Sans"/>
                        </a:rPr>
                        <a:t> (i.e., Deckard Technologies) </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marL="0" marR="0" lvl="0" indent="0" algn="ctr" defTabSz="914400" rtl="0" eaLnBrk="1" fontAlgn="auto" latinLnBrk="0" hangingPunct="1">
                        <a:lnSpc>
                          <a:spcPct val="144578"/>
                        </a:lnSpc>
                        <a:spcBef>
                          <a:spcPts val="0"/>
                        </a:spcBef>
                        <a:spcAft>
                          <a:spcPts val="0"/>
                        </a:spcAft>
                        <a:buClrTx/>
                        <a:buSzTx/>
                        <a:buFontTx/>
                        <a:buNone/>
                        <a:tabLst/>
                        <a:defRPr/>
                      </a:pPr>
                      <a:r>
                        <a:rPr kumimoji="0" lang="en-US" sz="1000" b="0" i="0" u="none" strike="noStrike" kern="1200" cap="none" spc="-46" normalizeH="0" baseline="0" noProof="0" dirty="0">
                          <a:ln>
                            <a:noFill/>
                          </a:ln>
                          <a:solidFill>
                            <a:srgbClr val="000000"/>
                          </a:solidFill>
                          <a:effectLst/>
                          <a:uLnTx/>
                          <a:uFillTx/>
                          <a:latin typeface="Open Sans"/>
                          <a:ea typeface="+mn-ea"/>
                          <a:cs typeface="+mn-cs"/>
                        </a:rPr>
                        <a:t>N/A</a:t>
                      </a:r>
                      <a:endPar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000" spc="-46" dirty="0">
                          <a:solidFill>
                            <a:srgbClr val="000000"/>
                          </a:solidFill>
                          <a:latin typeface="Open Sans"/>
                        </a:rPr>
                        <a:t>$6,125</a:t>
                      </a:r>
                      <a:endParaRPr lang="en-US" sz="10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endParaRPr lang="en-US" sz="10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103905529"/>
                  </a:ext>
                </a:extLst>
              </a:tr>
              <a:tr h="451640">
                <a:tc>
                  <a:txBody>
                    <a:bodyPr/>
                    <a:lstStyle/>
                    <a:p>
                      <a:pPr lvl="0" algn="l">
                        <a:lnSpc>
                          <a:spcPct val="144578"/>
                        </a:lnSpc>
                      </a:pPr>
                      <a:r>
                        <a:rPr lang="en-US" sz="1000" b="1" spc="-46" dirty="0">
                          <a:solidFill>
                            <a:srgbClr val="000000"/>
                          </a:solidFill>
                          <a:latin typeface="Open Sans"/>
                        </a:rPr>
                        <a:t>Technical Services</a:t>
                      </a:r>
                    </a:p>
                    <a:p>
                      <a:pPr marL="0" marR="0" lvl="0" indent="0" algn="l" defTabSz="914400" rtl="0" eaLnBrk="1" fontAlgn="auto" latinLnBrk="0" hangingPunct="1">
                        <a:lnSpc>
                          <a:spcPct val="144578"/>
                        </a:lnSpc>
                        <a:spcBef>
                          <a:spcPts val="0"/>
                        </a:spcBef>
                        <a:spcAft>
                          <a:spcPts val="0"/>
                        </a:spcAft>
                        <a:buClrTx/>
                        <a:buSzTx/>
                        <a:buFontTx/>
                        <a:buNone/>
                        <a:tabLst/>
                        <a:defRPr/>
                      </a:pPr>
                      <a:r>
                        <a:rPr lang="en-US" sz="1000" b="1" spc="-46" dirty="0">
                          <a:solidFill>
                            <a:srgbClr val="000000"/>
                          </a:solidFill>
                          <a:latin typeface="Open Sans"/>
                        </a:rPr>
                        <a:t>(100-7410-521300-39)</a:t>
                      </a:r>
                      <a:endParaRPr lang="en-US" sz="1000" b="1"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000" i="1" spc="-46" dirty="0" err="1">
                          <a:solidFill>
                            <a:srgbClr val="000000"/>
                          </a:solidFill>
                          <a:latin typeface="Open Sans"/>
                        </a:rPr>
                        <a:t>Nearmap</a:t>
                      </a:r>
                      <a:endParaRPr lang="en-US" sz="1000" spc="-46" dirty="0">
                        <a:solidFill>
                          <a:srgbClr val="000000"/>
                        </a:solidFill>
                        <a:latin typeface="Open Sans"/>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marL="0" marR="0" lvl="0" indent="0" algn="ctr" defTabSz="914400" rtl="0" eaLnBrk="1" fontAlgn="auto" latinLnBrk="0" hangingPunct="1">
                        <a:lnSpc>
                          <a:spcPct val="144578"/>
                        </a:lnSpc>
                        <a:spcBef>
                          <a:spcPts val="0"/>
                        </a:spcBef>
                        <a:spcAft>
                          <a:spcPts val="0"/>
                        </a:spcAft>
                        <a:buClrTx/>
                        <a:buSzTx/>
                        <a:buFontTx/>
                        <a:buNone/>
                        <a:tabLst/>
                        <a:defRPr/>
                      </a:pPr>
                      <a:r>
                        <a:rPr kumimoji="0" lang="en-US" sz="1000" b="0" i="0" u="none" strike="noStrike" kern="1200" cap="none" spc="-46" normalizeH="0" baseline="0" noProof="0">
                          <a:ln>
                            <a:noFill/>
                          </a:ln>
                          <a:solidFill>
                            <a:srgbClr val="000000"/>
                          </a:solidFill>
                          <a:effectLst/>
                          <a:uLnTx/>
                          <a:uFillTx/>
                          <a:latin typeface="Open Sans"/>
                          <a:ea typeface="+mn-ea"/>
                          <a:cs typeface="+mn-cs"/>
                        </a:rPr>
                        <a:t>N/A</a:t>
                      </a:r>
                      <a:endPar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000" spc="-46" dirty="0">
                          <a:solidFill>
                            <a:srgbClr val="000000"/>
                          </a:solidFill>
                          <a:latin typeface="Open Sans"/>
                        </a:rPr>
                        <a:t>$5,000</a:t>
                      </a:r>
                      <a:endParaRPr lang="en-US" sz="10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endParaRPr lang="en-US" sz="10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2973811255"/>
                  </a:ext>
                </a:extLst>
              </a:tr>
              <a:tr h="451640">
                <a:tc>
                  <a:txBody>
                    <a:bodyPr/>
                    <a:lstStyle/>
                    <a:p>
                      <a:pPr lvl="0" algn="l">
                        <a:lnSpc>
                          <a:spcPct val="144578"/>
                        </a:lnSpc>
                      </a:pPr>
                      <a:r>
                        <a:rPr lang="en-US" sz="1000" b="1" spc="-46" dirty="0">
                          <a:solidFill>
                            <a:srgbClr val="000000"/>
                          </a:solidFill>
                          <a:latin typeface="Open Sans"/>
                        </a:rPr>
                        <a:t>Technical Services</a:t>
                      </a:r>
                    </a:p>
                    <a:p>
                      <a:pPr marL="0" marR="0" lvl="0" indent="0" algn="l" defTabSz="914400" rtl="0" eaLnBrk="1" fontAlgn="auto" latinLnBrk="0" hangingPunct="1">
                        <a:lnSpc>
                          <a:spcPct val="144578"/>
                        </a:lnSpc>
                        <a:spcBef>
                          <a:spcPts val="0"/>
                        </a:spcBef>
                        <a:spcAft>
                          <a:spcPts val="0"/>
                        </a:spcAft>
                        <a:buClrTx/>
                        <a:buSzTx/>
                        <a:buFontTx/>
                        <a:buNone/>
                        <a:tabLst/>
                        <a:defRPr/>
                      </a:pPr>
                      <a:r>
                        <a:rPr lang="en-US" sz="1000" b="1" spc="-46" dirty="0">
                          <a:solidFill>
                            <a:srgbClr val="000000"/>
                          </a:solidFill>
                          <a:latin typeface="Open Sans"/>
                        </a:rPr>
                        <a:t>(100-7410-521300-39)</a:t>
                      </a:r>
                      <a:endParaRPr lang="en-US" sz="1000" b="1"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000" spc="-46" dirty="0">
                          <a:solidFill>
                            <a:srgbClr val="000000"/>
                          </a:solidFill>
                          <a:latin typeface="Open Sans"/>
                        </a:rPr>
                        <a:t>Engagement HQ (or similar platform)</a:t>
                      </a:r>
                      <a:endParaRPr lang="en-US" sz="10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marL="0" marR="0" lvl="0" indent="0" algn="ctr" defTabSz="914400" rtl="0" eaLnBrk="1" fontAlgn="auto" latinLnBrk="0" hangingPunct="1">
                        <a:lnSpc>
                          <a:spcPct val="144578"/>
                        </a:lnSpc>
                        <a:spcBef>
                          <a:spcPts val="0"/>
                        </a:spcBef>
                        <a:spcAft>
                          <a:spcPts val="0"/>
                        </a:spcAft>
                        <a:buClrTx/>
                        <a:buSzTx/>
                        <a:buFontTx/>
                        <a:buNone/>
                        <a:tabLst/>
                        <a:defRPr/>
                      </a:pPr>
                      <a:r>
                        <a:rPr kumimoji="0" lang="en-US" sz="1000" b="0" i="0" u="none" strike="noStrike" kern="1200" cap="none" spc="-46" normalizeH="0" baseline="0" noProof="0" dirty="0">
                          <a:ln>
                            <a:noFill/>
                          </a:ln>
                          <a:solidFill>
                            <a:srgbClr val="000000"/>
                          </a:solidFill>
                          <a:effectLst/>
                          <a:uLnTx/>
                          <a:uFillTx/>
                          <a:latin typeface="Open Sans"/>
                          <a:ea typeface="+mn-ea"/>
                          <a:cs typeface="+mn-cs"/>
                        </a:rPr>
                        <a:t>N/A</a:t>
                      </a:r>
                      <a:endPar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000" spc="-46" dirty="0">
                          <a:solidFill>
                            <a:srgbClr val="000000"/>
                          </a:solidFill>
                          <a:latin typeface="Open Sans"/>
                        </a:rPr>
                        <a:t>$17,000</a:t>
                      </a:r>
                      <a:endParaRPr lang="en-US" sz="10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endParaRPr lang="en-US" sz="10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628940342"/>
                  </a:ext>
                </a:extLst>
              </a:tr>
            </a:tbl>
          </a:graphicData>
        </a:graphic>
      </p:graphicFrame>
      <p:sp>
        <p:nvSpPr>
          <p:cNvPr id="14" name="TextBox 13">
            <a:extLst>
              <a:ext uri="{FF2B5EF4-FFF2-40B4-BE49-F238E27FC236}">
                <a16:creationId xmlns:a16="http://schemas.microsoft.com/office/drawing/2014/main" id="{DEBE9078-13EC-05CE-7302-D899E68B10C3}"/>
              </a:ext>
            </a:extLst>
          </p:cNvPr>
          <p:cNvSpPr txBox="1"/>
          <p:nvPr/>
        </p:nvSpPr>
        <p:spPr>
          <a:xfrm>
            <a:off x="7936992" y="775863"/>
            <a:ext cx="3658349" cy="266676"/>
          </a:xfrm>
          <a:prstGeom prst="rect">
            <a:avLst/>
          </a:prstGeom>
          <a:noFill/>
          <a:ln cap="flat">
            <a:noFill/>
          </a:ln>
        </p:spPr>
        <p:txBody>
          <a:bodyPr vert="horz" wrap="square" lIns="60960" tIns="30480" rIns="60960" bIns="30480" anchor="t" anchorCtr="0" compatLnSpc="1">
            <a:spAutoFit/>
          </a:bodyPr>
          <a:lstStyle/>
          <a:p>
            <a:pPr defTabSz="609630">
              <a:defRPr sz="1800" b="0" i="0" u="none" strike="noStrike" kern="0" cap="none" spc="0" baseline="0">
                <a:solidFill>
                  <a:srgbClr val="000000"/>
                </a:solidFill>
                <a:uFillTx/>
              </a:defRPr>
            </a:pPr>
            <a:r>
              <a:rPr lang="en-US" sz="1333">
                <a:solidFill>
                  <a:srgbClr val="000000"/>
                </a:solidFill>
                <a:latin typeface="Arimo Bold"/>
                <a:ea typeface="Arimo Bold"/>
                <a:cs typeface="Arimo Bold"/>
              </a:rPr>
              <a:t>* Include changes of $5,000 or greater only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04A54-F419-EE46-30E5-F3EAABFBE53A}"/>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18C25189-A90F-F2F2-6206-1656E0F483B8}"/>
              </a:ext>
            </a:extLst>
          </p:cNvPr>
          <p:cNvSpPr/>
          <p:nvPr/>
        </p:nvSpPr>
        <p:spPr>
          <a:xfrm rot="-5399999">
            <a:off x="10951530" y="5393125"/>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a:extLst>
              <a:ext uri="{FF2B5EF4-FFF2-40B4-BE49-F238E27FC236}">
                <a16:creationId xmlns:a16="http://schemas.microsoft.com/office/drawing/2014/main" id="{48A3EE25-961A-485A-3D0B-A424233B8EF7}"/>
              </a:ext>
            </a:extLst>
          </p:cNvPr>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4">
            <a:extLst>
              <a:ext uri="{FF2B5EF4-FFF2-40B4-BE49-F238E27FC236}">
                <a16:creationId xmlns:a16="http://schemas.microsoft.com/office/drawing/2014/main" id="{D66BEBF6-8036-5B46-6113-80871E4ACA75}"/>
              </a:ext>
            </a:extLst>
          </p:cNvPr>
          <p:cNvSpPr txBox="1"/>
          <p:nvPr/>
        </p:nvSpPr>
        <p:spPr>
          <a:xfrm>
            <a:off x="802876" y="260127"/>
            <a:ext cx="9770905" cy="153580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Operating Budget Request Justification</a:t>
            </a:r>
          </a:p>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 </a:t>
            </a:r>
            <a:endParaRPr lang="en-US" sz="4000" dirty="0">
              <a:solidFill>
                <a:srgbClr val="000000"/>
              </a:solidFill>
              <a:latin typeface="Calibri"/>
            </a:endParaRPr>
          </a:p>
        </p:txBody>
      </p:sp>
      <p:sp>
        <p:nvSpPr>
          <p:cNvPr id="13" name="TextBox 5">
            <a:extLst>
              <a:ext uri="{FF2B5EF4-FFF2-40B4-BE49-F238E27FC236}">
                <a16:creationId xmlns:a16="http://schemas.microsoft.com/office/drawing/2014/main" id="{1E5F587C-8E44-A79A-3395-3D5AA31958D9}"/>
              </a:ext>
            </a:extLst>
          </p:cNvPr>
          <p:cNvSpPr txBox="1"/>
          <p:nvPr/>
        </p:nvSpPr>
        <p:spPr>
          <a:xfrm>
            <a:off x="592331" y="1439880"/>
            <a:ext cx="10191993" cy="498482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           </a:t>
            </a:r>
            <a:r>
              <a:rPr lang="en-US" sz="1400" b="1" spc="-31" dirty="0">
                <a:solidFill>
                  <a:srgbClr val="000000"/>
                </a:solidFill>
                <a:latin typeface="Open Sans Bold"/>
              </a:rPr>
              <a:t>Comprehensive Plan update</a:t>
            </a:r>
            <a:r>
              <a:rPr lang="en-US" sz="1400" spc="-31" dirty="0">
                <a:solidFill>
                  <a:srgbClr val="000000"/>
                </a:solidFill>
                <a:latin typeface="Open Sans Bold"/>
              </a:rPr>
              <a:t>							</a:t>
            </a:r>
            <a:r>
              <a:rPr lang="en-US" sz="1400" b="1" spc="-31" dirty="0">
                <a:solidFill>
                  <a:srgbClr val="000000"/>
                </a:solidFill>
                <a:latin typeface="Open Sans Bold"/>
              </a:rPr>
              <a:t>$250,000</a:t>
            </a:r>
            <a:endParaRPr lang="en-US" sz="1200" b="1" dirty="0">
              <a:solidFill>
                <a:srgbClr val="000000"/>
              </a:solidFill>
              <a:latin typeface="Calibri"/>
            </a:endParaRPr>
          </a:p>
          <a:p>
            <a:pPr marL="710390" lvl="2" indent="-236652" algn="just" defTabSz="609630">
              <a:lnSpc>
                <a:spcPct val="130120"/>
              </a:lnSpc>
              <a:buSzPct val="100000"/>
              <a:buFont typeface="Arial"/>
              <a:buChar char="⚬"/>
              <a:defRPr sz="1800" b="0" i="0" u="none" strike="noStrike" kern="0" cap="none" spc="0" baseline="0">
                <a:solidFill>
                  <a:srgbClr val="000000"/>
                </a:solidFill>
                <a:uFillTx/>
              </a:defRPr>
            </a:pPr>
            <a:r>
              <a:rPr lang="en-US" sz="1100" spc="-31" dirty="0">
                <a:solidFill>
                  <a:srgbClr val="000000"/>
                </a:solidFill>
                <a:latin typeface="Open Sans"/>
              </a:rPr>
              <a:t>The GA Dept. of Community Affairs (DCA) Rules §110-12-1-.04 (2)(b) stipulates that updates to a local government's comprehensive plan must be made every 5 years. In addition to good community planning practice, state compliance with comprehensive planning guidelines allows the county to retain "qualified local government" status, which permits access to a variety of federal and state grant funding options (e.g., CDBG, ESG, HOME, etc.). Rockdale County's last Comprehensive Plan update was completed in 2023. An updated Comprehensive Plan is due to DCA by October 31, 2028. Additionally, the County's Service Delivery Strategy (SDS), which details the allocation of public service delivery between the County and its municipality, is due by December 31, 2029. This funding would cover the cost to procure a consultant to perform the necessary data gathering, analysis, community engagement, and document preparation. </a:t>
            </a:r>
          </a:p>
          <a:p>
            <a:pPr marL="710390" lvl="2" indent="-236652" defTabSz="609630">
              <a:lnSpc>
                <a:spcPct val="130120"/>
              </a:lnSpc>
              <a:defRPr sz="1800" b="0" i="0" u="none" strike="noStrike" kern="0" cap="none" spc="0" baseline="0">
                <a:solidFill>
                  <a:srgbClr val="000000"/>
                </a:solidFill>
                <a:uFillTx/>
              </a:defRPr>
            </a:pPr>
            <a:r>
              <a:rPr lang="en-US" sz="1400" b="1" spc="-31" dirty="0" err="1">
                <a:solidFill>
                  <a:srgbClr val="000000"/>
                </a:solidFill>
                <a:latin typeface="Open Sans Bold"/>
              </a:rPr>
              <a:t>SAFEbuilt</a:t>
            </a:r>
            <a:r>
              <a:rPr lang="en-US" sz="1400" spc="-31" dirty="0">
                <a:solidFill>
                  <a:srgbClr val="000000"/>
                </a:solidFill>
                <a:latin typeface="Open Sans Bold"/>
              </a:rPr>
              <a:t>									</a:t>
            </a:r>
            <a:r>
              <a:rPr lang="en-US" sz="1400" b="1" spc="-31" dirty="0">
                <a:solidFill>
                  <a:srgbClr val="000000"/>
                </a:solidFill>
                <a:latin typeface="Open Sans Bold"/>
              </a:rPr>
              <a:t>$265,600</a:t>
            </a:r>
            <a:endParaRPr lang="en-US" sz="1400" b="1"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400" spc="-46" dirty="0">
                <a:solidFill>
                  <a:srgbClr val="000000"/>
                </a:solidFill>
                <a:latin typeface="Open Sans"/>
              </a:rPr>
              <a:t>3</a:t>
            </a:r>
            <a:r>
              <a:rPr lang="en-US" sz="1400" spc="-46" baseline="30000" dirty="0">
                <a:solidFill>
                  <a:srgbClr val="000000"/>
                </a:solidFill>
                <a:latin typeface="Open Sans"/>
              </a:rPr>
              <a:t>RD</a:t>
            </a:r>
            <a:r>
              <a:rPr lang="en-US" sz="1400" spc="-46" dirty="0">
                <a:solidFill>
                  <a:srgbClr val="000000"/>
                </a:solidFill>
                <a:latin typeface="Open Sans"/>
              </a:rPr>
              <a:t> party building code plan review and inspection services</a:t>
            </a:r>
          </a:p>
          <a:p>
            <a:pPr marL="473738" lvl="2" defTabSz="609630">
              <a:lnSpc>
                <a:spcPct val="130120"/>
              </a:lnSpc>
              <a:buSzPct val="100000"/>
              <a:defRPr sz="1800" b="0" i="0" u="none" strike="noStrike" kern="0" cap="none" spc="0" baseline="0">
                <a:solidFill>
                  <a:srgbClr val="000000"/>
                </a:solidFill>
                <a:uFillTx/>
              </a:defRPr>
            </a:pPr>
            <a:r>
              <a:rPr lang="en-US" sz="1400" spc="-31" dirty="0">
                <a:solidFill>
                  <a:srgbClr val="000000"/>
                </a:solidFill>
                <a:latin typeface="Open Sans Bold"/>
              </a:rPr>
              <a:t>Magnet										$41,000</a:t>
            </a:r>
            <a:endParaRPr lang="en-US" sz="1400"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400" spc="-46" dirty="0">
                <a:solidFill>
                  <a:srgbClr val="000000"/>
                </a:solidFill>
                <a:latin typeface="Open Sans"/>
              </a:rPr>
              <a:t>Permitting/plan review platform </a:t>
            </a:r>
            <a:endParaRPr lang="en-US" sz="14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r>
              <a:rPr lang="en-US" sz="1400" spc="-31" dirty="0" err="1">
                <a:solidFill>
                  <a:srgbClr val="000000"/>
                </a:solidFill>
                <a:latin typeface="Open Sans Bold"/>
              </a:rPr>
              <a:t>Rentalscape</a:t>
            </a:r>
            <a:r>
              <a:rPr lang="en-US" sz="1400" spc="-31" dirty="0">
                <a:solidFill>
                  <a:srgbClr val="000000"/>
                </a:solidFill>
                <a:latin typeface="Open Sans Bold"/>
              </a:rPr>
              <a:t>									$6,125</a:t>
            </a:r>
            <a:endParaRPr lang="en-US" sz="1400"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400" spc="-31" dirty="0">
                <a:solidFill>
                  <a:srgbClr val="000000"/>
                </a:solidFill>
                <a:latin typeface="Open Sans"/>
              </a:rPr>
              <a:t>S</a:t>
            </a:r>
            <a:r>
              <a:rPr lang="en-US" sz="1400" spc="-46" dirty="0">
                <a:solidFill>
                  <a:srgbClr val="000000"/>
                </a:solidFill>
                <a:latin typeface="Open Sans"/>
              </a:rPr>
              <a:t>hort-term rental online service</a:t>
            </a:r>
          </a:p>
          <a:p>
            <a:pPr marL="710390" lvl="2" indent="-236652" defTabSz="609630">
              <a:lnSpc>
                <a:spcPct val="130120"/>
              </a:lnSpc>
              <a:defRPr sz="1800" b="0" i="0" u="none" strike="noStrike" kern="0" cap="none" spc="0" baseline="0">
                <a:solidFill>
                  <a:srgbClr val="000000"/>
                </a:solidFill>
                <a:uFillTx/>
              </a:defRPr>
            </a:pPr>
            <a:r>
              <a:rPr lang="en-US" sz="1400" spc="-31" dirty="0" err="1">
                <a:solidFill>
                  <a:srgbClr val="000000"/>
                </a:solidFill>
                <a:latin typeface="Open Sans Bold"/>
              </a:rPr>
              <a:t>Nearmap</a:t>
            </a:r>
            <a:r>
              <a:rPr lang="en-US" sz="1400" spc="-31" dirty="0">
                <a:solidFill>
                  <a:srgbClr val="000000"/>
                </a:solidFill>
                <a:latin typeface="Open Sans Bold"/>
              </a:rPr>
              <a:t>									$5,000</a:t>
            </a:r>
            <a:endParaRPr lang="en-US" sz="1400"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400" spc="-31" dirty="0">
                <a:solidFill>
                  <a:srgbClr val="000000"/>
                </a:solidFill>
                <a:latin typeface="Open Sans"/>
              </a:rPr>
              <a:t>Planning spatial analysis platform</a:t>
            </a:r>
            <a:endParaRPr lang="en-US" sz="14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Engagement HQ								$17,000</a:t>
            </a:r>
            <a:endParaRPr lang="en-US" sz="1400"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100" spc="-46" dirty="0">
                <a:solidFill>
                  <a:srgbClr val="000000"/>
                </a:solidFill>
                <a:latin typeface="Open Sans"/>
              </a:rPr>
              <a:t>Staff is exploring utilization of a Granicus subscription based, online community engagement tool that would allow the County to enhance its ability to communicate, engage, and receive feedback from community stakeholders on planning, zoning, and development projects during public hearing processes. This could be a joint venture shared between P&amp;D and PR.</a:t>
            </a:r>
            <a:endParaRPr lang="en-US" sz="1100" dirty="0"/>
          </a:p>
        </p:txBody>
      </p:sp>
      <p:sp>
        <p:nvSpPr>
          <p:cNvPr id="14" name="TextBox 6">
            <a:extLst>
              <a:ext uri="{FF2B5EF4-FFF2-40B4-BE49-F238E27FC236}">
                <a16:creationId xmlns:a16="http://schemas.microsoft.com/office/drawing/2014/main" id="{A48A63A0-5F39-6840-525E-FB3A637E0CD2}"/>
              </a:ext>
            </a:extLst>
          </p:cNvPr>
          <p:cNvSpPr txBox="1"/>
          <p:nvPr/>
        </p:nvSpPr>
        <p:spPr>
          <a:xfrm>
            <a:off x="1019093" y="1028029"/>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507B"/>
                </a:solidFill>
                <a:latin typeface="Arimo Bold"/>
              </a:rPr>
              <a:t>Requests</a:t>
            </a:r>
            <a:endParaRPr lang="en-US" sz="1200" dirty="0">
              <a:solidFill>
                <a:srgbClr val="000000"/>
              </a:solidFill>
              <a:latin typeface="Calibri"/>
            </a:endParaRPr>
          </a:p>
        </p:txBody>
      </p:sp>
    </p:spTree>
    <p:extLst>
      <p:ext uri="{BB962C8B-B14F-4D97-AF65-F5344CB8AC3E}">
        <p14:creationId xmlns:p14="http://schemas.microsoft.com/office/powerpoint/2010/main" val="3600248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706C4-A109-3CF9-AB6A-5FD9E5EDA5BC}"/>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768FFC1-9743-C0C3-69F4-7D70B0D194DB}"/>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FAECF5CC-12DC-AC3F-6C3F-BF0DBD6CFE31}"/>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8F6CEC6D-817C-237A-E843-2D30318114A5}"/>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A01242AA-2086-24C8-D052-B054EE0173F7}"/>
              </a:ext>
            </a:extLst>
          </p:cNvPr>
          <p:cNvSpPr txBox="1"/>
          <p:nvPr/>
        </p:nvSpPr>
        <p:spPr>
          <a:xfrm>
            <a:off x="424351" y="91021"/>
            <a:ext cx="7161263"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dirty="0">
                <a:solidFill>
                  <a:srgbClr val="000000"/>
                </a:solidFill>
                <a:latin typeface="Arimo Bold"/>
              </a:rPr>
              <a:t>Current Organization Chart</a:t>
            </a:r>
            <a:endParaRPr lang="en-US" sz="1200" dirty="0">
              <a:solidFill>
                <a:srgbClr val="000000"/>
              </a:solidFill>
              <a:latin typeface="Calibri"/>
            </a:endParaRPr>
          </a:p>
        </p:txBody>
      </p:sp>
      <p:sp>
        <p:nvSpPr>
          <p:cNvPr id="22" name="TextBox 8">
            <a:extLst>
              <a:ext uri="{FF2B5EF4-FFF2-40B4-BE49-F238E27FC236}">
                <a16:creationId xmlns:a16="http://schemas.microsoft.com/office/drawing/2014/main" id="{ADCCEBB2-1630-B5A5-03D6-D9E1949D3EB9}"/>
              </a:ext>
            </a:extLst>
          </p:cNvPr>
          <p:cNvSpPr txBox="1"/>
          <p:nvPr/>
        </p:nvSpPr>
        <p:spPr>
          <a:xfrm>
            <a:off x="7787188" y="671612"/>
            <a:ext cx="3500605"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507B"/>
                </a:solidFill>
                <a:latin typeface="Arimo Bold"/>
              </a:rPr>
              <a:t>Vacancy: 1 (Zoning Administrator)</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507B"/>
              </a:solidFill>
              <a:latin typeface="Arimo Bold"/>
              <a:ea typeface="Arimo Bold"/>
              <a:cs typeface="Arimo Bold"/>
            </a:endParaRPr>
          </a:p>
        </p:txBody>
      </p:sp>
      <p:sp>
        <p:nvSpPr>
          <p:cNvPr id="23" name="TextBox 9">
            <a:extLst>
              <a:ext uri="{FF2B5EF4-FFF2-40B4-BE49-F238E27FC236}">
                <a16:creationId xmlns:a16="http://schemas.microsoft.com/office/drawing/2014/main" id="{D91D14F3-11B6-ACAF-2D41-BF022DDB5251}"/>
              </a:ext>
            </a:extLst>
          </p:cNvPr>
          <p:cNvSpPr txBox="1"/>
          <p:nvPr/>
        </p:nvSpPr>
        <p:spPr>
          <a:xfrm>
            <a:off x="496973" y="725925"/>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2026</a:t>
            </a:r>
            <a:endParaRPr lang="en-US" sz="1200" dirty="0">
              <a:solidFill>
                <a:srgbClr val="000000"/>
              </a:solidFill>
              <a:latin typeface="Calibri"/>
            </a:endParaRPr>
          </a:p>
        </p:txBody>
      </p:sp>
      <p:cxnSp>
        <p:nvCxnSpPr>
          <p:cNvPr id="2" name="Straight Connector 1">
            <a:extLst>
              <a:ext uri="{FF2B5EF4-FFF2-40B4-BE49-F238E27FC236}">
                <a16:creationId xmlns:a16="http://schemas.microsoft.com/office/drawing/2014/main" id="{F2C869F0-FB21-5AFF-DA3A-BB98DC18D29A}"/>
              </a:ext>
            </a:extLst>
          </p:cNvPr>
          <p:cNvCxnSpPr>
            <a:cxnSpLocks/>
          </p:cNvCxnSpPr>
          <p:nvPr/>
        </p:nvCxnSpPr>
        <p:spPr>
          <a:xfrm flipV="1">
            <a:off x="11287800" y="3259392"/>
            <a:ext cx="0" cy="35626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0C7336FD-B411-8D26-A065-BD1A4056D034}"/>
              </a:ext>
            </a:extLst>
          </p:cNvPr>
          <p:cNvCxnSpPr>
            <a:cxnSpLocks/>
          </p:cNvCxnSpPr>
          <p:nvPr/>
        </p:nvCxnSpPr>
        <p:spPr>
          <a:xfrm flipV="1">
            <a:off x="9796051" y="3282487"/>
            <a:ext cx="0" cy="3096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 name="Freeform: Shape 3">
            <a:extLst>
              <a:ext uri="{FF2B5EF4-FFF2-40B4-BE49-F238E27FC236}">
                <a16:creationId xmlns:a16="http://schemas.microsoft.com/office/drawing/2014/main" id="{C13D54D8-9C0A-E7CE-30AD-14D34A95DE6D}"/>
              </a:ext>
            </a:extLst>
          </p:cNvPr>
          <p:cNvSpPr/>
          <p:nvPr/>
        </p:nvSpPr>
        <p:spPr>
          <a:xfrm>
            <a:off x="5329354" y="849711"/>
            <a:ext cx="1325559" cy="677108"/>
          </a:xfrm>
          <a:custGeom>
            <a:avLst/>
            <a:gdLst>
              <a:gd name="csX0" fmla="*/ 0 w 600878"/>
              <a:gd name="csY0" fmla="*/ 0 h 363645"/>
              <a:gd name="csX1" fmla="*/ 600878 w 600878"/>
              <a:gd name="csY1" fmla="*/ 0 h 363645"/>
              <a:gd name="csX2" fmla="*/ 600878 w 600878"/>
              <a:gd name="csY2" fmla="*/ 363645 h 363645"/>
              <a:gd name="csX3" fmla="*/ 0 w 600878"/>
              <a:gd name="csY3" fmla="*/ 363645 h 363645"/>
              <a:gd name="csX4" fmla="*/ 0 w 600878"/>
              <a:gd name="csY4" fmla="*/ 0 h 363645"/>
            </a:gdLst>
            <a:ahLst/>
            <a:cxnLst>
              <a:cxn ang="0">
                <a:pos x="csX0" y="csY0"/>
              </a:cxn>
              <a:cxn ang="0">
                <a:pos x="csX1" y="csY1"/>
              </a:cxn>
              <a:cxn ang="0">
                <a:pos x="csX2" y="csY2"/>
              </a:cxn>
              <a:cxn ang="0">
                <a:pos x="csX3" y="csY3"/>
              </a:cxn>
              <a:cxn ang="0">
                <a:pos x="csX4" y="csY4"/>
              </a:cxn>
            </a:cxnLst>
            <a:rect l="l" t="t" r="r" b="b"/>
            <a:pathLst>
              <a:path w="600878" h="363645">
                <a:moveTo>
                  <a:pt x="0" y="0"/>
                </a:moveTo>
                <a:lnTo>
                  <a:pt x="600878" y="0"/>
                </a:lnTo>
                <a:lnTo>
                  <a:pt x="600878" y="363645"/>
                </a:lnTo>
                <a:lnTo>
                  <a:pt x="0" y="363645"/>
                </a:lnTo>
                <a:lnTo>
                  <a:pt x="0" y="0"/>
                </a:lnTo>
                <a:close/>
              </a:path>
            </a:pathLst>
          </a:custGeom>
          <a:solidFill>
            <a:srgbClr val="CC3300"/>
          </a:solidFill>
          <a:scene3d>
            <a:camera prst="orthographicFront"/>
            <a:lightRig rig="threePt" dir="t"/>
          </a:scene3d>
          <a:sp3d>
            <a:bevelT/>
          </a:sp3d>
        </p:spPr>
        <p:style>
          <a:lnRef idx="2">
            <a:schemeClr val="accent6">
              <a:shade val="15000"/>
            </a:schemeClr>
          </a:lnRef>
          <a:fillRef idx="1">
            <a:schemeClr val="accent6"/>
          </a:fillRef>
          <a:effectRef idx="0">
            <a:schemeClr val="accent6"/>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r>
              <a:rPr lang="en-US" sz="1400" kern="1200" dirty="0"/>
              <a:t>Planning &amp; Development Director</a:t>
            </a:r>
          </a:p>
        </p:txBody>
      </p:sp>
      <p:sp>
        <p:nvSpPr>
          <p:cNvPr id="5" name="Freeform: Shape 4">
            <a:extLst>
              <a:ext uri="{FF2B5EF4-FFF2-40B4-BE49-F238E27FC236}">
                <a16:creationId xmlns:a16="http://schemas.microsoft.com/office/drawing/2014/main" id="{F40B81CF-0C38-C4E4-C36D-E7B6EAA431BA}"/>
              </a:ext>
            </a:extLst>
          </p:cNvPr>
          <p:cNvSpPr/>
          <p:nvPr/>
        </p:nvSpPr>
        <p:spPr>
          <a:xfrm>
            <a:off x="1729332" y="2154811"/>
            <a:ext cx="1556222" cy="641408"/>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chemeClr val="tx2">
              <a:lumMod val="75000"/>
              <a:lumOff val="25000"/>
            </a:schemeClr>
          </a:solidFill>
          <a:ln>
            <a:solidFill>
              <a:schemeClr val="tx1"/>
            </a:solidFill>
          </a:ln>
          <a:scene3d>
            <a:camera prst="orthographicFront"/>
            <a:lightRig rig="threePt" dir="t"/>
          </a:scene3d>
          <a:sp3d>
            <a:bevelT/>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r>
              <a:rPr lang="en-US" sz="1200" kern="1200" dirty="0"/>
              <a:t>Deputy Director</a:t>
            </a:r>
            <a:endParaRPr lang="en-US" sz="1050" kern="1200" dirty="0"/>
          </a:p>
        </p:txBody>
      </p:sp>
      <p:sp>
        <p:nvSpPr>
          <p:cNvPr id="6" name="Freeform: Shape 5">
            <a:extLst>
              <a:ext uri="{FF2B5EF4-FFF2-40B4-BE49-F238E27FC236}">
                <a16:creationId xmlns:a16="http://schemas.microsoft.com/office/drawing/2014/main" id="{AACF692C-398E-6F75-F79C-CF477B2A9D4E}"/>
              </a:ext>
            </a:extLst>
          </p:cNvPr>
          <p:cNvSpPr/>
          <p:nvPr/>
        </p:nvSpPr>
        <p:spPr>
          <a:xfrm>
            <a:off x="5892709" y="4116531"/>
            <a:ext cx="870781" cy="337149"/>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chemeClr val="tx2">
              <a:lumMod val="75000"/>
              <a:lumOff val="25000"/>
            </a:schemeClr>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endParaRPr lang="en-US" sz="700" kern="1200" dirty="0"/>
          </a:p>
          <a:p>
            <a:pPr marL="0" lvl="0" indent="0" algn="ctr" defTabSz="222250">
              <a:lnSpc>
                <a:spcPct val="90000"/>
              </a:lnSpc>
              <a:spcBef>
                <a:spcPct val="0"/>
              </a:spcBef>
              <a:spcAft>
                <a:spcPct val="35000"/>
              </a:spcAft>
              <a:buNone/>
            </a:pPr>
            <a:endParaRPr lang="en-US" sz="700" kern="1200" dirty="0"/>
          </a:p>
          <a:p>
            <a:pPr marL="0" lvl="0" indent="0" algn="ctr" defTabSz="222250">
              <a:lnSpc>
                <a:spcPct val="90000"/>
              </a:lnSpc>
              <a:spcBef>
                <a:spcPct val="0"/>
              </a:spcBef>
              <a:spcAft>
                <a:spcPct val="35000"/>
              </a:spcAft>
              <a:buNone/>
            </a:pPr>
            <a:r>
              <a:rPr lang="en-US" sz="700" kern="1200" dirty="0"/>
              <a:t>Development &amp; Business Relations Manager</a:t>
            </a:r>
          </a:p>
          <a:p>
            <a:pPr marL="0" lvl="0" indent="0" algn="ctr" defTabSz="222250">
              <a:lnSpc>
                <a:spcPct val="90000"/>
              </a:lnSpc>
              <a:spcBef>
                <a:spcPct val="0"/>
              </a:spcBef>
              <a:spcAft>
                <a:spcPct val="35000"/>
              </a:spcAft>
              <a:buNone/>
            </a:pPr>
            <a:endParaRPr lang="en-US" sz="700" kern="1200" dirty="0"/>
          </a:p>
          <a:p>
            <a:pPr marL="0" lvl="0" indent="0" algn="ctr" defTabSz="222250">
              <a:lnSpc>
                <a:spcPct val="90000"/>
              </a:lnSpc>
              <a:spcBef>
                <a:spcPct val="0"/>
              </a:spcBef>
              <a:spcAft>
                <a:spcPct val="35000"/>
              </a:spcAft>
              <a:buNone/>
            </a:pPr>
            <a:endParaRPr lang="en-US" sz="700" kern="1200" dirty="0"/>
          </a:p>
        </p:txBody>
      </p:sp>
      <p:sp>
        <p:nvSpPr>
          <p:cNvPr id="7" name="Freeform: Shape 6">
            <a:extLst>
              <a:ext uri="{FF2B5EF4-FFF2-40B4-BE49-F238E27FC236}">
                <a16:creationId xmlns:a16="http://schemas.microsoft.com/office/drawing/2014/main" id="{AD9CE278-3668-023A-B894-3E7E3ADD9B33}"/>
              </a:ext>
            </a:extLst>
          </p:cNvPr>
          <p:cNvSpPr/>
          <p:nvPr/>
        </p:nvSpPr>
        <p:spPr>
          <a:xfrm>
            <a:off x="1328062" y="4102291"/>
            <a:ext cx="700686" cy="315717"/>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chemeClr val="tx2">
              <a:lumMod val="75000"/>
              <a:lumOff val="25000"/>
            </a:schemeClr>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endParaRPr lang="en-US" sz="700" kern="1200" dirty="0"/>
          </a:p>
          <a:p>
            <a:pPr marL="0" lvl="0" indent="0" algn="ctr" defTabSz="222250">
              <a:lnSpc>
                <a:spcPct val="90000"/>
              </a:lnSpc>
              <a:spcBef>
                <a:spcPct val="0"/>
              </a:spcBef>
              <a:spcAft>
                <a:spcPct val="35000"/>
              </a:spcAft>
              <a:buNone/>
            </a:pPr>
            <a:r>
              <a:rPr lang="en-US" sz="700" kern="1200" dirty="0"/>
              <a:t>Admin Operations Coordinator</a:t>
            </a:r>
          </a:p>
          <a:p>
            <a:pPr marL="0" lvl="0" indent="0" algn="ctr" defTabSz="222250">
              <a:lnSpc>
                <a:spcPct val="90000"/>
              </a:lnSpc>
              <a:spcBef>
                <a:spcPct val="0"/>
              </a:spcBef>
              <a:spcAft>
                <a:spcPct val="35000"/>
              </a:spcAft>
              <a:buNone/>
            </a:pPr>
            <a:endParaRPr lang="en-US" sz="700" kern="1200" dirty="0"/>
          </a:p>
        </p:txBody>
      </p:sp>
      <p:sp>
        <p:nvSpPr>
          <p:cNvPr id="8" name="Freeform: Shape 7">
            <a:extLst>
              <a:ext uri="{FF2B5EF4-FFF2-40B4-BE49-F238E27FC236}">
                <a16:creationId xmlns:a16="http://schemas.microsoft.com/office/drawing/2014/main" id="{0A19FE3B-2D8C-22A8-EB31-E7A180AEB03F}"/>
              </a:ext>
            </a:extLst>
          </p:cNvPr>
          <p:cNvSpPr/>
          <p:nvPr/>
        </p:nvSpPr>
        <p:spPr>
          <a:xfrm>
            <a:off x="160811" y="4293342"/>
            <a:ext cx="1074961" cy="447860"/>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chemeClr val="accent1">
              <a:lumMod val="60000"/>
              <a:lumOff val="40000"/>
            </a:schemeClr>
          </a:solidFill>
          <a:ln w="1905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r>
              <a:rPr lang="en-US" sz="800" kern="1200" dirty="0"/>
              <a:t>License &amp; Permit Mgr.</a:t>
            </a:r>
          </a:p>
        </p:txBody>
      </p:sp>
      <p:sp>
        <p:nvSpPr>
          <p:cNvPr id="10" name="Freeform: Shape 9">
            <a:extLst>
              <a:ext uri="{FF2B5EF4-FFF2-40B4-BE49-F238E27FC236}">
                <a16:creationId xmlns:a16="http://schemas.microsoft.com/office/drawing/2014/main" id="{5CBA4655-D134-50C3-42FC-822DF88D6C7F}"/>
              </a:ext>
            </a:extLst>
          </p:cNvPr>
          <p:cNvSpPr/>
          <p:nvPr/>
        </p:nvSpPr>
        <p:spPr>
          <a:xfrm>
            <a:off x="968969" y="4985762"/>
            <a:ext cx="778890" cy="346670"/>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chemeClr val="accent1">
              <a:lumMod val="60000"/>
              <a:lumOff val="40000"/>
            </a:schemeClr>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r>
              <a:rPr lang="en-US" sz="700" kern="1200" dirty="0"/>
              <a:t>Sr. License &amp; Permit Analyst</a:t>
            </a:r>
          </a:p>
        </p:txBody>
      </p:sp>
      <p:sp>
        <p:nvSpPr>
          <p:cNvPr id="12" name="Freeform: Shape 11">
            <a:extLst>
              <a:ext uri="{FF2B5EF4-FFF2-40B4-BE49-F238E27FC236}">
                <a16:creationId xmlns:a16="http://schemas.microsoft.com/office/drawing/2014/main" id="{AFB1B144-4359-BAF8-BDCC-B6B4564C2517}"/>
              </a:ext>
            </a:extLst>
          </p:cNvPr>
          <p:cNvSpPr/>
          <p:nvPr/>
        </p:nvSpPr>
        <p:spPr>
          <a:xfrm>
            <a:off x="968970" y="5381993"/>
            <a:ext cx="778886" cy="337427"/>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chemeClr val="accent1">
              <a:lumMod val="60000"/>
              <a:lumOff val="40000"/>
            </a:schemeClr>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endParaRPr lang="en-US" sz="700" kern="1200" dirty="0"/>
          </a:p>
          <a:p>
            <a:pPr marL="0" lvl="0" indent="0" algn="ctr" defTabSz="222250">
              <a:lnSpc>
                <a:spcPct val="90000"/>
              </a:lnSpc>
              <a:spcBef>
                <a:spcPct val="0"/>
              </a:spcBef>
              <a:spcAft>
                <a:spcPct val="35000"/>
              </a:spcAft>
              <a:buNone/>
            </a:pPr>
            <a:r>
              <a:rPr lang="en-US" sz="700" kern="1200" dirty="0"/>
              <a:t>License &amp; Permit Analyst</a:t>
            </a:r>
          </a:p>
          <a:p>
            <a:pPr marL="0" lvl="0" indent="0" algn="ctr" defTabSz="222250">
              <a:lnSpc>
                <a:spcPct val="90000"/>
              </a:lnSpc>
              <a:spcBef>
                <a:spcPct val="0"/>
              </a:spcBef>
              <a:spcAft>
                <a:spcPct val="35000"/>
              </a:spcAft>
              <a:buNone/>
            </a:pPr>
            <a:endParaRPr lang="en-US" sz="700" kern="1200" dirty="0"/>
          </a:p>
        </p:txBody>
      </p:sp>
      <p:sp>
        <p:nvSpPr>
          <p:cNvPr id="14" name="Freeform: Shape 13">
            <a:extLst>
              <a:ext uri="{FF2B5EF4-FFF2-40B4-BE49-F238E27FC236}">
                <a16:creationId xmlns:a16="http://schemas.microsoft.com/office/drawing/2014/main" id="{C7C63D81-5FA3-2916-3285-25639FFAAEA2}"/>
              </a:ext>
            </a:extLst>
          </p:cNvPr>
          <p:cNvSpPr/>
          <p:nvPr/>
        </p:nvSpPr>
        <p:spPr>
          <a:xfrm>
            <a:off x="958041" y="5777525"/>
            <a:ext cx="784088" cy="337427"/>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chemeClr val="accent1">
              <a:lumMod val="60000"/>
              <a:lumOff val="40000"/>
            </a:schemeClr>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endParaRPr lang="en-US" sz="700" kern="1200" dirty="0"/>
          </a:p>
          <a:p>
            <a:pPr marL="0" lvl="0" indent="0" algn="ctr" defTabSz="222250">
              <a:lnSpc>
                <a:spcPct val="90000"/>
              </a:lnSpc>
              <a:spcBef>
                <a:spcPct val="0"/>
              </a:spcBef>
              <a:spcAft>
                <a:spcPct val="35000"/>
              </a:spcAft>
              <a:buNone/>
            </a:pPr>
            <a:r>
              <a:rPr lang="en-US" sz="700" kern="1200" dirty="0"/>
              <a:t>License &amp; Permit Analyst</a:t>
            </a:r>
          </a:p>
          <a:p>
            <a:pPr marL="0" lvl="0" indent="0" algn="ctr" defTabSz="222250">
              <a:lnSpc>
                <a:spcPct val="90000"/>
              </a:lnSpc>
              <a:spcBef>
                <a:spcPct val="0"/>
              </a:spcBef>
              <a:spcAft>
                <a:spcPct val="35000"/>
              </a:spcAft>
              <a:buNone/>
            </a:pPr>
            <a:endParaRPr lang="en-US" sz="700" kern="1200" dirty="0"/>
          </a:p>
        </p:txBody>
      </p:sp>
      <p:sp>
        <p:nvSpPr>
          <p:cNvPr id="15" name="Freeform: Shape 14">
            <a:extLst>
              <a:ext uri="{FF2B5EF4-FFF2-40B4-BE49-F238E27FC236}">
                <a16:creationId xmlns:a16="http://schemas.microsoft.com/office/drawing/2014/main" id="{A204F311-28BC-5CA4-DD8E-0360ADC18782}"/>
              </a:ext>
            </a:extLst>
          </p:cNvPr>
          <p:cNvSpPr/>
          <p:nvPr/>
        </p:nvSpPr>
        <p:spPr>
          <a:xfrm>
            <a:off x="2122063" y="4102291"/>
            <a:ext cx="609175" cy="315717"/>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chemeClr val="tx2">
              <a:lumMod val="75000"/>
              <a:lumOff val="25000"/>
            </a:schemeClr>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r>
              <a:rPr lang="en-US" sz="700" kern="1200" dirty="0"/>
              <a:t>Zoning Administrator</a:t>
            </a:r>
          </a:p>
        </p:txBody>
      </p:sp>
      <p:sp>
        <p:nvSpPr>
          <p:cNvPr id="16" name="Freeform: Shape 15">
            <a:extLst>
              <a:ext uri="{FF2B5EF4-FFF2-40B4-BE49-F238E27FC236}">
                <a16:creationId xmlns:a16="http://schemas.microsoft.com/office/drawing/2014/main" id="{ED2136FC-D7D1-EF0B-D834-A6CBD2464EDD}"/>
              </a:ext>
            </a:extLst>
          </p:cNvPr>
          <p:cNvSpPr/>
          <p:nvPr/>
        </p:nvSpPr>
        <p:spPr>
          <a:xfrm>
            <a:off x="9284546" y="3516500"/>
            <a:ext cx="1098143" cy="564216"/>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rgbClr val="CC99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r>
              <a:rPr lang="en-US" sz="1000" kern="1200" dirty="0"/>
              <a:t>Code Enforcement Admin Coordinator</a:t>
            </a:r>
          </a:p>
        </p:txBody>
      </p:sp>
      <p:sp>
        <p:nvSpPr>
          <p:cNvPr id="17" name="Freeform: Shape 16">
            <a:extLst>
              <a:ext uri="{FF2B5EF4-FFF2-40B4-BE49-F238E27FC236}">
                <a16:creationId xmlns:a16="http://schemas.microsoft.com/office/drawing/2014/main" id="{0B5FC576-66D6-DC17-D276-364457A58017}"/>
              </a:ext>
            </a:extLst>
          </p:cNvPr>
          <p:cNvSpPr/>
          <p:nvPr/>
        </p:nvSpPr>
        <p:spPr>
          <a:xfrm>
            <a:off x="10710248" y="3506378"/>
            <a:ext cx="1098144" cy="597016"/>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rgbClr val="CC99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r>
              <a:rPr lang="en-US" sz="1000" kern="1200" dirty="0"/>
              <a:t>Code Enforcement Analyst</a:t>
            </a:r>
          </a:p>
        </p:txBody>
      </p:sp>
      <p:sp>
        <p:nvSpPr>
          <p:cNvPr id="18" name="Freeform: Shape 17">
            <a:extLst>
              <a:ext uri="{FF2B5EF4-FFF2-40B4-BE49-F238E27FC236}">
                <a16:creationId xmlns:a16="http://schemas.microsoft.com/office/drawing/2014/main" id="{4D7DAAF7-442B-1635-A5D7-6693662D3D4F}"/>
              </a:ext>
            </a:extLst>
          </p:cNvPr>
          <p:cNvSpPr/>
          <p:nvPr/>
        </p:nvSpPr>
        <p:spPr>
          <a:xfrm>
            <a:off x="7711659" y="3516500"/>
            <a:ext cx="1206587" cy="637642"/>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rgbClr val="CC99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r>
              <a:rPr lang="en-US" sz="1000" kern="1200" dirty="0"/>
              <a:t>Chief Code Enforcement Officer</a:t>
            </a:r>
          </a:p>
        </p:txBody>
      </p:sp>
      <p:sp>
        <p:nvSpPr>
          <p:cNvPr id="19" name="Freeform: Shape 18">
            <a:extLst>
              <a:ext uri="{FF2B5EF4-FFF2-40B4-BE49-F238E27FC236}">
                <a16:creationId xmlns:a16="http://schemas.microsoft.com/office/drawing/2014/main" id="{F52B6F4F-90CF-F8EC-3685-2A4752981738}"/>
              </a:ext>
            </a:extLst>
          </p:cNvPr>
          <p:cNvSpPr/>
          <p:nvPr/>
        </p:nvSpPr>
        <p:spPr>
          <a:xfrm>
            <a:off x="7222797" y="4215858"/>
            <a:ext cx="567355" cy="515144"/>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rgbClr val="CC9900"/>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r>
              <a:rPr lang="en-US" sz="700" kern="1200" dirty="0"/>
              <a:t>Code Enforcement Officer II</a:t>
            </a:r>
          </a:p>
        </p:txBody>
      </p:sp>
      <p:sp>
        <p:nvSpPr>
          <p:cNvPr id="20" name="Freeform: Shape 19">
            <a:extLst>
              <a:ext uri="{FF2B5EF4-FFF2-40B4-BE49-F238E27FC236}">
                <a16:creationId xmlns:a16="http://schemas.microsoft.com/office/drawing/2014/main" id="{431E1A39-3A51-29C6-CE4F-9C78EC2C9E1E}"/>
              </a:ext>
            </a:extLst>
          </p:cNvPr>
          <p:cNvSpPr/>
          <p:nvPr/>
        </p:nvSpPr>
        <p:spPr>
          <a:xfrm>
            <a:off x="7219834" y="5005539"/>
            <a:ext cx="567355" cy="515144"/>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rgbClr val="CC9900"/>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r>
              <a:rPr lang="en-US" sz="700" kern="1200" dirty="0"/>
              <a:t>Code Enforcement Officer II</a:t>
            </a:r>
          </a:p>
        </p:txBody>
      </p:sp>
      <p:sp>
        <p:nvSpPr>
          <p:cNvPr id="92" name="Freeform: Shape 91">
            <a:extLst>
              <a:ext uri="{FF2B5EF4-FFF2-40B4-BE49-F238E27FC236}">
                <a16:creationId xmlns:a16="http://schemas.microsoft.com/office/drawing/2014/main" id="{B367BA5D-D08D-0DF0-259A-BCDA151D0097}"/>
              </a:ext>
            </a:extLst>
          </p:cNvPr>
          <p:cNvSpPr/>
          <p:nvPr/>
        </p:nvSpPr>
        <p:spPr>
          <a:xfrm>
            <a:off x="7240921" y="5721661"/>
            <a:ext cx="567355" cy="597016"/>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rgbClr val="CC9900"/>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r>
              <a:rPr lang="en-US" sz="700" kern="1200" dirty="0"/>
              <a:t>Code Enforcement Officer II</a:t>
            </a:r>
          </a:p>
          <a:p>
            <a:pPr marL="0" lvl="0" indent="0" algn="ctr" defTabSz="222250">
              <a:lnSpc>
                <a:spcPct val="90000"/>
              </a:lnSpc>
              <a:spcBef>
                <a:spcPct val="0"/>
              </a:spcBef>
              <a:spcAft>
                <a:spcPct val="35000"/>
              </a:spcAft>
              <a:buNone/>
            </a:pPr>
            <a:endParaRPr lang="en-US" sz="700" dirty="0"/>
          </a:p>
        </p:txBody>
      </p:sp>
      <p:sp>
        <p:nvSpPr>
          <p:cNvPr id="93" name="Freeform: Shape 92">
            <a:extLst>
              <a:ext uri="{FF2B5EF4-FFF2-40B4-BE49-F238E27FC236}">
                <a16:creationId xmlns:a16="http://schemas.microsoft.com/office/drawing/2014/main" id="{FB87424A-287D-3170-DE99-F09661385618}"/>
              </a:ext>
            </a:extLst>
          </p:cNvPr>
          <p:cNvSpPr/>
          <p:nvPr/>
        </p:nvSpPr>
        <p:spPr>
          <a:xfrm>
            <a:off x="8757302" y="4215858"/>
            <a:ext cx="567355" cy="405290"/>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rgbClr val="CC9900"/>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r>
              <a:rPr lang="en-US" sz="700" kern="1200" dirty="0"/>
              <a:t>Code Enforcement Officer I</a:t>
            </a:r>
          </a:p>
        </p:txBody>
      </p:sp>
      <p:sp>
        <p:nvSpPr>
          <p:cNvPr id="94" name="Freeform: Shape 93">
            <a:extLst>
              <a:ext uri="{FF2B5EF4-FFF2-40B4-BE49-F238E27FC236}">
                <a16:creationId xmlns:a16="http://schemas.microsoft.com/office/drawing/2014/main" id="{5A7315DD-82F8-2B59-F124-0613EBAB041E}"/>
              </a:ext>
            </a:extLst>
          </p:cNvPr>
          <p:cNvSpPr/>
          <p:nvPr/>
        </p:nvSpPr>
        <p:spPr>
          <a:xfrm>
            <a:off x="8758304" y="4805773"/>
            <a:ext cx="567355" cy="449297"/>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rgbClr val="CC9900"/>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r>
              <a:rPr lang="en-US" sz="700" kern="1200" dirty="0"/>
              <a:t>Code Enforcement Officer I</a:t>
            </a:r>
          </a:p>
        </p:txBody>
      </p:sp>
      <p:sp>
        <p:nvSpPr>
          <p:cNvPr id="95" name="Freeform: Shape 94">
            <a:extLst>
              <a:ext uri="{FF2B5EF4-FFF2-40B4-BE49-F238E27FC236}">
                <a16:creationId xmlns:a16="http://schemas.microsoft.com/office/drawing/2014/main" id="{10D97ACE-06D2-5324-EE5D-2C4EDEC530AD}"/>
              </a:ext>
            </a:extLst>
          </p:cNvPr>
          <p:cNvSpPr/>
          <p:nvPr/>
        </p:nvSpPr>
        <p:spPr>
          <a:xfrm>
            <a:off x="8762850" y="5520682"/>
            <a:ext cx="598402" cy="440233"/>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rgbClr val="CC9900"/>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r>
              <a:rPr lang="en-US" sz="700" kern="1200" dirty="0"/>
              <a:t>Code Enforcement Officer I</a:t>
            </a:r>
          </a:p>
        </p:txBody>
      </p:sp>
      <p:sp>
        <p:nvSpPr>
          <p:cNvPr id="96" name="Freeform: Shape 95">
            <a:extLst>
              <a:ext uri="{FF2B5EF4-FFF2-40B4-BE49-F238E27FC236}">
                <a16:creationId xmlns:a16="http://schemas.microsoft.com/office/drawing/2014/main" id="{822F3C97-6B06-425C-19A5-9456D20C55A7}"/>
              </a:ext>
            </a:extLst>
          </p:cNvPr>
          <p:cNvSpPr/>
          <p:nvPr/>
        </p:nvSpPr>
        <p:spPr>
          <a:xfrm>
            <a:off x="8764879" y="6186876"/>
            <a:ext cx="640596" cy="407961"/>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rgbClr val="CC9900"/>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r>
              <a:rPr lang="en-US" sz="700" kern="1200" dirty="0"/>
              <a:t>Code Enforcement Officer I</a:t>
            </a:r>
          </a:p>
        </p:txBody>
      </p:sp>
      <p:cxnSp>
        <p:nvCxnSpPr>
          <p:cNvPr id="97" name="Straight Connector 96">
            <a:extLst>
              <a:ext uri="{FF2B5EF4-FFF2-40B4-BE49-F238E27FC236}">
                <a16:creationId xmlns:a16="http://schemas.microsoft.com/office/drawing/2014/main" id="{F1C9CEC1-B423-C88D-0FA8-83DBD19021FB}"/>
              </a:ext>
            </a:extLst>
          </p:cNvPr>
          <p:cNvCxnSpPr>
            <a:cxnSpLocks/>
          </p:cNvCxnSpPr>
          <p:nvPr/>
        </p:nvCxnSpPr>
        <p:spPr>
          <a:xfrm>
            <a:off x="5992134" y="1526819"/>
            <a:ext cx="0" cy="988261"/>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8" name="Straight Connector 97">
            <a:extLst>
              <a:ext uri="{FF2B5EF4-FFF2-40B4-BE49-F238E27FC236}">
                <a16:creationId xmlns:a16="http://schemas.microsoft.com/office/drawing/2014/main" id="{A92756B0-0953-2AD7-7315-DDC0F368399F}"/>
              </a:ext>
            </a:extLst>
          </p:cNvPr>
          <p:cNvCxnSpPr>
            <a:cxnSpLocks/>
          </p:cNvCxnSpPr>
          <p:nvPr/>
        </p:nvCxnSpPr>
        <p:spPr>
          <a:xfrm flipH="1" flipV="1">
            <a:off x="3285554" y="2515080"/>
            <a:ext cx="5623481" cy="1978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99" name="Freeform: Shape 98">
            <a:extLst>
              <a:ext uri="{FF2B5EF4-FFF2-40B4-BE49-F238E27FC236}">
                <a16:creationId xmlns:a16="http://schemas.microsoft.com/office/drawing/2014/main" id="{DE99087D-8CD6-0E41-8815-4E68354985F0}"/>
              </a:ext>
            </a:extLst>
          </p:cNvPr>
          <p:cNvSpPr/>
          <p:nvPr/>
        </p:nvSpPr>
        <p:spPr>
          <a:xfrm>
            <a:off x="8909035" y="2158009"/>
            <a:ext cx="1696913" cy="674576"/>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rgbClr val="CC9900"/>
          </a:solidFill>
          <a:ln>
            <a:solidFill>
              <a:schemeClr val="tx1"/>
            </a:solidFill>
          </a:ln>
          <a:scene3d>
            <a:camera prst="orthographicFront"/>
            <a:lightRig rig="threePt" dir="t"/>
          </a:scene3d>
          <a:sp3d>
            <a:bevelT/>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r>
              <a:rPr lang="en-US" sz="1400" kern="1200" dirty="0"/>
              <a:t>Deputy Director </a:t>
            </a:r>
          </a:p>
        </p:txBody>
      </p:sp>
      <p:cxnSp>
        <p:nvCxnSpPr>
          <p:cNvPr id="100" name="Straight Connector 99">
            <a:extLst>
              <a:ext uri="{FF2B5EF4-FFF2-40B4-BE49-F238E27FC236}">
                <a16:creationId xmlns:a16="http://schemas.microsoft.com/office/drawing/2014/main" id="{B23B4C22-5D5E-C23D-6373-4585625AD1E8}"/>
              </a:ext>
            </a:extLst>
          </p:cNvPr>
          <p:cNvCxnSpPr>
            <a:cxnSpLocks/>
          </p:cNvCxnSpPr>
          <p:nvPr/>
        </p:nvCxnSpPr>
        <p:spPr>
          <a:xfrm>
            <a:off x="2445897" y="2796219"/>
            <a:ext cx="0" cy="1071301"/>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1" name="Straight Connector 100">
            <a:extLst>
              <a:ext uri="{FF2B5EF4-FFF2-40B4-BE49-F238E27FC236}">
                <a16:creationId xmlns:a16="http://schemas.microsoft.com/office/drawing/2014/main" id="{6AF7C881-22C4-D0AC-2367-E6F6EC52A81A}"/>
              </a:ext>
            </a:extLst>
          </p:cNvPr>
          <p:cNvCxnSpPr>
            <a:cxnSpLocks/>
          </p:cNvCxnSpPr>
          <p:nvPr/>
        </p:nvCxnSpPr>
        <p:spPr>
          <a:xfrm flipH="1" flipV="1">
            <a:off x="704879" y="3860473"/>
            <a:ext cx="5636968" cy="14173"/>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2" name="Straight Connector 101">
            <a:extLst>
              <a:ext uri="{FF2B5EF4-FFF2-40B4-BE49-F238E27FC236}">
                <a16:creationId xmlns:a16="http://schemas.microsoft.com/office/drawing/2014/main" id="{00D72744-8411-535F-F610-1078307F62A1}"/>
              </a:ext>
            </a:extLst>
          </p:cNvPr>
          <p:cNvCxnSpPr>
            <a:cxnSpLocks/>
          </p:cNvCxnSpPr>
          <p:nvPr/>
        </p:nvCxnSpPr>
        <p:spPr>
          <a:xfrm flipH="1">
            <a:off x="704879" y="3844369"/>
            <a:ext cx="1" cy="448972"/>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3" name="Straight Connector 102">
            <a:extLst>
              <a:ext uri="{FF2B5EF4-FFF2-40B4-BE49-F238E27FC236}">
                <a16:creationId xmlns:a16="http://schemas.microsoft.com/office/drawing/2014/main" id="{765C77CC-0CD5-729D-26A4-81BCC6CDCA3E}"/>
              </a:ext>
            </a:extLst>
          </p:cNvPr>
          <p:cNvCxnSpPr>
            <a:cxnSpLocks/>
          </p:cNvCxnSpPr>
          <p:nvPr/>
        </p:nvCxnSpPr>
        <p:spPr>
          <a:xfrm>
            <a:off x="655330" y="4741202"/>
            <a:ext cx="0" cy="1205036"/>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4" name="Straight Connector 103">
            <a:extLst>
              <a:ext uri="{FF2B5EF4-FFF2-40B4-BE49-F238E27FC236}">
                <a16:creationId xmlns:a16="http://schemas.microsoft.com/office/drawing/2014/main" id="{C4D24311-959F-BB3D-C008-32245F7BBC55}"/>
              </a:ext>
            </a:extLst>
          </p:cNvPr>
          <p:cNvCxnSpPr>
            <a:cxnSpLocks/>
          </p:cNvCxnSpPr>
          <p:nvPr/>
        </p:nvCxnSpPr>
        <p:spPr>
          <a:xfrm flipH="1">
            <a:off x="660528" y="5143171"/>
            <a:ext cx="313639"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5" name="Straight Connector 104">
            <a:extLst>
              <a:ext uri="{FF2B5EF4-FFF2-40B4-BE49-F238E27FC236}">
                <a16:creationId xmlns:a16="http://schemas.microsoft.com/office/drawing/2014/main" id="{DE5992D0-6CD8-BFB1-3F90-AA8FBCF20897}"/>
              </a:ext>
            </a:extLst>
          </p:cNvPr>
          <p:cNvCxnSpPr>
            <a:cxnSpLocks/>
          </p:cNvCxnSpPr>
          <p:nvPr/>
        </p:nvCxnSpPr>
        <p:spPr>
          <a:xfrm flipH="1">
            <a:off x="660528" y="5532963"/>
            <a:ext cx="313639"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6" name="Straight Connector 105">
            <a:extLst>
              <a:ext uri="{FF2B5EF4-FFF2-40B4-BE49-F238E27FC236}">
                <a16:creationId xmlns:a16="http://schemas.microsoft.com/office/drawing/2014/main" id="{19536DBD-857C-F02F-A2D5-2FB093660B05}"/>
              </a:ext>
            </a:extLst>
          </p:cNvPr>
          <p:cNvCxnSpPr>
            <a:cxnSpLocks/>
          </p:cNvCxnSpPr>
          <p:nvPr/>
        </p:nvCxnSpPr>
        <p:spPr>
          <a:xfrm flipH="1">
            <a:off x="655330" y="5946239"/>
            <a:ext cx="313639"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7" name="Straight Connector 106">
            <a:extLst>
              <a:ext uri="{FF2B5EF4-FFF2-40B4-BE49-F238E27FC236}">
                <a16:creationId xmlns:a16="http://schemas.microsoft.com/office/drawing/2014/main" id="{1276C931-7D25-23A0-93EF-7BC57259A106}"/>
              </a:ext>
            </a:extLst>
          </p:cNvPr>
          <p:cNvCxnSpPr>
            <a:cxnSpLocks/>
          </p:cNvCxnSpPr>
          <p:nvPr/>
        </p:nvCxnSpPr>
        <p:spPr>
          <a:xfrm flipH="1">
            <a:off x="2395953" y="3865894"/>
            <a:ext cx="4511" cy="23750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D6856F0C-EBB6-91EE-5AB5-A1AC33F71B7C}"/>
              </a:ext>
            </a:extLst>
          </p:cNvPr>
          <p:cNvCxnSpPr>
            <a:cxnSpLocks/>
          </p:cNvCxnSpPr>
          <p:nvPr/>
        </p:nvCxnSpPr>
        <p:spPr>
          <a:xfrm>
            <a:off x="3137649" y="3879206"/>
            <a:ext cx="0" cy="234798"/>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9" name="Straight Connector 108">
            <a:extLst>
              <a:ext uri="{FF2B5EF4-FFF2-40B4-BE49-F238E27FC236}">
                <a16:creationId xmlns:a16="http://schemas.microsoft.com/office/drawing/2014/main" id="{6C1A9B5D-0D70-D868-E8A1-FB9FCF6D1A8B}"/>
              </a:ext>
            </a:extLst>
          </p:cNvPr>
          <p:cNvCxnSpPr>
            <a:cxnSpLocks/>
          </p:cNvCxnSpPr>
          <p:nvPr/>
        </p:nvCxnSpPr>
        <p:spPr>
          <a:xfrm>
            <a:off x="3887841" y="3880872"/>
            <a:ext cx="0" cy="244905"/>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0" name="Straight Connector 109">
            <a:extLst>
              <a:ext uri="{FF2B5EF4-FFF2-40B4-BE49-F238E27FC236}">
                <a16:creationId xmlns:a16="http://schemas.microsoft.com/office/drawing/2014/main" id="{84B0A5FC-B140-B74E-4271-754E87AFCF6C}"/>
              </a:ext>
            </a:extLst>
          </p:cNvPr>
          <p:cNvCxnSpPr>
            <a:cxnSpLocks/>
          </p:cNvCxnSpPr>
          <p:nvPr/>
        </p:nvCxnSpPr>
        <p:spPr>
          <a:xfrm>
            <a:off x="4723323" y="3873593"/>
            <a:ext cx="0" cy="252184"/>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11" name="Freeform: Shape 110">
            <a:extLst>
              <a:ext uri="{FF2B5EF4-FFF2-40B4-BE49-F238E27FC236}">
                <a16:creationId xmlns:a16="http://schemas.microsoft.com/office/drawing/2014/main" id="{111D664E-61A8-36C4-D5FC-2A0D033439A7}"/>
              </a:ext>
            </a:extLst>
          </p:cNvPr>
          <p:cNvSpPr/>
          <p:nvPr/>
        </p:nvSpPr>
        <p:spPr>
          <a:xfrm>
            <a:off x="2849602" y="4109444"/>
            <a:ext cx="631827" cy="301409"/>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chemeClr val="tx2">
              <a:lumMod val="75000"/>
              <a:lumOff val="25000"/>
            </a:schemeClr>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r>
              <a:rPr lang="en-US" sz="700" kern="1200" dirty="0"/>
              <a:t>Project Mgr.</a:t>
            </a:r>
          </a:p>
        </p:txBody>
      </p:sp>
      <p:sp>
        <p:nvSpPr>
          <p:cNvPr id="112" name="Freeform: Shape 111">
            <a:extLst>
              <a:ext uri="{FF2B5EF4-FFF2-40B4-BE49-F238E27FC236}">
                <a16:creationId xmlns:a16="http://schemas.microsoft.com/office/drawing/2014/main" id="{78EBD0B5-9ACB-CFD0-6441-53075FCBBDA3}"/>
              </a:ext>
            </a:extLst>
          </p:cNvPr>
          <p:cNvSpPr/>
          <p:nvPr/>
        </p:nvSpPr>
        <p:spPr>
          <a:xfrm>
            <a:off x="3553961" y="4110612"/>
            <a:ext cx="738708" cy="301409"/>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chemeClr val="tx2">
              <a:lumMod val="75000"/>
              <a:lumOff val="25000"/>
            </a:schemeClr>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r>
              <a:rPr lang="en-US" sz="700" kern="1200" dirty="0"/>
              <a:t>Planner I</a:t>
            </a:r>
          </a:p>
        </p:txBody>
      </p:sp>
      <p:sp>
        <p:nvSpPr>
          <p:cNvPr id="113" name="Freeform: Shape 112">
            <a:extLst>
              <a:ext uri="{FF2B5EF4-FFF2-40B4-BE49-F238E27FC236}">
                <a16:creationId xmlns:a16="http://schemas.microsoft.com/office/drawing/2014/main" id="{8481F7C7-D270-A358-DD59-BF42340058B9}"/>
              </a:ext>
            </a:extLst>
          </p:cNvPr>
          <p:cNvSpPr/>
          <p:nvPr/>
        </p:nvSpPr>
        <p:spPr>
          <a:xfrm>
            <a:off x="4404256" y="4116531"/>
            <a:ext cx="632236" cy="301409"/>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chemeClr val="tx2">
              <a:lumMod val="75000"/>
              <a:lumOff val="25000"/>
            </a:schemeClr>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r>
              <a:rPr lang="en-US" sz="700" kern="1200" dirty="0"/>
              <a:t>Planner I</a:t>
            </a:r>
          </a:p>
        </p:txBody>
      </p:sp>
      <p:cxnSp>
        <p:nvCxnSpPr>
          <p:cNvPr id="114" name="Straight Connector 113">
            <a:extLst>
              <a:ext uri="{FF2B5EF4-FFF2-40B4-BE49-F238E27FC236}">
                <a16:creationId xmlns:a16="http://schemas.microsoft.com/office/drawing/2014/main" id="{400563D1-283A-BBEF-6A3C-B0216C807B05}"/>
              </a:ext>
            </a:extLst>
          </p:cNvPr>
          <p:cNvCxnSpPr>
            <a:cxnSpLocks/>
          </p:cNvCxnSpPr>
          <p:nvPr/>
        </p:nvCxnSpPr>
        <p:spPr>
          <a:xfrm>
            <a:off x="6341847" y="3874646"/>
            <a:ext cx="0" cy="251131"/>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115" name="Freeform: Shape 114">
            <a:extLst>
              <a:ext uri="{FF2B5EF4-FFF2-40B4-BE49-F238E27FC236}">
                <a16:creationId xmlns:a16="http://schemas.microsoft.com/office/drawing/2014/main" id="{35EE1B9D-5E19-F7C0-AD0C-A8E95D9CA9B7}"/>
              </a:ext>
            </a:extLst>
          </p:cNvPr>
          <p:cNvSpPr/>
          <p:nvPr/>
        </p:nvSpPr>
        <p:spPr>
          <a:xfrm>
            <a:off x="5128782" y="4130795"/>
            <a:ext cx="716011" cy="301409"/>
          </a:xfrm>
          <a:custGeom>
            <a:avLst/>
            <a:gdLst>
              <a:gd name="csX0" fmla="*/ 0 w 512275"/>
              <a:gd name="csY0" fmla="*/ 0 h 265233"/>
              <a:gd name="csX1" fmla="*/ 512275 w 512275"/>
              <a:gd name="csY1" fmla="*/ 0 h 265233"/>
              <a:gd name="csX2" fmla="*/ 512275 w 512275"/>
              <a:gd name="csY2" fmla="*/ 265233 h 265233"/>
              <a:gd name="csX3" fmla="*/ 0 w 512275"/>
              <a:gd name="csY3" fmla="*/ 265233 h 265233"/>
              <a:gd name="csX4" fmla="*/ 0 w 512275"/>
              <a:gd name="csY4" fmla="*/ 0 h 265233"/>
            </a:gdLst>
            <a:ahLst/>
            <a:cxnLst>
              <a:cxn ang="0">
                <a:pos x="csX0" y="csY0"/>
              </a:cxn>
              <a:cxn ang="0">
                <a:pos x="csX1" y="csY1"/>
              </a:cxn>
              <a:cxn ang="0">
                <a:pos x="csX2" y="csY2"/>
              </a:cxn>
              <a:cxn ang="0">
                <a:pos x="csX3" y="csY3"/>
              </a:cxn>
              <a:cxn ang="0">
                <a:pos x="csX4" y="csY4"/>
              </a:cxn>
            </a:cxnLst>
            <a:rect l="l" t="t" r="r" b="b"/>
            <a:pathLst>
              <a:path w="512275" h="265233">
                <a:moveTo>
                  <a:pt x="0" y="0"/>
                </a:moveTo>
                <a:lnTo>
                  <a:pt x="512275" y="0"/>
                </a:lnTo>
                <a:lnTo>
                  <a:pt x="512275" y="265233"/>
                </a:lnTo>
                <a:lnTo>
                  <a:pt x="0" y="265233"/>
                </a:lnTo>
                <a:lnTo>
                  <a:pt x="0" y="0"/>
                </a:lnTo>
                <a:close/>
              </a:path>
            </a:pathLst>
          </a:custGeom>
          <a:solidFill>
            <a:schemeClr val="tx2">
              <a:lumMod val="75000"/>
              <a:lumOff val="25000"/>
            </a:schemeClr>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lvl="0" indent="0" algn="ctr" defTabSz="222250">
              <a:lnSpc>
                <a:spcPct val="90000"/>
              </a:lnSpc>
              <a:spcBef>
                <a:spcPct val="0"/>
              </a:spcBef>
              <a:spcAft>
                <a:spcPct val="35000"/>
              </a:spcAft>
              <a:buNone/>
            </a:pPr>
            <a:r>
              <a:rPr lang="en-US" sz="700" kern="1200" dirty="0"/>
              <a:t>Dev. Plans Review Specialist</a:t>
            </a:r>
          </a:p>
        </p:txBody>
      </p:sp>
      <p:cxnSp>
        <p:nvCxnSpPr>
          <p:cNvPr id="116" name="Straight Connector 115">
            <a:extLst>
              <a:ext uri="{FF2B5EF4-FFF2-40B4-BE49-F238E27FC236}">
                <a16:creationId xmlns:a16="http://schemas.microsoft.com/office/drawing/2014/main" id="{115DDE80-E68C-7F66-2156-109E3137128E}"/>
              </a:ext>
            </a:extLst>
          </p:cNvPr>
          <p:cNvCxnSpPr>
            <a:cxnSpLocks/>
          </p:cNvCxnSpPr>
          <p:nvPr/>
        </p:nvCxnSpPr>
        <p:spPr>
          <a:xfrm>
            <a:off x="9796051" y="2819764"/>
            <a:ext cx="0" cy="4686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7" name="Straight Connector 116">
            <a:extLst>
              <a:ext uri="{FF2B5EF4-FFF2-40B4-BE49-F238E27FC236}">
                <a16:creationId xmlns:a16="http://schemas.microsoft.com/office/drawing/2014/main" id="{F0514DC7-7F36-BA9E-D6DE-AA7ECFEF8C78}"/>
              </a:ext>
            </a:extLst>
          </p:cNvPr>
          <p:cNvCxnSpPr>
            <a:cxnSpLocks/>
          </p:cNvCxnSpPr>
          <p:nvPr/>
        </p:nvCxnSpPr>
        <p:spPr>
          <a:xfrm flipH="1">
            <a:off x="8332782" y="3259392"/>
            <a:ext cx="2955018"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8" name="Straight Connector 117">
            <a:extLst>
              <a:ext uri="{FF2B5EF4-FFF2-40B4-BE49-F238E27FC236}">
                <a16:creationId xmlns:a16="http://schemas.microsoft.com/office/drawing/2014/main" id="{01F0209A-9575-9169-A403-89E2CF925DEE}"/>
              </a:ext>
            </a:extLst>
          </p:cNvPr>
          <p:cNvCxnSpPr>
            <a:cxnSpLocks/>
          </p:cNvCxnSpPr>
          <p:nvPr/>
        </p:nvCxnSpPr>
        <p:spPr>
          <a:xfrm flipV="1">
            <a:off x="8332782" y="3259392"/>
            <a:ext cx="0" cy="26373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a:extLst>
              <a:ext uri="{FF2B5EF4-FFF2-40B4-BE49-F238E27FC236}">
                <a16:creationId xmlns:a16="http://schemas.microsoft.com/office/drawing/2014/main" id="{BC9308DF-88FC-BFF5-25E7-52216681F36E}"/>
              </a:ext>
            </a:extLst>
          </p:cNvPr>
          <p:cNvCxnSpPr>
            <a:cxnSpLocks/>
          </p:cNvCxnSpPr>
          <p:nvPr/>
        </p:nvCxnSpPr>
        <p:spPr>
          <a:xfrm flipV="1">
            <a:off x="8279652" y="4136893"/>
            <a:ext cx="0" cy="2318391"/>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0" name="Straight Connector 119">
            <a:extLst>
              <a:ext uri="{FF2B5EF4-FFF2-40B4-BE49-F238E27FC236}">
                <a16:creationId xmlns:a16="http://schemas.microsoft.com/office/drawing/2014/main" id="{A3703F81-5EC1-0C5C-E436-176E2C0AC0D3}"/>
              </a:ext>
            </a:extLst>
          </p:cNvPr>
          <p:cNvCxnSpPr>
            <a:cxnSpLocks/>
          </p:cNvCxnSpPr>
          <p:nvPr/>
        </p:nvCxnSpPr>
        <p:spPr>
          <a:xfrm flipH="1">
            <a:off x="7790152" y="4465709"/>
            <a:ext cx="483575"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1" name="Straight Connector 120">
            <a:extLst>
              <a:ext uri="{FF2B5EF4-FFF2-40B4-BE49-F238E27FC236}">
                <a16:creationId xmlns:a16="http://schemas.microsoft.com/office/drawing/2014/main" id="{C45BF787-5792-EDDB-0D32-5CE54174D6D2}"/>
              </a:ext>
            </a:extLst>
          </p:cNvPr>
          <p:cNvCxnSpPr>
            <a:cxnSpLocks/>
          </p:cNvCxnSpPr>
          <p:nvPr/>
        </p:nvCxnSpPr>
        <p:spPr>
          <a:xfrm flipH="1">
            <a:off x="7787189" y="5296088"/>
            <a:ext cx="483575"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2" name="Straight Connector 121">
            <a:extLst>
              <a:ext uri="{FF2B5EF4-FFF2-40B4-BE49-F238E27FC236}">
                <a16:creationId xmlns:a16="http://schemas.microsoft.com/office/drawing/2014/main" id="{9218907E-295F-16F5-6284-EAA6BD763CE3}"/>
              </a:ext>
            </a:extLst>
          </p:cNvPr>
          <p:cNvCxnSpPr>
            <a:cxnSpLocks/>
          </p:cNvCxnSpPr>
          <p:nvPr/>
        </p:nvCxnSpPr>
        <p:spPr>
          <a:xfrm flipH="1">
            <a:off x="7808276" y="6023816"/>
            <a:ext cx="465451"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3" name="Straight Connector 122">
            <a:extLst>
              <a:ext uri="{FF2B5EF4-FFF2-40B4-BE49-F238E27FC236}">
                <a16:creationId xmlns:a16="http://schemas.microsoft.com/office/drawing/2014/main" id="{51129838-B5DF-AF32-5F0D-0BF3EB482605}"/>
              </a:ext>
            </a:extLst>
          </p:cNvPr>
          <p:cNvCxnSpPr>
            <a:cxnSpLocks/>
          </p:cNvCxnSpPr>
          <p:nvPr/>
        </p:nvCxnSpPr>
        <p:spPr>
          <a:xfrm flipH="1">
            <a:off x="8273727" y="4406125"/>
            <a:ext cx="483575"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4" name="Straight Connector 123">
            <a:extLst>
              <a:ext uri="{FF2B5EF4-FFF2-40B4-BE49-F238E27FC236}">
                <a16:creationId xmlns:a16="http://schemas.microsoft.com/office/drawing/2014/main" id="{151A6A55-A7AE-BE53-4490-5119FEF39614}"/>
              </a:ext>
            </a:extLst>
          </p:cNvPr>
          <p:cNvCxnSpPr>
            <a:cxnSpLocks/>
          </p:cNvCxnSpPr>
          <p:nvPr/>
        </p:nvCxnSpPr>
        <p:spPr>
          <a:xfrm flipH="1">
            <a:off x="8273727" y="5021405"/>
            <a:ext cx="483575"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5" name="Straight Connector 124">
            <a:extLst>
              <a:ext uri="{FF2B5EF4-FFF2-40B4-BE49-F238E27FC236}">
                <a16:creationId xmlns:a16="http://schemas.microsoft.com/office/drawing/2014/main" id="{91AE7F95-D1EE-8E62-CD93-AD2EAA3E8DC7}"/>
              </a:ext>
            </a:extLst>
          </p:cNvPr>
          <p:cNvCxnSpPr>
            <a:cxnSpLocks/>
          </p:cNvCxnSpPr>
          <p:nvPr/>
        </p:nvCxnSpPr>
        <p:spPr>
          <a:xfrm flipH="1">
            <a:off x="8273727" y="5724596"/>
            <a:ext cx="483575"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6" name="Straight Connector 125">
            <a:extLst>
              <a:ext uri="{FF2B5EF4-FFF2-40B4-BE49-F238E27FC236}">
                <a16:creationId xmlns:a16="http://schemas.microsoft.com/office/drawing/2014/main" id="{CDA3646A-F2C5-1DB3-D882-B5EA8131E773}"/>
              </a:ext>
            </a:extLst>
          </p:cNvPr>
          <p:cNvCxnSpPr>
            <a:cxnSpLocks/>
          </p:cNvCxnSpPr>
          <p:nvPr/>
        </p:nvCxnSpPr>
        <p:spPr>
          <a:xfrm flipH="1">
            <a:off x="8273727" y="6442714"/>
            <a:ext cx="483575"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7" name="Straight Connector 126">
            <a:extLst>
              <a:ext uri="{FF2B5EF4-FFF2-40B4-BE49-F238E27FC236}">
                <a16:creationId xmlns:a16="http://schemas.microsoft.com/office/drawing/2014/main" id="{1E0BBDDE-F596-B772-2C6D-24F64D6B56EF}"/>
              </a:ext>
            </a:extLst>
          </p:cNvPr>
          <p:cNvCxnSpPr>
            <a:cxnSpLocks/>
          </p:cNvCxnSpPr>
          <p:nvPr/>
        </p:nvCxnSpPr>
        <p:spPr>
          <a:xfrm flipH="1">
            <a:off x="1619076" y="3867251"/>
            <a:ext cx="2686" cy="220984"/>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8" name="Straight Connector 127">
            <a:extLst>
              <a:ext uri="{FF2B5EF4-FFF2-40B4-BE49-F238E27FC236}">
                <a16:creationId xmlns:a16="http://schemas.microsoft.com/office/drawing/2014/main" id="{AD55B51B-6E61-FACB-069A-B984BFF9D0B9}"/>
              </a:ext>
            </a:extLst>
          </p:cNvPr>
          <p:cNvCxnSpPr>
            <a:cxnSpLocks/>
          </p:cNvCxnSpPr>
          <p:nvPr/>
        </p:nvCxnSpPr>
        <p:spPr>
          <a:xfrm>
            <a:off x="5467147" y="3881005"/>
            <a:ext cx="0" cy="252184"/>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19769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99298-B451-78A2-4ADC-31162A62D29B}"/>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14BA1231-5287-8149-2C84-8632342B804B}"/>
              </a:ext>
            </a:extLst>
          </p:cNvPr>
          <p:cNvSpPr/>
          <p:nvPr/>
        </p:nvSpPr>
        <p:spPr>
          <a:xfrm rot="-5399999">
            <a:off x="10694023" y="5478673"/>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50EDC15B-39A4-30E8-862E-48217268B14D}"/>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3" name="TextBox 5">
            <a:extLst>
              <a:ext uri="{FF2B5EF4-FFF2-40B4-BE49-F238E27FC236}">
                <a16:creationId xmlns:a16="http://schemas.microsoft.com/office/drawing/2014/main" id="{5CB5FD83-B09C-2DEC-59C8-D97009E6B2FC}"/>
              </a:ext>
            </a:extLst>
          </p:cNvPr>
          <p:cNvSpPr txBox="1"/>
          <p:nvPr/>
        </p:nvSpPr>
        <p:spPr>
          <a:xfrm>
            <a:off x="424351" y="91021"/>
            <a:ext cx="7161263"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dirty="0">
                <a:solidFill>
                  <a:srgbClr val="000000"/>
                </a:solidFill>
                <a:latin typeface="Arimo Bold"/>
              </a:rPr>
              <a:t>Proposed Organization Chart</a:t>
            </a:r>
            <a:endParaRPr lang="en-US" sz="1200" dirty="0">
              <a:solidFill>
                <a:srgbClr val="000000"/>
              </a:solidFill>
              <a:latin typeface="Calibri"/>
            </a:endParaRPr>
          </a:p>
        </p:txBody>
      </p:sp>
      <p:sp>
        <p:nvSpPr>
          <p:cNvPr id="5" name="TextBox 9">
            <a:extLst>
              <a:ext uri="{FF2B5EF4-FFF2-40B4-BE49-F238E27FC236}">
                <a16:creationId xmlns:a16="http://schemas.microsoft.com/office/drawing/2014/main" id="{5FFD326D-3F89-F332-4A78-BC44F8819046}"/>
              </a:ext>
            </a:extLst>
          </p:cNvPr>
          <p:cNvSpPr txBox="1"/>
          <p:nvPr/>
        </p:nvSpPr>
        <p:spPr>
          <a:xfrm>
            <a:off x="423861" y="733465"/>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2027</a:t>
            </a:r>
            <a:endParaRPr lang="en-US" sz="1200" dirty="0">
              <a:solidFill>
                <a:srgbClr val="000000"/>
              </a:solidFill>
              <a:latin typeface="Calibri"/>
            </a:endParaRPr>
          </a:p>
        </p:txBody>
      </p:sp>
      <p:sp>
        <p:nvSpPr>
          <p:cNvPr id="7" name="TextBox 8">
            <a:extLst>
              <a:ext uri="{FF2B5EF4-FFF2-40B4-BE49-F238E27FC236}">
                <a16:creationId xmlns:a16="http://schemas.microsoft.com/office/drawing/2014/main" id="{EBF442AB-167D-8E83-A8DF-6173BE044BE7}"/>
              </a:ext>
            </a:extLst>
          </p:cNvPr>
          <p:cNvSpPr txBox="1"/>
          <p:nvPr/>
        </p:nvSpPr>
        <p:spPr>
          <a:xfrm>
            <a:off x="7756911" y="101849"/>
            <a:ext cx="3500605" cy="1805944"/>
          </a:xfrm>
          <a:prstGeom prst="rect">
            <a:avLst/>
          </a:prstGeom>
          <a:noFill/>
          <a:ln cap="flat">
            <a:solidFill>
              <a:schemeClr val="tx1"/>
            </a:solidFill>
          </a:ln>
        </p:spPr>
        <p:txBody>
          <a:bodyPr vert="horz" wrap="square" lIns="0" tIns="0" rIns="0" bIns="0" anchor="t" anchorCtr="0" compatLnSpc="1">
            <a:spAutoFit/>
          </a:bodyPr>
          <a:lstStyle/>
          <a:p>
            <a:pPr lvl="1" defTabSz="609630">
              <a:lnSpc>
                <a:spcPct val="130120"/>
              </a:lnSpc>
              <a:defRPr sz="1800" b="0" i="0" u="none" strike="noStrike" kern="0" cap="none" spc="0" baseline="0">
                <a:solidFill>
                  <a:srgbClr val="000000"/>
                </a:solidFill>
                <a:uFillTx/>
              </a:defRPr>
            </a:pPr>
            <a:r>
              <a:rPr lang="en-US" sz="1400" b="1" dirty="0">
                <a:solidFill>
                  <a:srgbClr val="00507B"/>
                </a:solidFill>
                <a:latin typeface="Arimo Bold"/>
              </a:rPr>
              <a:t>Personnel Changes </a:t>
            </a:r>
          </a:p>
          <a:p>
            <a:pPr lvl="1" defTabSz="609630">
              <a:lnSpc>
                <a:spcPct val="130120"/>
              </a:lnSpc>
              <a:defRPr sz="1800" b="0" i="0" u="none" strike="noStrike" kern="0" cap="none" spc="0" baseline="0">
                <a:solidFill>
                  <a:srgbClr val="000000"/>
                </a:solidFill>
                <a:uFillTx/>
              </a:defRPr>
            </a:pPr>
            <a:r>
              <a:rPr lang="en-US" sz="1100" dirty="0">
                <a:solidFill>
                  <a:srgbClr val="00507B"/>
                </a:solidFill>
                <a:latin typeface="Arimo Bold"/>
              </a:rPr>
              <a:t>2 new FTEs: </a:t>
            </a:r>
          </a:p>
          <a:p>
            <a:pPr marL="628650" lvl="1"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900" i="1" dirty="0">
                <a:solidFill>
                  <a:srgbClr val="00507B"/>
                </a:solidFill>
                <a:latin typeface="Arimo Bold"/>
              </a:rPr>
              <a:t>Planning Technician </a:t>
            </a:r>
            <a:r>
              <a:rPr lang="en-US" sz="900" dirty="0">
                <a:solidFill>
                  <a:srgbClr val="00507B"/>
                </a:solidFill>
                <a:latin typeface="Arimo Bold"/>
              </a:rPr>
              <a:t>&amp; </a:t>
            </a:r>
            <a:r>
              <a:rPr lang="en-US" sz="900" i="1" dirty="0">
                <a:solidFill>
                  <a:srgbClr val="00507B"/>
                </a:solidFill>
                <a:latin typeface="Arimo Bold"/>
              </a:rPr>
              <a:t>Customer Service Rep</a:t>
            </a:r>
          </a:p>
          <a:p>
            <a:pPr lvl="1" defTabSz="609630">
              <a:lnSpc>
                <a:spcPct val="130120"/>
              </a:lnSpc>
              <a:defRPr sz="1800" b="0" i="0" u="none" strike="noStrike" kern="0" cap="none" spc="0" baseline="0">
                <a:solidFill>
                  <a:srgbClr val="000000"/>
                </a:solidFill>
                <a:uFillTx/>
              </a:defRPr>
            </a:pPr>
            <a:r>
              <a:rPr lang="en-US" sz="1100" dirty="0">
                <a:solidFill>
                  <a:srgbClr val="00507B"/>
                </a:solidFill>
                <a:latin typeface="Arimo Bold"/>
              </a:rPr>
              <a:t>Reclassifications: </a:t>
            </a:r>
          </a:p>
          <a:p>
            <a:pPr marL="628650" lvl="1"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900" i="1" dirty="0">
                <a:solidFill>
                  <a:srgbClr val="00507B"/>
                </a:solidFill>
                <a:latin typeface="Arimo Bold"/>
              </a:rPr>
              <a:t>Dev &amp; Business Relations Mgr. (</a:t>
            </a:r>
            <a:r>
              <a:rPr lang="en-US" sz="900" dirty="0">
                <a:solidFill>
                  <a:srgbClr val="00507B"/>
                </a:solidFill>
                <a:latin typeface="Arimo Bold"/>
              </a:rPr>
              <a:t>job description update)</a:t>
            </a:r>
          </a:p>
          <a:p>
            <a:pPr marL="628650" lvl="1"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900" dirty="0">
                <a:solidFill>
                  <a:srgbClr val="00507B"/>
                </a:solidFill>
                <a:latin typeface="Arimo Bold"/>
              </a:rPr>
              <a:t>Job title &amp; grade change from </a:t>
            </a:r>
            <a:r>
              <a:rPr lang="en-US" sz="900" i="1" dirty="0">
                <a:solidFill>
                  <a:srgbClr val="00507B"/>
                </a:solidFill>
                <a:latin typeface="Arimo Bold"/>
              </a:rPr>
              <a:t>Administrative Coordinator </a:t>
            </a:r>
            <a:r>
              <a:rPr lang="en-US" sz="900" dirty="0">
                <a:solidFill>
                  <a:srgbClr val="00507B"/>
                </a:solidFill>
                <a:latin typeface="Arimo Bold"/>
              </a:rPr>
              <a:t>to </a:t>
            </a:r>
            <a:r>
              <a:rPr lang="en-US" sz="900" i="1" dirty="0">
                <a:solidFill>
                  <a:srgbClr val="00507B"/>
                </a:solidFill>
                <a:latin typeface="Arimo Bold"/>
              </a:rPr>
              <a:t>Administrative Operations Coordinator </a:t>
            </a:r>
            <a:r>
              <a:rPr lang="en-US" sz="900" dirty="0">
                <a:solidFill>
                  <a:srgbClr val="00507B"/>
                </a:solidFill>
                <a:latin typeface="Arimo Bold"/>
              </a:rPr>
              <a:t>(Code Enforcement)</a:t>
            </a:r>
          </a:p>
          <a:p>
            <a:pPr marL="628650" lvl="1"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900" dirty="0">
                <a:solidFill>
                  <a:srgbClr val="00507B"/>
                </a:solidFill>
                <a:latin typeface="Arimo Bold"/>
              </a:rPr>
              <a:t>Job title change from </a:t>
            </a:r>
            <a:r>
              <a:rPr lang="en-US" sz="900" i="1" dirty="0">
                <a:solidFill>
                  <a:srgbClr val="00507B"/>
                </a:solidFill>
                <a:latin typeface="Arimo Bold"/>
              </a:rPr>
              <a:t>Development Plan Review Specialist</a:t>
            </a:r>
            <a:r>
              <a:rPr lang="en-US" sz="900" dirty="0">
                <a:solidFill>
                  <a:srgbClr val="00507B"/>
                </a:solidFill>
                <a:latin typeface="Arimo Bold"/>
              </a:rPr>
              <a:t> to </a:t>
            </a:r>
            <a:r>
              <a:rPr lang="en-US" sz="900" i="1" dirty="0">
                <a:solidFill>
                  <a:srgbClr val="00507B"/>
                </a:solidFill>
                <a:latin typeface="Arimo Bold"/>
              </a:rPr>
              <a:t>Planner II</a:t>
            </a:r>
          </a:p>
        </p:txBody>
      </p:sp>
      <p:cxnSp>
        <p:nvCxnSpPr>
          <p:cNvPr id="8" name="Straight Connector 7">
            <a:extLst>
              <a:ext uri="{FF2B5EF4-FFF2-40B4-BE49-F238E27FC236}">
                <a16:creationId xmlns:a16="http://schemas.microsoft.com/office/drawing/2014/main" id="{6AD3233E-F438-5E85-DB70-63E252B6ED11}"/>
              </a:ext>
            </a:extLst>
          </p:cNvPr>
          <p:cNvCxnSpPr>
            <a:cxnSpLocks/>
          </p:cNvCxnSpPr>
          <p:nvPr/>
        </p:nvCxnSpPr>
        <p:spPr>
          <a:xfrm>
            <a:off x="1739297" y="3880273"/>
            <a:ext cx="0" cy="24460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B43E837D-8723-B16A-154D-684864BCDE17}"/>
              </a:ext>
            </a:extLst>
          </p:cNvPr>
          <p:cNvCxnSpPr>
            <a:cxnSpLocks/>
          </p:cNvCxnSpPr>
          <p:nvPr/>
        </p:nvCxnSpPr>
        <p:spPr>
          <a:xfrm>
            <a:off x="2743790" y="3880273"/>
            <a:ext cx="0" cy="232078"/>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DD79760F-D2B0-F98E-2DBC-9B3855441395}"/>
              </a:ext>
            </a:extLst>
          </p:cNvPr>
          <p:cNvCxnSpPr>
            <a:cxnSpLocks/>
          </p:cNvCxnSpPr>
          <p:nvPr/>
        </p:nvCxnSpPr>
        <p:spPr>
          <a:xfrm flipV="1">
            <a:off x="11247547" y="3280871"/>
            <a:ext cx="0" cy="35626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CF9AE9FD-4D4A-2995-F084-87C00E011552}"/>
              </a:ext>
            </a:extLst>
          </p:cNvPr>
          <p:cNvCxnSpPr>
            <a:cxnSpLocks/>
          </p:cNvCxnSpPr>
          <p:nvPr/>
        </p:nvCxnSpPr>
        <p:spPr>
          <a:xfrm flipV="1">
            <a:off x="9755798" y="3303966"/>
            <a:ext cx="0" cy="3096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1" name="Rectangle: Rounded Corners 20">
            <a:extLst>
              <a:ext uri="{FF2B5EF4-FFF2-40B4-BE49-F238E27FC236}">
                <a16:creationId xmlns:a16="http://schemas.microsoft.com/office/drawing/2014/main" id="{406706D9-537B-063C-9C26-23AF5BE3A37A}"/>
              </a:ext>
            </a:extLst>
          </p:cNvPr>
          <p:cNvSpPr/>
          <p:nvPr/>
        </p:nvSpPr>
        <p:spPr>
          <a:xfrm>
            <a:off x="5324270" y="1032417"/>
            <a:ext cx="1286102" cy="518988"/>
          </a:xfrm>
          <a:prstGeom prst="roundRect">
            <a:avLst/>
          </a:prstGeom>
          <a:solidFill>
            <a:srgbClr val="CC3300"/>
          </a:solidFill>
          <a:scene3d>
            <a:camera prst="orthographicFront"/>
            <a:lightRig rig="threePt" dir="t"/>
          </a:scene3d>
          <a:sp3d>
            <a:bevelT/>
          </a:sp3d>
        </p:spPr>
        <p:style>
          <a:lnRef idx="2">
            <a:schemeClr val="accent6">
              <a:shade val="15000"/>
            </a:schemeClr>
          </a:lnRef>
          <a:fillRef idx="1">
            <a:schemeClr val="accent6"/>
          </a:fillRef>
          <a:effectRef idx="0">
            <a:schemeClr val="accent6"/>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ptos" panose="02110004020202020204"/>
                <a:ea typeface="+mn-ea"/>
                <a:cs typeface="+mn-cs"/>
              </a:rPr>
              <a:t>P &amp; D Director</a:t>
            </a:r>
          </a:p>
        </p:txBody>
      </p:sp>
      <p:sp>
        <p:nvSpPr>
          <p:cNvPr id="22" name="Rectangle: Rounded Corners 21">
            <a:extLst>
              <a:ext uri="{FF2B5EF4-FFF2-40B4-BE49-F238E27FC236}">
                <a16:creationId xmlns:a16="http://schemas.microsoft.com/office/drawing/2014/main" id="{0CB5B2F7-AFF3-7C9A-3DF6-EC1ABD471AA9}"/>
              </a:ext>
            </a:extLst>
          </p:cNvPr>
          <p:cNvSpPr/>
          <p:nvPr/>
        </p:nvSpPr>
        <p:spPr>
          <a:xfrm>
            <a:off x="1394733" y="2146840"/>
            <a:ext cx="1556222" cy="641408"/>
          </a:xfrm>
          <a:prstGeom prst="roundRect">
            <a:avLst/>
          </a:prstGeom>
          <a:solidFill>
            <a:schemeClr val="tx2">
              <a:lumMod val="75000"/>
              <a:lumOff val="25000"/>
            </a:schemeClr>
          </a:solidFill>
          <a:ln>
            <a:solidFill>
              <a:schemeClr val="tx1"/>
            </a:solidFill>
          </a:ln>
          <a:scene3d>
            <a:camera prst="orthographicFront"/>
            <a:lightRig rig="threePt" dir="t"/>
          </a:scene3d>
          <a:sp3d>
            <a:bevelT/>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ptos" panose="02110004020202020204"/>
                <a:ea typeface="+mn-ea"/>
                <a:cs typeface="+mn-cs"/>
              </a:rPr>
              <a:t>Deputy Director</a:t>
            </a:r>
            <a:endParaRPr kumimoji="0" lang="en-US" sz="105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3" name="Rectangle: Rounded Corners 22">
            <a:extLst>
              <a:ext uri="{FF2B5EF4-FFF2-40B4-BE49-F238E27FC236}">
                <a16:creationId xmlns:a16="http://schemas.microsoft.com/office/drawing/2014/main" id="{698FA734-9738-2210-220E-64FF7350168C}"/>
              </a:ext>
            </a:extLst>
          </p:cNvPr>
          <p:cNvSpPr/>
          <p:nvPr/>
        </p:nvSpPr>
        <p:spPr>
          <a:xfrm>
            <a:off x="6715710" y="1679706"/>
            <a:ext cx="735124" cy="318312"/>
          </a:xfrm>
          <a:prstGeom prst="roundRect">
            <a:avLst/>
          </a:prstGeom>
          <a:solidFill>
            <a:srgbClr val="FA482A"/>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5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7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600" b="0" i="0" u="none" strike="noStrike" kern="1200" cap="none" spc="0" normalizeH="0" baseline="0" noProof="0" dirty="0">
                <a:ln>
                  <a:noFill/>
                </a:ln>
                <a:solidFill>
                  <a:prstClr val="white"/>
                </a:solidFill>
                <a:effectLst/>
                <a:uLnTx/>
                <a:uFillTx/>
                <a:latin typeface="Aptos" panose="02110004020202020204"/>
                <a:ea typeface="+mn-ea"/>
                <a:cs typeface="+mn-cs"/>
              </a:rPr>
              <a:t>Development &amp; Business Relations Manager</a:t>
            </a:r>
          </a:p>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5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5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4" name="Rectangle: Rounded Corners 23">
            <a:extLst>
              <a:ext uri="{FF2B5EF4-FFF2-40B4-BE49-F238E27FC236}">
                <a16:creationId xmlns:a16="http://schemas.microsoft.com/office/drawing/2014/main" id="{D975D9F6-C0AF-00AE-B9A2-08443C912CCF}"/>
              </a:ext>
            </a:extLst>
          </p:cNvPr>
          <p:cNvSpPr/>
          <p:nvPr/>
        </p:nvSpPr>
        <p:spPr>
          <a:xfrm>
            <a:off x="2325961" y="4057572"/>
            <a:ext cx="782113" cy="393396"/>
          </a:xfrm>
          <a:prstGeom prst="roundRect">
            <a:avLst/>
          </a:prstGeom>
          <a:solidFill>
            <a:schemeClr val="tx2">
              <a:lumMod val="75000"/>
              <a:lumOff val="25000"/>
            </a:schemeClr>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6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700" b="0" i="0" u="none" strike="noStrike" kern="1200" cap="none" spc="0" normalizeH="0" baseline="0" noProof="0" dirty="0">
                <a:ln>
                  <a:noFill/>
                </a:ln>
                <a:solidFill>
                  <a:prstClr val="white"/>
                </a:solidFill>
                <a:effectLst/>
                <a:uLnTx/>
                <a:uFillTx/>
                <a:latin typeface="Aptos" panose="02110004020202020204"/>
                <a:ea typeface="+mn-ea"/>
                <a:cs typeface="+mn-cs"/>
              </a:rPr>
              <a:t>Administrative Operations Coordinator</a:t>
            </a:r>
          </a:p>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6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5" name="Rectangle: Rounded Corners 24">
            <a:extLst>
              <a:ext uri="{FF2B5EF4-FFF2-40B4-BE49-F238E27FC236}">
                <a16:creationId xmlns:a16="http://schemas.microsoft.com/office/drawing/2014/main" id="{609E583C-8B94-DD79-70CA-F8AA4B9C6645}"/>
              </a:ext>
            </a:extLst>
          </p:cNvPr>
          <p:cNvSpPr/>
          <p:nvPr/>
        </p:nvSpPr>
        <p:spPr>
          <a:xfrm>
            <a:off x="120558" y="4314821"/>
            <a:ext cx="1074961" cy="447860"/>
          </a:xfrm>
          <a:prstGeom prst="roundRect">
            <a:avLst/>
          </a:prstGeom>
          <a:solidFill>
            <a:schemeClr val="accent1">
              <a:lumMod val="60000"/>
              <a:lumOff val="40000"/>
            </a:schemeClr>
          </a:solidFill>
          <a:ln w="19050">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License &amp; Permit Manager</a:t>
            </a:r>
          </a:p>
        </p:txBody>
      </p:sp>
      <p:sp>
        <p:nvSpPr>
          <p:cNvPr id="26" name="Rectangle: Rounded Corners 25">
            <a:extLst>
              <a:ext uri="{FF2B5EF4-FFF2-40B4-BE49-F238E27FC236}">
                <a16:creationId xmlns:a16="http://schemas.microsoft.com/office/drawing/2014/main" id="{839C99EF-71E8-4FC8-53F9-D953B04CE43C}"/>
              </a:ext>
            </a:extLst>
          </p:cNvPr>
          <p:cNvSpPr/>
          <p:nvPr/>
        </p:nvSpPr>
        <p:spPr>
          <a:xfrm>
            <a:off x="928716" y="5007241"/>
            <a:ext cx="778890" cy="346670"/>
          </a:xfrm>
          <a:prstGeom prst="roundRect">
            <a:avLst/>
          </a:prstGeom>
          <a:solidFill>
            <a:schemeClr val="accent1">
              <a:lumMod val="60000"/>
              <a:lumOff val="40000"/>
            </a:schemeClr>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Sr. License &amp; Permit Analyst</a:t>
            </a:r>
          </a:p>
        </p:txBody>
      </p:sp>
      <p:sp>
        <p:nvSpPr>
          <p:cNvPr id="27" name="Rectangle: Rounded Corners 26">
            <a:extLst>
              <a:ext uri="{FF2B5EF4-FFF2-40B4-BE49-F238E27FC236}">
                <a16:creationId xmlns:a16="http://schemas.microsoft.com/office/drawing/2014/main" id="{00AE1B33-F0BA-942C-BD54-CEA1FCC702D2}"/>
              </a:ext>
            </a:extLst>
          </p:cNvPr>
          <p:cNvSpPr/>
          <p:nvPr/>
        </p:nvSpPr>
        <p:spPr>
          <a:xfrm>
            <a:off x="928717" y="5403472"/>
            <a:ext cx="778886" cy="337427"/>
          </a:xfrm>
          <a:prstGeom prst="roundRect">
            <a:avLst/>
          </a:prstGeom>
          <a:solidFill>
            <a:schemeClr val="accent1">
              <a:lumMod val="60000"/>
              <a:lumOff val="40000"/>
            </a:schemeClr>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License &amp; Permit Analyst</a:t>
            </a:r>
          </a:p>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8" name="Rectangle: Rounded Corners 27">
            <a:extLst>
              <a:ext uri="{FF2B5EF4-FFF2-40B4-BE49-F238E27FC236}">
                <a16:creationId xmlns:a16="http://schemas.microsoft.com/office/drawing/2014/main" id="{01A9A26E-CD61-B2D1-6286-2815B127BC15}"/>
              </a:ext>
            </a:extLst>
          </p:cNvPr>
          <p:cNvSpPr/>
          <p:nvPr/>
        </p:nvSpPr>
        <p:spPr>
          <a:xfrm>
            <a:off x="917788" y="5799004"/>
            <a:ext cx="784088" cy="337427"/>
          </a:xfrm>
          <a:prstGeom prst="roundRect">
            <a:avLst/>
          </a:prstGeom>
          <a:solidFill>
            <a:schemeClr val="accent1">
              <a:lumMod val="60000"/>
              <a:lumOff val="40000"/>
            </a:schemeClr>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License &amp; Permit Analyst</a:t>
            </a:r>
          </a:p>
          <a:p>
            <a:pPr marL="0" marR="0" lvl="0" indent="0" algn="ctr" defTabSz="222250" rtl="0" eaLnBrk="1" fontAlgn="auto" latinLnBrk="0" hangingPunct="1">
              <a:lnSpc>
                <a:spcPct val="90000"/>
              </a:lnSpc>
              <a:spcBef>
                <a:spcPct val="0"/>
              </a:spcBef>
              <a:spcAft>
                <a:spcPct val="35000"/>
              </a:spcAft>
              <a:buClrTx/>
              <a:buSzTx/>
              <a:buFontTx/>
              <a:buNone/>
              <a:tabLst/>
              <a:defRPr/>
            </a:pPr>
            <a:endPar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9" name="Rectangle: Rounded Corners 28">
            <a:extLst>
              <a:ext uri="{FF2B5EF4-FFF2-40B4-BE49-F238E27FC236}">
                <a16:creationId xmlns:a16="http://schemas.microsoft.com/office/drawing/2014/main" id="{6278935B-050F-C876-CEEF-DEC9F13A8DAE}"/>
              </a:ext>
            </a:extLst>
          </p:cNvPr>
          <p:cNvSpPr/>
          <p:nvPr/>
        </p:nvSpPr>
        <p:spPr>
          <a:xfrm>
            <a:off x="9244293" y="3537979"/>
            <a:ext cx="1098143" cy="564216"/>
          </a:xfrm>
          <a:prstGeom prst="roundRect">
            <a:avLst/>
          </a:prstGeom>
          <a:solidFill>
            <a:srgbClr val="CC99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900" b="1" i="0" u="sng" strike="noStrike" kern="1200" cap="none" spc="0" normalizeH="0" baseline="0" noProof="0" dirty="0">
                <a:ln>
                  <a:noFill/>
                </a:ln>
                <a:solidFill>
                  <a:prstClr val="white"/>
                </a:solidFill>
                <a:effectLst/>
                <a:uLnTx/>
                <a:uFillTx/>
                <a:latin typeface="Aptos" panose="02110004020202020204"/>
                <a:ea typeface="+mn-ea"/>
                <a:cs typeface="+mn-cs"/>
              </a:rPr>
              <a:t>Administrative Operations Coordinator</a:t>
            </a:r>
          </a:p>
        </p:txBody>
      </p:sp>
      <p:sp>
        <p:nvSpPr>
          <p:cNvPr id="30" name="Rectangle: Rounded Corners 29">
            <a:extLst>
              <a:ext uri="{FF2B5EF4-FFF2-40B4-BE49-F238E27FC236}">
                <a16:creationId xmlns:a16="http://schemas.microsoft.com/office/drawing/2014/main" id="{88556021-54DA-C64D-13A6-E8ACC45E724B}"/>
              </a:ext>
            </a:extLst>
          </p:cNvPr>
          <p:cNvSpPr/>
          <p:nvPr/>
        </p:nvSpPr>
        <p:spPr>
          <a:xfrm>
            <a:off x="10669995" y="3527857"/>
            <a:ext cx="1098144" cy="597016"/>
          </a:xfrm>
          <a:prstGeom prst="roundRect">
            <a:avLst/>
          </a:prstGeom>
          <a:solidFill>
            <a:srgbClr val="CC99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ptos" panose="02110004020202020204"/>
                <a:ea typeface="+mn-ea"/>
                <a:cs typeface="+mn-cs"/>
              </a:rPr>
              <a:t>Code Enforcement Analyst</a:t>
            </a:r>
          </a:p>
        </p:txBody>
      </p:sp>
      <p:sp>
        <p:nvSpPr>
          <p:cNvPr id="31" name="Rectangle: Rounded Corners 30">
            <a:extLst>
              <a:ext uri="{FF2B5EF4-FFF2-40B4-BE49-F238E27FC236}">
                <a16:creationId xmlns:a16="http://schemas.microsoft.com/office/drawing/2014/main" id="{F290E4B5-0D1C-2DF4-CEC3-322B3755800B}"/>
              </a:ext>
            </a:extLst>
          </p:cNvPr>
          <p:cNvSpPr/>
          <p:nvPr/>
        </p:nvSpPr>
        <p:spPr>
          <a:xfrm>
            <a:off x="7671406" y="3537979"/>
            <a:ext cx="1206587" cy="637642"/>
          </a:xfrm>
          <a:prstGeom prst="roundRect">
            <a:avLst/>
          </a:prstGeom>
          <a:solidFill>
            <a:srgbClr val="CC9900"/>
          </a:solidFill>
          <a:ln>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Aptos" panose="02110004020202020204"/>
                <a:ea typeface="+mn-ea"/>
                <a:cs typeface="+mn-cs"/>
              </a:rPr>
              <a:t>Chief Code Enforcement Officer</a:t>
            </a:r>
          </a:p>
        </p:txBody>
      </p:sp>
      <p:sp>
        <p:nvSpPr>
          <p:cNvPr id="32" name="Rectangle: Rounded Corners 31">
            <a:extLst>
              <a:ext uri="{FF2B5EF4-FFF2-40B4-BE49-F238E27FC236}">
                <a16:creationId xmlns:a16="http://schemas.microsoft.com/office/drawing/2014/main" id="{13CA95B5-E11F-4FFE-3378-6B750A893313}"/>
              </a:ext>
            </a:extLst>
          </p:cNvPr>
          <p:cNvSpPr/>
          <p:nvPr/>
        </p:nvSpPr>
        <p:spPr>
          <a:xfrm>
            <a:off x="7182544" y="4237337"/>
            <a:ext cx="567355" cy="515144"/>
          </a:xfrm>
          <a:prstGeom prst="roundRect">
            <a:avLst/>
          </a:prstGeom>
          <a:solidFill>
            <a:srgbClr val="CC9900"/>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700" b="0" i="0" u="none" strike="noStrike" kern="1200" cap="none" spc="0" normalizeH="0" baseline="0" noProof="0" dirty="0">
                <a:ln>
                  <a:noFill/>
                </a:ln>
                <a:solidFill>
                  <a:prstClr val="white"/>
                </a:solidFill>
                <a:effectLst/>
                <a:uLnTx/>
                <a:uFillTx/>
                <a:latin typeface="Aptos" panose="02110004020202020204"/>
                <a:ea typeface="+mn-ea"/>
                <a:cs typeface="+mn-cs"/>
              </a:rPr>
              <a:t>Code Enforcement Officer II</a:t>
            </a:r>
          </a:p>
        </p:txBody>
      </p:sp>
      <p:sp>
        <p:nvSpPr>
          <p:cNvPr id="33" name="Rectangle: Rounded Corners 32">
            <a:extLst>
              <a:ext uri="{FF2B5EF4-FFF2-40B4-BE49-F238E27FC236}">
                <a16:creationId xmlns:a16="http://schemas.microsoft.com/office/drawing/2014/main" id="{80136488-3404-94D8-A781-D95E79CC999B}"/>
              </a:ext>
            </a:extLst>
          </p:cNvPr>
          <p:cNvSpPr/>
          <p:nvPr/>
        </p:nvSpPr>
        <p:spPr>
          <a:xfrm>
            <a:off x="7179581" y="5027018"/>
            <a:ext cx="567355" cy="515144"/>
          </a:xfrm>
          <a:prstGeom prst="roundRect">
            <a:avLst/>
          </a:prstGeom>
          <a:solidFill>
            <a:srgbClr val="CC9900"/>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700" b="0" i="0" u="none" strike="noStrike" kern="1200" cap="none" spc="0" normalizeH="0" baseline="0" noProof="0" dirty="0">
                <a:ln>
                  <a:noFill/>
                </a:ln>
                <a:solidFill>
                  <a:prstClr val="white"/>
                </a:solidFill>
                <a:effectLst/>
                <a:uLnTx/>
                <a:uFillTx/>
                <a:latin typeface="Aptos" panose="02110004020202020204"/>
                <a:ea typeface="+mn-ea"/>
                <a:cs typeface="+mn-cs"/>
              </a:rPr>
              <a:t>Code Enforcement Officer II</a:t>
            </a:r>
          </a:p>
        </p:txBody>
      </p:sp>
      <p:sp>
        <p:nvSpPr>
          <p:cNvPr id="34" name="Rectangle: Rounded Corners 33">
            <a:extLst>
              <a:ext uri="{FF2B5EF4-FFF2-40B4-BE49-F238E27FC236}">
                <a16:creationId xmlns:a16="http://schemas.microsoft.com/office/drawing/2014/main" id="{62664CA5-B4D4-0B25-3813-F555ADF80EB0}"/>
              </a:ext>
            </a:extLst>
          </p:cNvPr>
          <p:cNvSpPr/>
          <p:nvPr/>
        </p:nvSpPr>
        <p:spPr>
          <a:xfrm>
            <a:off x="7200668" y="5743140"/>
            <a:ext cx="586520" cy="515141"/>
          </a:xfrm>
          <a:prstGeom prst="roundRect">
            <a:avLst/>
          </a:prstGeom>
          <a:solidFill>
            <a:srgbClr val="CC9900"/>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700" b="0" i="0" u="none" strike="noStrike" kern="1200" cap="none" spc="0" normalizeH="0" baseline="0" noProof="0" dirty="0">
                <a:ln>
                  <a:noFill/>
                </a:ln>
                <a:solidFill>
                  <a:prstClr val="white"/>
                </a:solidFill>
                <a:effectLst/>
                <a:uLnTx/>
                <a:uFillTx/>
                <a:latin typeface="Aptos" panose="02110004020202020204"/>
                <a:ea typeface="+mn-ea"/>
                <a:cs typeface="+mn-cs"/>
              </a:rPr>
              <a:t>Code Enforcement Officer II</a:t>
            </a:r>
          </a:p>
        </p:txBody>
      </p:sp>
      <p:sp>
        <p:nvSpPr>
          <p:cNvPr id="35" name="Rectangle: Rounded Corners 34">
            <a:extLst>
              <a:ext uri="{FF2B5EF4-FFF2-40B4-BE49-F238E27FC236}">
                <a16:creationId xmlns:a16="http://schemas.microsoft.com/office/drawing/2014/main" id="{AA6C4212-AF61-27A2-BA69-8980278B87EA}"/>
              </a:ext>
            </a:extLst>
          </p:cNvPr>
          <p:cNvSpPr/>
          <p:nvPr/>
        </p:nvSpPr>
        <p:spPr>
          <a:xfrm>
            <a:off x="8717049" y="4237337"/>
            <a:ext cx="567355" cy="405290"/>
          </a:xfrm>
          <a:prstGeom prst="roundRect">
            <a:avLst/>
          </a:prstGeom>
          <a:solidFill>
            <a:srgbClr val="CC9900"/>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700" b="0" i="0" u="none" strike="noStrike" kern="1200" cap="none" spc="0" normalizeH="0" baseline="0" noProof="0" dirty="0">
                <a:ln>
                  <a:noFill/>
                </a:ln>
                <a:solidFill>
                  <a:prstClr val="white"/>
                </a:solidFill>
                <a:effectLst/>
                <a:uLnTx/>
                <a:uFillTx/>
                <a:latin typeface="Aptos" panose="02110004020202020204"/>
                <a:ea typeface="+mn-ea"/>
                <a:cs typeface="+mn-cs"/>
              </a:rPr>
              <a:t>Code Enforcement Officer I</a:t>
            </a:r>
          </a:p>
        </p:txBody>
      </p:sp>
      <p:sp>
        <p:nvSpPr>
          <p:cNvPr id="36" name="Rectangle: Rounded Corners 35">
            <a:extLst>
              <a:ext uri="{FF2B5EF4-FFF2-40B4-BE49-F238E27FC236}">
                <a16:creationId xmlns:a16="http://schemas.microsoft.com/office/drawing/2014/main" id="{BC7AEDF9-F790-5D2C-B19C-EE1D50B80403}"/>
              </a:ext>
            </a:extLst>
          </p:cNvPr>
          <p:cNvSpPr/>
          <p:nvPr/>
        </p:nvSpPr>
        <p:spPr>
          <a:xfrm>
            <a:off x="8718051" y="4827252"/>
            <a:ext cx="567355" cy="449297"/>
          </a:xfrm>
          <a:prstGeom prst="roundRect">
            <a:avLst/>
          </a:prstGeom>
          <a:solidFill>
            <a:srgbClr val="CC9900"/>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700" b="0" i="0" u="none" strike="noStrike" kern="1200" cap="none" spc="0" normalizeH="0" baseline="0" noProof="0" dirty="0">
                <a:ln>
                  <a:noFill/>
                </a:ln>
                <a:solidFill>
                  <a:prstClr val="white"/>
                </a:solidFill>
                <a:effectLst/>
                <a:uLnTx/>
                <a:uFillTx/>
                <a:latin typeface="Aptos" panose="02110004020202020204"/>
                <a:ea typeface="+mn-ea"/>
                <a:cs typeface="+mn-cs"/>
              </a:rPr>
              <a:t>Code Enforcement Officer I</a:t>
            </a:r>
          </a:p>
        </p:txBody>
      </p:sp>
      <p:sp>
        <p:nvSpPr>
          <p:cNvPr id="37" name="Rectangle: Rounded Corners 36">
            <a:extLst>
              <a:ext uri="{FF2B5EF4-FFF2-40B4-BE49-F238E27FC236}">
                <a16:creationId xmlns:a16="http://schemas.microsoft.com/office/drawing/2014/main" id="{EAECF90E-7A66-4EFA-10AF-B432BB9EE883}"/>
              </a:ext>
            </a:extLst>
          </p:cNvPr>
          <p:cNvSpPr/>
          <p:nvPr/>
        </p:nvSpPr>
        <p:spPr>
          <a:xfrm>
            <a:off x="8722596" y="5542161"/>
            <a:ext cx="651677" cy="440233"/>
          </a:xfrm>
          <a:prstGeom prst="roundRect">
            <a:avLst/>
          </a:prstGeom>
          <a:solidFill>
            <a:srgbClr val="CC9900"/>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700" b="0" i="0" u="none" strike="noStrike" kern="1200" cap="none" spc="0" normalizeH="0" baseline="0" noProof="0" dirty="0">
                <a:ln>
                  <a:noFill/>
                </a:ln>
                <a:solidFill>
                  <a:prstClr val="white"/>
                </a:solidFill>
                <a:effectLst/>
                <a:uLnTx/>
                <a:uFillTx/>
                <a:latin typeface="Aptos" panose="02110004020202020204"/>
                <a:ea typeface="+mn-ea"/>
                <a:cs typeface="+mn-cs"/>
              </a:rPr>
              <a:t>Code Enforcement Officer I</a:t>
            </a:r>
          </a:p>
        </p:txBody>
      </p:sp>
      <p:sp>
        <p:nvSpPr>
          <p:cNvPr id="38" name="Rectangle: Rounded Corners 37">
            <a:extLst>
              <a:ext uri="{FF2B5EF4-FFF2-40B4-BE49-F238E27FC236}">
                <a16:creationId xmlns:a16="http://schemas.microsoft.com/office/drawing/2014/main" id="{62719598-8CDE-B9AF-1173-0B1B4F2EC989}"/>
              </a:ext>
            </a:extLst>
          </p:cNvPr>
          <p:cNvSpPr/>
          <p:nvPr/>
        </p:nvSpPr>
        <p:spPr>
          <a:xfrm>
            <a:off x="8724625" y="6208355"/>
            <a:ext cx="685331" cy="417076"/>
          </a:xfrm>
          <a:prstGeom prst="roundRect">
            <a:avLst/>
          </a:prstGeom>
          <a:solidFill>
            <a:srgbClr val="CC9900"/>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700" b="0" i="0" u="none" strike="noStrike" kern="1200" cap="none" spc="0" normalizeH="0" baseline="0" noProof="0" dirty="0">
                <a:ln>
                  <a:noFill/>
                </a:ln>
                <a:solidFill>
                  <a:prstClr val="white"/>
                </a:solidFill>
                <a:effectLst/>
                <a:uLnTx/>
                <a:uFillTx/>
                <a:latin typeface="Aptos" panose="02110004020202020204"/>
                <a:ea typeface="+mn-ea"/>
                <a:cs typeface="+mn-cs"/>
              </a:rPr>
              <a:t>Code Enforcement Officer I</a:t>
            </a:r>
          </a:p>
        </p:txBody>
      </p:sp>
      <p:cxnSp>
        <p:nvCxnSpPr>
          <p:cNvPr id="39" name="Straight Connector 38">
            <a:extLst>
              <a:ext uri="{FF2B5EF4-FFF2-40B4-BE49-F238E27FC236}">
                <a16:creationId xmlns:a16="http://schemas.microsoft.com/office/drawing/2014/main" id="{FAFE613C-AD12-628F-58E6-64364C1926F9}"/>
              </a:ext>
            </a:extLst>
          </p:cNvPr>
          <p:cNvCxnSpPr>
            <a:cxnSpLocks/>
          </p:cNvCxnSpPr>
          <p:nvPr/>
        </p:nvCxnSpPr>
        <p:spPr>
          <a:xfrm>
            <a:off x="5951881" y="1548298"/>
            <a:ext cx="0" cy="119868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FD885D40-ABB1-11E4-669F-BB8998FF9C90}"/>
              </a:ext>
            </a:extLst>
          </p:cNvPr>
          <p:cNvCxnSpPr>
            <a:cxnSpLocks/>
            <a:stCxn id="41" idx="1"/>
            <a:endCxn id="22" idx="3"/>
          </p:cNvCxnSpPr>
          <p:nvPr/>
        </p:nvCxnSpPr>
        <p:spPr>
          <a:xfrm flipH="1" flipV="1">
            <a:off x="2950955" y="2467544"/>
            <a:ext cx="5970626" cy="2090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1" name="Rectangle: Rounded Corners 40">
            <a:extLst>
              <a:ext uri="{FF2B5EF4-FFF2-40B4-BE49-F238E27FC236}">
                <a16:creationId xmlns:a16="http://schemas.microsoft.com/office/drawing/2014/main" id="{F6181D49-B97D-98DC-E68D-82B50235212B}"/>
              </a:ext>
            </a:extLst>
          </p:cNvPr>
          <p:cNvSpPr/>
          <p:nvPr/>
        </p:nvSpPr>
        <p:spPr>
          <a:xfrm>
            <a:off x="8921581" y="2151158"/>
            <a:ext cx="1696913" cy="674576"/>
          </a:xfrm>
          <a:prstGeom prst="roundRect">
            <a:avLst/>
          </a:prstGeom>
          <a:solidFill>
            <a:srgbClr val="CC9900"/>
          </a:solidFill>
          <a:ln>
            <a:solidFill>
              <a:schemeClr val="tx1"/>
            </a:solidFill>
          </a:ln>
          <a:scene3d>
            <a:camera prst="orthographicFront"/>
            <a:lightRig rig="threePt" dir="t"/>
          </a:scene3d>
          <a:sp3d>
            <a:bevelT/>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ptos" panose="02110004020202020204"/>
                <a:ea typeface="+mn-ea"/>
                <a:cs typeface="+mn-cs"/>
              </a:rPr>
              <a:t>Deputy Director </a:t>
            </a:r>
          </a:p>
        </p:txBody>
      </p:sp>
      <p:cxnSp>
        <p:nvCxnSpPr>
          <p:cNvPr id="42" name="Straight Connector 41">
            <a:extLst>
              <a:ext uri="{FF2B5EF4-FFF2-40B4-BE49-F238E27FC236}">
                <a16:creationId xmlns:a16="http://schemas.microsoft.com/office/drawing/2014/main" id="{7D81B9E0-469E-B2AA-FCD3-6C59DDC0B603}"/>
              </a:ext>
            </a:extLst>
          </p:cNvPr>
          <p:cNvCxnSpPr>
            <a:cxnSpLocks/>
          </p:cNvCxnSpPr>
          <p:nvPr/>
        </p:nvCxnSpPr>
        <p:spPr>
          <a:xfrm>
            <a:off x="2135300" y="2808972"/>
            <a:ext cx="0" cy="1071301"/>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F08761DB-B327-EDE6-8901-E72C5D97BDBB}"/>
              </a:ext>
            </a:extLst>
          </p:cNvPr>
          <p:cNvCxnSpPr>
            <a:cxnSpLocks/>
          </p:cNvCxnSpPr>
          <p:nvPr/>
        </p:nvCxnSpPr>
        <p:spPr>
          <a:xfrm flipH="1" flipV="1">
            <a:off x="664626" y="3881952"/>
            <a:ext cx="3099400" cy="12744"/>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647AA139-A069-EDAB-E511-AC4516E2394A}"/>
              </a:ext>
            </a:extLst>
          </p:cNvPr>
          <p:cNvCxnSpPr>
            <a:cxnSpLocks/>
          </p:cNvCxnSpPr>
          <p:nvPr/>
        </p:nvCxnSpPr>
        <p:spPr>
          <a:xfrm>
            <a:off x="656934" y="3880273"/>
            <a:ext cx="7692" cy="434547"/>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5A2613B4-25F5-FE26-7C67-46D5911D7376}"/>
              </a:ext>
            </a:extLst>
          </p:cNvPr>
          <p:cNvCxnSpPr>
            <a:cxnSpLocks/>
          </p:cNvCxnSpPr>
          <p:nvPr/>
        </p:nvCxnSpPr>
        <p:spPr>
          <a:xfrm>
            <a:off x="615077" y="4762681"/>
            <a:ext cx="0" cy="1205036"/>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53998C1A-CAC3-142B-D350-98E3EDB2658E}"/>
              </a:ext>
            </a:extLst>
          </p:cNvPr>
          <p:cNvCxnSpPr>
            <a:cxnSpLocks/>
          </p:cNvCxnSpPr>
          <p:nvPr/>
        </p:nvCxnSpPr>
        <p:spPr>
          <a:xfrm flipH="1">
            <a:off x="620275" y="5164650"/>
            <a:ext cx="313639"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90001A4E-6C8E-E540-0D4F-E1F552EA9B02}"/>
              </a:ext>
            </a:extLst>
          </p:cNvPr>
          <p:cNvCxnSpPr>
            <a:cxnSpLocks/>
          </p:cNvCxnSpPr>
          <p:nvPr/>
        </p:nvCxnSpPr>
        <p:spPr>
          <a:xfrm flipH="1">
            <a:off x="620275" y="5554442"/>
            <a:ext cx="313639"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62CDDD9E-86EF-7B78-1CC9-45FD98BA3F03}"/>
              </a:ext>
            </a:extLst>
          </p:cNvPr>
          <p:cNvCxnSpPr>
            <a:cxnSpLocks/>
          </p:cNvCxnSpPr>
          <p:nvPr/>
        </p:nvCxnSpPr>
        <p:spPr>
          <a:xfrm flipH="1">
            <a:off x="615077" y="5967718"/>
            <a:ext cx="313639"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E7421D9D-BCE8-2AE3-DA6B-035EB6D1BB9A}"/>
              </a:ext>
            </a:extLst>
          </p:cNvPr>
          <p:cNvCxnSpPr>
            <a:cxnSpLocks/>
          </p:cNvCxnSpPr>
          <p:nvPr/>
        </p:nvCxnSpPr>
        <p:spPr>
          <a:xfrm>
            <a:off x="3764026" y="3896363"/>
            <a:ext cx="0" cy="244905"/>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50" name="Rectangle: Rounded Corners 49">
            <a:extLst>
              <a:ext uri="{FF2B5EF4-FFF2-40B4-BE49-F238E27FC236}">
                <a16:creationId xmlns:a16="http://schemas.microsoft.com/office/drawing/2014/main" id="{34978C8A-A1C8-EEC0-2038-FC87581CE705}"/>
              </a:ext>
            </a:extLst>
          </p:cNvPr>
          <p:cNvSpPr/>
          <p:nvPr/>
        </p:nvSpPr>
        <p:spPr>
          <a:xfrm>
            <a:off x="4517580" y="1679706"/>
            <a:ext cx="656328" cy="316791"/>
          </a:xfrm>
          <a:prstGeom prst="roundRect">
            <a:avLst/>
          </a:prstGeom>
          <a:solidFill>
            <a:srgbClr val="FA482A"/>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Aptos" panose="02110004020202020204"/>
                <a:ea typeface="+mn-ea"/>
                <a:cs typeface="+mn-cs"/>
              </a:rPr>
              <a:t>Project Manager</a:t>
            </a:r>
          </a:p>
        </p:txBody>
      </p:sp>
      <p:sp>
        <p:nvSpPr>
          <p:cNvPr id="51" name="Rectangle: Rounded Corners 50">
            <a:extLst>
              <a:ext uri="{FF2B5EF4-FFF2-40B4-BE49-F238E27FC236}">
                <a16:creationId xmlns:a16="http://schemas.microsoft.com/office/drawing/2014/main" id="{8DDDF89A-EE3B-9DE2-9B75-1EEA753B1E83}"/>
              </a:ext>
            </a:extLst>
          </p:cNvPr>
          <p:cNvSpPr/>
          <p:nvPr/>
        </p:nvSpPr>
        <p:spPr>
          <a:xfrm>
            <a:off x="4887344" y="3861446"/>
            <a:ext cx="734705" cy="351482"/>
          </a:xfrm>
          <a:prstGeom prst="roundRect">
            <a:avLst/>
          </a:prstGeom>
          <a:solidFill>
            <a:srgbClr val="C7A197"/>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900" i="0" strike="noStrike" kern="1200" cap="none" spc="0" normalizeH="0" baseline="0" noProof="0" dirty="0">
                <a:ln>
                  <a:noFill/>
                </a:ln>
                <a:solidFill>
                  <a:prstClr val="white"/>
                </a:solidFill>
                <a:effectLst/>
                <a:uLnTx/>
                <a:uFillTx/>
                <a:latin typeface="Aptos" panose="02110004020202020204"/>
                <a:ea typeface="+mn-ea"/>
                <a:cs typeface="+mn-cs"/>
              </a:rPr>
              <a:t>Planner I</a:t>
            </a:r>
          </a:p>
        </p:txBody>
      </p:sp>
      <p:sp>
        <p:nvSpPr>
          <p:cNvPr id="52" name="Rectangle: Rounded Corners 51">
            <a:extLst>
              <a:ext uri="{FF2B5EF4-FFF2-40B4-BE49-F238E27FC236}">
                <a16:creationId xmlns:a16="http://schemas.microsoft.com/office/drawing/2014/main" id="{5F29E81D-C1CE-89A6-5500-7F09B593FCD4}"/>
              </a:ext>
            </a:extLst>
          </p:cNvPr>
          <p:cNvSpPr/>
          <p:nvPr/>
        </p:nvSpPr>
        <p:spPr>
          <a:xfrm>
            <a:off x="4907519" y="4507605"/>
            <a:ext cx="734705" cy="312420"/>
          </a:xfrm>
          <a:prstGeom prst="roundRect">
            <a:avLst/>
          </a:prstGeom>
          <a:solidFill>
            <a:srgbClr val="C7A197"/>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ptos" panose="02110004020202020204"/>
                <a:ea typeface="+mn-ea"/>
                <a:cs typeface="+mn-cs"/>
              </a:rPr>
              <a:t>Planner I</a:t>
            </a:r>
          </a:p>
        </p:txBody>
      </p:sp>
      <p:cxnSp>
        <p:nvCxnSpPr>
          <p:cNvPr id="53" name="Straight Connector 52">
            <a:extLst>
              <a:ext uri="{FF2B5EF4-FFF2-40B4-BE49-F238E27FC236}">
                <a16:creationId xmlns:a16="http://schemas.microsoft.com/office/drawing/2014/main" id="{9C7E939D-ABD4-A4F3-A0B2-BEB8A48941A6}"/>
              </a:ext>
            </a:extLst>
          </p:cNvPr>
          <p:cNvCxnSpPr>
            <a:cxnSpLocks/>
          </p:cNvCxnSpPr>
          <p:nvPr/>
        </p:nvCxnSpPr>
        <p:spPr>
          <a:xfrm>
            <a:off x="5951880" y="3069983"/>
            <a:ext cx="0" cy="2094667"/>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54" name="Rectangle: Rounded Corners 53">
            <a:extLst>
              <a:ext uri="{FF2B5EF4-FFF2-40B4-BE49-F238E27FC236}">
                <a16:creationId xmlns:a16="http://schemas.microsoft.com/office/drawing/2014/main" id="{16A661B4-5BAF-7F4B-A612-E0B1D6A65631}"/>
              </a:ext>
            </a:extLst>
          </p:cNvPr>
          <p:cNvSpPr/>
          <p:nvPr/>
        </p:nvSpPr>
        <p:spPr>
          <a:xfrm>
            <a:off x="4880086" y="3248660"/>
            <a:ext cx="714530" cy="351482"/>
          </a:xfrm>
          <a:prstGeom prst="roundRect">
            <a:avLst/>
          </a:prstGeom>
          <a:solidFill>
            <a:srgbClr val="C7A197"/>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900" b="1" i="0" u="sng" strike="noStrike" kern="1200" cap="none" spc="0" normalizeH="0" baseline="0" noProof="0" dirty="0">
                <a:ln>
                  <a:noFill/>
                </a:ln>
                <a:solidFill>
                  <a:prstClr val="white"/>
                </a:solidFill>
                <a:effectLst/>
                <a:uLnTx/>
                <a:uFillTx/>
                <a:latin typeface="Aptos" panose="02110004020202020204"/>
                <a:ea typeface="+mn-ea"/>
                <a:cs typeface="+mn-cs"/>
              </a:rPr>
              <a:t>Planner II</a:t>
            </a:r>
          </a:p>
        </p:txBody>
      </p:sp>
      <p:cxnSp>
        <p:nvCxnSpPr>
          <p:cNvPr id="55" name="Straight Connector 54">
            <a:extLst>
              <a:ext uri="{FF2B5EF4-FFF2-40B4-BE49-F238E27FC236}">
                <a16:creationId xmlns:a16="http://schemas.microsoft.com/office/drawing/2014/main" id="{E90D5DB3-C75F-473B-4D7A-620CBCE81D0E}"/>
              </a:ext>
            </a:extLst>
          </p:cNvPr>
          <p:cNvCxnSpPr>
            <a:cxnSpLocks/>
          </p:cNvCxnSpPr>
          <p:nvPr/>
        </p:nvCxnSpPr>
        <p:spPr>
          <a:xfrm>
            <a:off x="9755798" y="2841243"/>
            <a:ext cx="0" cy="4686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a:extLst>
              <a:ext uri="{FF2B5EF4-FFF2-40B4-BE49-F238E27FC236}">
                <a16:creationId xmlns:a16="http://schemas.microsoft.com/office/drawing/2014/main" id="{465EB9A4-9CAB-B156-B684-861519B49C6C}"/>
              </a:ext>
            </a:extLst>
          </p:cNvPr>
          <p:cNvCxnSpPr>
            <a:cxnSpLocks/>
          </p:cNvCxnSpPr>
          <p:nvPr/>
        </p:nvCxnSpPr>
        <p:spPr>
          <a:xfrm flipH="1">
            <a:off x="8292529" y="3280871"/>
            <a:ext cx="2955018"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7" name="Straight Connector 56">
            <a:extLst>
              <a:ext uri="{FF2B5EF4-FFF2-40B4-BE49-F238E27FC236}">
                <a16:creationId xmlns:a16="http://schemas.microsoft.com/office/drawing/2014/main" id="{BE6F231E-CA7B-5D09-6460-3C88F41F908E}"/>
              </a:ext>
            </a:extLst>
          </p:cNvPr>
          <p:cNvCxnSpPr>
            <a:cxnSpLocks/>
          </p:cNvCxnSpPr>
          <p:nvPr/>
        </p:nvCxnSpPr>
        <p:spPr>
          <a:xfrm flipV="1">
            <a:off x="8292529" y="3280871"/>
            <a:ext cx="0" cy="26373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81DDBBD7-A684-9191-0FBC-96A0F2ACB49F}"/>
              </a:ext>
            </a:extLst>
          </p:cNvPr>
          <p:cNvCxnSpPr>
            <a:cxnSpLocks/>
          </p:cNvCxnSpPr>
          <p:nvPr/>
        </p:nvCxnSpPr>
        <p:spPr>
          <a:xfrm flipV="1">
            <a:off x="8239399" y="4174810"/>
            <a:ext cx="0" cy="2301953"/>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279B36AE-0BA8-2AB0-7247-591CDC87D7E7}"/>
              </a:ext>
            </a:extLst>
          </p:cNvPr>
          <p:cNvCxnSpPr>
            <a:cxnSpLocks/>
          </p:cNvCxnSpPr>
          <p:nvPr/>
        </p:nvCxnSpPr>
        <p:spPr>
          <a:xfrm flipH="1">
            <a:off x="7749899" y="4487188"/>
            <a:ext cx="483575"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B91A457E-F186-4343-F18B-E41EAEC1C654}"/>
              </a:ext>
            </a:extLst>
          </p:cNvPr>
          <p:cNvCxnSpPr>
            <a:cxnSpLocks/>
          </p:cNvCxnSpPr>
          <p:nvPr/>
        </p:nvCxnSpPr>
        <p:spPr>
          <a:xfrm flipH="1">
            <a:off x="7746936" y="5317567"/>
            <a:ext cx="483575"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F4202E59-91FB-B92F-0624-5D41E0E8461F}"/>
              </a:ext>
            </a:extLst>
          </p:cNvPr>
          <p:cNvCxnSpPr>
            <a:cxnSpLocks/>
          </p:cNvCxnSpPr>
          <p:nvPr/>
        </p:nvCxnSpPr>
        <p:spPr>
          <a:xfrm flipH="1">
            <a:off x="7768023" y="6045295"/>
            <a:ext cx="465451"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2BACD73A-18A5-C7C0-1BAD-1CF4B21BB37E}"/>
              </a:ext>
            </a:extLst>
          </p:cNvPr>
          <p:cNvCxnSpPr>
            <a:cxnSpLocks/>
          </p:cNvCxnSpPr>
          <p:nvPr/>
        </p:nvCxnSpPr>
        <p:spPr>
          <a:xfrm flipH="1">
            <a:off x="8233474" y="4427604"/>
            <a:ext cx="483575"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C639C415-5BF4-8C4E-D1B0-7E14ACEEA4F6}"/>
              </a:ext>
            </a:extLst>
          </p:cNvPr>
          <p:cNvCxnSpPr>
            <a:cxnSpLocks/>
          </p:cNvCxnSpPr>
          <p:nvPr/>
        </p:nvCxnSpPr>
        <p:spPr>
          <a:xfrm flipH="1">
            <a:off x="8233474" y="5042884"/>
            <a:ext cx="483575"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3DB77DA4-C12B-94F6-3120-D478176DEC1A}"/>
              </a:ext>
            </a:extLst>
          </p:cNvPr>
          <p:cNvCxnSpPr>
            <a:cxnSpLocks/>
          </p:cNvCxnSpPr>
          <p:nvPr/>
        </p:nvCxnSpPr>
        <p:spPr>
          <a:xfrm flipH="1">
            <a:off x="8233474" y="5746075"/>
            <a:ext cx="483575"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5" name="Straight Connector 64">
            <a:extLst>
              <a:ext uri="{FF2B5EF4-FFF2-40B4-BE49-F238E27FC236}">
                <a16:creationId xmlns:a16="http://schemas.microsoft.com/office/drawing/2014/main" id="{0E7118AF-6A45-C311-67B8-DA68CF29DD48}"/>
              </a:ext>
            </a:extLst>
          </p:cNvPr>
          <p:cNvCxnSpPr>
            <a:cxnSpLocks/>
          </p:cNvCxnSpPr>
          <p:nvPr/>
        </p:nvCxnSpPr>
        <p:spPr>
          <a:xfrm flipH="1">
            <a:off x="8233474" y="6464193"/>
            <a:ext cx="483575"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A47F8458-7BED-D069-2B79-64025632A341}"/>
              </a:ext>
            </a:extLst>
          </p:cNvPr>
          <p:cNvCxnSpPr>
            <a:cxnSpLocks/>
          </p:cNvCxnSpPr>
          <p:nvPr/>
        </p:nvCxnSpPr>
        <p:spPr>
          <a:xfrm flipH="1">
            <a:off x="5608595" y="3410558"/>
            <a:ext cx="343285"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67" name="Rectangle: Rounded Corners 66">
            <a:extLst>
              <a:ext uri="{FF2B5EF4-FFF2-40B4-BE49-F238E27FC236}">
                <a16:creationId xmlns:a16="http://schemas.microsoft.com/office/drawing/2014/main" id="{126F6B01-37F0-4EED-E3B2-4117A6EB0596}"/>
              </a:ext>
            </a:extLst>
          </p:cNvPr>
          <p:cNvSpPr/>
          <p:nvPr/>
        </p:nvSpPr>
        <p:spPr>
          <a:xfrm>
            <a:off x="5370225" y="2635426"/>
            <a:ext cx="1194191" cy="520840"/>
          </a:xfrm>
          <a:prstGeom prst="roundRect">
            <a:avLst/>
          </a:prstGeom>
          <a:solidFill>
            <a:srgbClr val="C7A197"/>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1100" i="0" strike="noStrike" kern="1200" cap="none" spc="0" normalizeH="0" baseline="0" noProof="0" dirty="0">
                <a:ln>
                  <a:noFill/>
                </a:ln>
                <a:solidFill>
                  <a:prstClr val="white"/>
                </a:solidFill>
                <a:effectLst/>
                <a:uLnTx/>
                <a:uFillTx/>
                <a:latin typeface="Aptos" panose="02110004020202020204"/>
                <a:ea typeface="+mn-ea"/>
                <a:cs typeface="+mn-cs"/>
              </a:rPr>
              <a:t>Zoning Administrator</a:t>
            </a:r>
          </a:p>
        </p:txBody>
      </p:sp>
      <p:sp>
        <p:nvSpPr>
          <p:cNvPr id="68" name="Rectangle: Rounded Corners 67">
            <a:extLst>
              <a:ext uri="{FF2B5EF4-FFF2-40B4-BE49-F238E27FC236}">
                <a16:creationId xmlns:a16="http://schemas.microsoft.com/office/drawing/2014/main" id="{E046061D-7A4C-98CB-ECC4-3DFBBDE31C46}"/>
              </a:ext>
            </a:extLst>
          </p:cNvPr>
          <p:cNvSpPr/>
          <p:nvPr/>
        </p:nvSpPr>
        <p:spPr>
          <a:xfrm>
            <a:off x="3390825" y="4063483"/>
            <a:ext cx="817809" cy="393396"/>
          </a:xfrm>
          <a:prstGeom prst="roundRect">
            <a:avLst/>
          </a:prstGeom>
          <a:solidFill>
            <a:srgbClr val="99CCFF"/>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800" i="0" strike="noStrike" kern="1200" cap="none" spc="0" normalizeH="0" baseline="0" noProof="0" dirty="0">
                <a:ln>
                  <a:noFill/>
                </a:ln>
                <a:solidFill>
                  <a:schemeClr val="bg1"/>
                </a:solidFill>
                <a:effectLst/>
                <a:uLnTx/>
                <a:uFillTx/>
                <a:latin typeface="Aptos" panose="02110004020202020204"/>
                <a:ea typeface="+mn-ea"/>
                <a:cs typeface="+mn-cs"/>
              </a:rPr>
              <a:t>Community Development Manager</a:t>
            </a:r>
          </a:p>
        </p:txBody>
      </p:sp>
      <p:cxnSp>
        <p:nvCxnSpPr>
          <p:cNvPr id="69" name="Straight Connector 68">
            <a:extLst>
              <a:ext uri="{FF2B5EF4-FFF2-40B4-BE49-F238E27FC236}">
                <a16:creationId xmlns:a16="http://schemas.microsoft.com/office/drawing/2014/main" id="{733639E5-35B6-1D9B-EA0E-B8CD66AF2C5D}"/>
              </a:ext>
            </a:extLst>
          </p:cNvPr>
          <p:cNvCxnSpPr>
            <a:cxnSpLocks/>
          </p:cNvCxnSpPr>
          <p:nvPr/>
        </p:nvCxnSpPr>
        <p:spPr>
          <a:xfrm flipH="1">
            <a:off x="5627792" y="4018727"/>
            <a:ext cx="324088"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E07A2759-6426-9692-273B-20EBFCBBCA87}"/>
              </a:ext>
            </a:extLst>
          </p:cNvPr>
          <p:cNvCxnSpPr>
            <a:cxnSpLocks/>
          </p:cNvCxnSpPr>
          <p:nvPr/>
        </p:nvCxnSpPr>
        <p:spPr>
          <a:xfrm flipH="1">
            <a:off x="5648900" y="4642627"/>
            <a:ext cx="302980"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1" name="Straight Connector 70">
            <a:extLst>
              <a:ext uri="{FF2B5EF4-FFF2-40B4-BE49-F238E27FC236}">
                <a16:creationId xmlns:a16="http://schemas.microsoft.com/office/drawing/2014/main" id="{45A81C56-A4A1-7CF8-4A97-23A7E36F2AD1}"/>
              </a:ext>
            </a:extLst>
          </p:cNvPr>
          <p:cNvCxnSpPr>
            <a:cxnSpLocks/>
            <a:stCxn id="23" idx="1"/>
            <a:endCxn id="50" idx="3"/>
          </p:cNvCxnSpPr>
          <p:nvPr/>
        </p:nvCxnSpPr>
        <p:spPr>
          <a:xfrm flipH="1" flipV="1">
            <a:off x="5173908" y="1838102"/>
            <a:ext cx="1541802" cy="76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
        <p:nvSpPr>
          <p:cNvPr id="72" name="Rectangle: Rounded Corners 71">
            <a:extLst>
              <a:ext uri="{FF2B5EF4-FFF2-40B4-BE49-F238E27FC236}">
                <a16:creationId xmlns:a16="http://schemas.microsoft.com/office/drawing/2014/main" id="{0D174A4B-C391-07DE-4AED-F97B28270959}"/>
              </a:ext>
            </a:extLst>
          </p:cNvPr>
          <p:cNvSpPr/>
          <p:nvPr/>
        </p:nvSpPr>
        <p:spPr>
          <a:xfrm>
            <a:off x="1347253" y="4046587"/>
            <a:ext cx="784088" cy="393395"/>
          </a:xfrm>
          <a:prstGeom prst="roundRect">
            <a:avLst/>
          </a:prstGeom>
          <a:solidFill>
            <a:schemeClr val="tx2">
              <a:lumMod val="75000"/>
              <a:lumOff val="25000"/>
            </a:schemeClr>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800" b="1" i="0" u="sng" strike="noStrike" kern="1200" cap="none" spc="0" normalizeH="0" baseline="0" noProof="0" dirty="0">
                <a:ln>
                  <a:noFill/>
                </a:ln>
                <a:solidFill>
                  <a:srgbClr val="FFFF00"/>
                </a:solidFill>
                <a:effectLst/>
                <a:uLnTx/>
                <a:uFillTx/>
                <a:latin typeface="Aptos" panose="02110004020202020204"/>
                <a:ea typeface="+mn-ea"/>
                <a:cs typeface="+mn-cs"/>
              </a:rPr>
              <a:t>Customer Svc Representative </a:t>
            </a:r>
            <a:endParaRPr kumimoji="0" lang="en-US" sz="800" b="0" i="0" u="sng"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73" name="Rectangle: Rounded Corners 72">
            <a:extLst>
              <a:ext uri="{FF2B5EF4-FFF2-40B4-BE49-F238E27FC236}">
                <a16:creationId xmlns:a16="http://schemas.microsoft.com/office/drawing/2014/main" id="{C901DC97-9280-F27B-6DF9-76E6A84797BD}"/>
              </a:ext>
            </a:extLst>
          </p:cNvPr>
          <p:cNvSpPr/>
          <p:nvPr/>
        </p:nvSpPr>
        <p:spPr>
          <a:xfrm>
            <a:off x="4907519" y="4988909"/>
            <a:ext cx="714530" cy="351482"/>
          </a:xfrm>
          <a:prstGeom prst="roundRect">
            <a:avLst/>
          </a:prstGeom>
          <a:solidFill>
            <a:srgbClr val="C7A197"/>
          </a:solidFill>
          <a:ln w="31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175" tIns="3175" rIns="3175" bIns="37427" numCol="1" spcCol="1270" anchor="ctr" anchorCtr="0">
            <a:noAutofit/>
          </a:bodyPr>
          <a:lstStyle/>
          <a:p>
            <a:pPr marL="0" marR="0" lvl="0" indent="0" algn="ctr" defTabSz="222250" rtl="0" eaLnBrk="1" fontAlgn="auto" latinLnBrk="0" hangingPunct="1">
              <a:lnSpc>
                <a:spcPct val="90000"/>
              </a:lnSpc>
              <a:spcBef>
                <a:spcPct val="0"/>
              </a:spcBef>
              <a:spcAft>
                <a:spcPct val="35000"/>
              </a:spcAft>
              <a:buClrTx/>
              <a:buSzTx/>
              <a:buFontTx/>
              <a:buNone/>
              <a:tabLst/>
              <a:defRPr/>
            </a:pPr>
            <a:r>
              <a:rPr kumimoji="0" lang="en-US" sz="900" b="1" i="0" u="sng" strike="noStrike" kern="1200" cap="none" spc="0" normalizeH="0" baseline="0" noProof="0" dirty="0">
                <a:ln>
                  <a:noFill/>
                </a:ln>
                <a:solidFill>
                  <a:srgbClr val="FFFF00"/>
                </a:solidFill>
                <a:effectLst/>
                <a:uLnTx/>
                <a:uFillTx/>
                <a:latin typeface="Aptos" panose="02110004020202020204"/>
                <a:ea typeface="+mn-ea"/>
                <a:cs typeface="+mn-cs"/>
              </a:rPr>
              <a:t>Planning Technician</a:t>
            </a:r>
          </a:p>
        </p:txBody>
      </p:sp>
      <p:cxnSp>
        <p:nvCxnSpPr>
          <p:cNvPr id="74" name="Straight Connector 73">
            <a:extLst>
              <a:ext uri="{FF2B5EF4-FFF2-40B4-BE49-F238E27FC236}">
                <a16:creationId xmlns:a16="http://schemas.microsoft.com/office/drawing/2014/main" id="{1318ECEE-5872-022D-417E-B1733DA60C29}"/>
              </a:ext>
            </a:extLst>
          </p:cNvPr>
          <p:cNvCxnSpPr>
            <a:cxnSpLocks/>
          </p:cNvCxnSpPr>
          <p:nvPr/>
        </p:nvCxnSpPr>
        <p:spPr>
          <a:xfrm flipH="1">
            <a:off x="5632612" y="5157901"/>
            <a:ext cx="302980"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72214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9F79459A4FD04E98374C5540B1C175" ma:contentTypeVersion="15" ma:contentTypeDescription="Create a new document." ma:contentTypeScope="" ma:versionID="5aea6e09ab4a9a989145b846bc22087c">
  <xsd:schema xmlns:xsd="http://www.w3.org/2001/XMLSchema" xmlns:xs="http://www.w3.org/2001/XMLSchema" xmlns:p="http://schemas.microsoft.com/office/2006/metadata/properties" xmlns:ns2="3a3e83db-b9c2-4268-95e3-0f293abb33b0" xmlns:ns3="92783239-30a8-486b-bea4-f311c5d38956" targetNamespace="http://schemas.microsoft.com/office/2006/metadata/properties" ma:root="true" ma:fieldsID="4e21b5f77e4a73cb5c5d43e41dfa4303" ns2:_="" ns3:_="">
    <xsd:import namespace="3a3e83db-b9c2-4268-95e3-0f293abb33b0"/>
    <xsd:import namespace="92783239-30a8-486b-bea4-f311c5d3895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3e83db-b9c2-4268-95e3-0f293abb33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c22584b-f9f4-4e38-a4ea-e01ce328e309"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783239-30a8-486b-bea4-f311c5d3895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d2f27a1-1475-4ab4-a245-c7db3e824b81}" ma:internalName="TaxCatchAll" ma:showField="CatchAllData" ma:web="92783239-30a8-486b-bea4-f311c5d3895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a3e83db-b9c2-4268-95e3-0f293abb33b0">
      <Terms xmlns="http://schemas.microsoft.com/office/infopath/2007/PartnerControls"/>
    </lcf76f155ced4ddcb4097134ff3c332f>
    <TaxCatchAll xmlns="92783239-30a8-486b-bea4-f311c5d38956" xsi:nil="true"/>
  </documentManagement>
</p:properties>
</file>

<file path=customXml/itemProps1.xml><?xml version="1.0" encoding="utf-8"?>
<ds:datastoreItem xmlns:ds="http://schemas.openxmlformats.org/officeDocument/2006/customXml" ds:itemID="{8D608610-1A79-47C0-9256-D71B42B7A6AD}"/>
</file>

<file path=customXml/itemProps2.xml><?xml version="1.0" encoding="utf-8"?>
<ds:datastoreItem xmlns:ds="http://schemas.openxmlformats.org/officeDocument/2006/customXml" ds:itemID="{7E283E72-6AD2-4C5D-81C7-24BD4DBCA0BF}"/>
</file>

<file path=customXml/itemProps3.xml><?xml version="1.0" encoding="utf-8"?>
<ds:datastoreItem xmlns:ds="http://schemas.openxmlformats.org/officeDocument/2006/customXml" ds:itemID="{DE3C69A0-A38A-466D-9C0F-E342450FEC63}"/>
</file>

<file path=docProps/app.xml><?xml version="1.0" encoding="utf-8"?>
<Properties xmlns="http://schemas.openxmlformats.org/officeDocument/2006/extended-properties" xmlns:vt="http://schemas.openxmlformats.org/officeDocument/2006/docPropsVTypes">
  <TotalTime>1598</TotalTime>
  <Words>1888</Words>
  <Application>Microsoft Office PowerPoint</Application>
  <PresentationFormat>Widescreen</PresentationFormat>
  <Paragraphs>248</Paragraphs>
  <Slides>13</Slides>
  <Notes>1</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13</vt:i4>
      </vt:variant>
    </vt:vector>
  </HeadingPairs>
  <TitlesOfParts>
    <vt:vector size="28" baseType="lpstr">
      <vt:lpstr>Abrade</vt:lpstr>
      <vt:lpstr>Aptos</vt:lpstr>
      <vt:lpstr>Aptos Display</vt:lpstr>
      <vt:lpstr>Arial</vt:lpstr>
      <vt:lpstr>Arimo</vt:lpstr>
      <vt:lpstr>Arimo Bold</vt:lpstr>
      <vt:lpstr>Calibri</vt:lpstr>
      <vt:lpstr>Garamond</vt:lpstr>
      <vt:lpstr>Open Sans</vt:lpstr>
      <vt:lpstr>Open Sans Bold</vt:lpstr>
      <vt:lpstr>Open Sans Italics</vt:lpstr>
      <vt:lpstr>Public Sans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Cenathia Boyd</dc:creator>
  <cp:lastModifiedBy>Cenathia Boyd</cp:lastModifiedBy>
  <cp:revision>8</cp:revision>
  <cp:lastPrinted>2026-05-26T13:50:55Z</cp:lastPrinted>
  <dcterms:created xsi:type="dcterms:W3CDTF">2025-05-15T14:44:47Z</dcterms:created>
  <dcterms:modified xsi:type="dcterms:W3CDTF">2026-07-21T14:05:33Z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0x0101000C9F79459A4FD04E98374C5540B1C175</vt:lpwstr>
  </property>
</Properties>
</file>