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42" r:id="rId3"/>
    <p:sldId id="343" r:id="rId4"/>
    <p:sldId id="344" r:id="rId5"/>
    <p:sldId id="345" r:id="rId6"/>
    <p:sldId id="346" r:id="rId7"/>
    <p:sldId id="348" r:id="rId8"/>
    <p:sldId id="349" r:id="rId9"/>
    <p:sldId id="350" r:id="rId10"/>
    <p:sldId id="266" r:id="rId11"/>
    <p:sldId id="351" r:id="rId12"/>
    <p:sldId id="347" r:id="rId13"/>
    <p:sldId id="341" r:id="rId14"/>
    <p:sldId id="277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7F6BF-9662-0A7C-8202-3E3AFB249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B5D9F-A1B6-0F55-CF71-6DBF3E5156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71DE8-036A-5938-0EE5-F37F2DAD1F43}"/>
              </a:ext>
            </a:extLst>
          </p:cNvPr>
          <p:cNvSpPr txBox="1"/>
          <p:nvPr/>
        </p:nvSpPr>
        <p:spPr>
          <a:xfrm>
            <a:off x="4059181" y="8977134"/>
            <a:ext cx="3105344" cy="474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4947" tIns="47473" rIns="94947" bIns="47473" anchor="b" anchorCtr="0" compatLnSpc="1">
            <a:noAutofit/>
          </a:bodyPr>
          <a:lstStyle/>
          <a:p>
            <a:pPr algn="r" defTabSz="93177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F077EBA-266A-4CC7-ADF4-8366974EBF60}" type="slidenum">
              <a:pPr algn="r" defTabSz="93177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en-US" sz="120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09897" y="315575"/>
            <a:ext cx="9390912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THE LAW OFFICE OF THE ROCKDALE CIRCUIT PUBLIC DEFENDER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14030" y="2857529"/>
            <a:ext cx="8182647" cy="1142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AND 5-YEAR CIP</a:t>
            </a:r>
          </a:p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 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5676733" cy="79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Director, GINA BERNARD, CPD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5,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B88009DE-D224-9279-E68C-3F49C5C1AC2D}"/>
              </a:ext>
            </a:extLst>
          </p:cNvPr>
          <p:cNvSpPr>
            <a:spLocks noMove="1" noResize="1"/>
          </p:cNvSpPr>
          <p:nvPr/>
        </p:nvSpPr>
        <p:spPr>
          <a:xfrm>
            <a:off x="971550" y="1926433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6983BEC-BFCB-21A8-C57A-6B3DCCF44C08}"/>
              </a:ext>
            </a:extLst>
          </p:cNvPr>
          <p:cNvSpPr txBox="1"/>
          <p:nvPr/>
        </p:nvSpPr>
        <p:spPr>
          <a:xfrm>
            <a:off x="964022" y="904464"/>
            <a:ext cx="8637178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Personnel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C11E114-2BB7-89FE-C254-EC04A0E50E9A}"/>
              </a:ext>
            </a:extLst>
          </p:cNvPr>
          <p:cNvSpPr txBox="1"/>
          <p:nvPr/>
        </p:nvSpPr>
        <p:spPr>
          <a:xfrm>
            <a:off x="964022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 26 Budgeted Department Total-10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7C6D102-F181-177A-AB6B-09216E137524}"/>
              </a:ext>
            </a:extLst>
          </p:cNvPr>
          <p:cNvSpPr txBox="1"/>
          <p:nvPr/>
        </p:nvSpPr>
        <p:spPr>
          <a:xfrm>
            <a:off x="971550" y="6332220"/>
            <a:ext cx="523237" cy="2211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spc="-24">
                <a:solidFill>
                  <a:srgbClr val="000000"/>
                </a:solidFill>
                <a:latin typeface="Open Sans"/>
              </a:rPr>
              <a:t>13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F8C1FBF-1382-76F9-4807-104B94D46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656778"/>
              </p:ext>
            </p:extLst>
          </p:nvPr>
        </p:nvGraphicFramePr>
        <p:xfrm>
          <a:off x="971550" y="2593293"/>
          <a:ext cx="10223494" cy="308189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962814">
                  <a:extLst>
                    <a:ext uri="{9D8B030D-6E8A-4147-A177-3AD203B41FA5}">
                      <a16:colId xmlns:a16="http://schemas.microsoft.com/office/drawing/2014/main" val="930803802"/>
                    </a:ext>
                  </a:extLst>
                </a:gridCol>
                <a:gridCol w="954231">
                  <a:extLst>
                    <a:ext uri="{9D8B030D-6E8A-4147-A177-3AD203B41FA5}">
                      <a16:colId xmlns:a16="http://schemas.microsoft.com/office/drawing/2014/main" val="2479479657"/>
                    </a:ext>
                  </a:extLst>
                </a:gridCol>
                <a:gridCol w="465313">
                  <a:extLst>
                    <a:ext uri="{9D8B030D-6E8A-4147-A177-3AD203B41FA5}">
                      <a16:colId xmlns:a16="http://schemas.microsoft.com/office/drawing/2014/main" val="1378453632"/>
                    </a:ext>
                  </a:extLst>
                </a:gridCol>
                <a:gridCol w="660099">
                  <a:extLst>
                    <a:ext uri="{9D8B030D-6E8A-4147-A177-3AD203B41FA5}">
                      <a16:colId xmlns:a16="http://schemas.microsoft.com/office/drawing/2014/main" val="1641712007"/>
                    </a:ext>
                  </a:extLst>
                </a:gridCol>
                <a:gridCol w="787164">
                  <a:extLst>
                    <a:ext uri="{9D8B030D-6E8A-4147-A177-3AD203B41FA5}">
                      <a16:colId xmlns:a16="http://schemas.microsoft.com/office/drawing/2014/main" val="3393545494"/>
                    </a:ext>
                  </a:extLst>
                </a:gridCol>
                <a:gridCol w="1371892">
                  <a:extLst>
                    <a:ext uri="{9D8B030D-6E8A-4147-A177-3AD203B41FA5}">
                      <a16:colId xmlns:a16="http://schemas.microsoft.com/office/drawing/2014/main" val="2522548717"/>
                    </a:ext>
                  </a:extLst>
                </a:gridCol>
                <a:gridCol w="1208184">
                  <a:extLst>
                    <a:ext uri="{9D8B030D-6E8A-4147-A177-3AD203B41FA5}">
                      <a16:colId xmlns:a16="http://schemas.microsoft.com/office/drawing/2014/main" val="3726186545"/>
                    </a:ext>
                  </a:extLst>
                </a:gridCol>
                <a:gridCol w="1813797">
                  <a:extLst>
                    <a:ext uri="{9D8B030D-6E8A-4147-A177-3AD203B41FA5}">
                      <a16:colId xmlns:a16="http://schemas.microsoft.com/office/drawing/2014/main" val="2870887255"/>
                    </a:ext>
                  </a:extLst>
                </a:gridCol>
              </a:tblGrid>
              <a:tr h="964607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Job Title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Fund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Division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FTE or PT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Head Count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Request Type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Salary +40%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730608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Assistant Public Defender III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2800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2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$308,000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796770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Assistant Public Defender II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2800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$980,000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409816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Paralegals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2800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$340,228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280612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Investigators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2800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r>
                        <a:rPr kumimoji="0" lang="en-US" sz="1400" b="0" i="0" u="none" strike="noStrike" kern="1200" cap="none" spc="-46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     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r>
                        <a:rPr kumimoji="0" lang="en-US" sz="1400" b="0" i="0" u="none" strike="noStrike" kern="1200" cap="none" spc="-46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Open Sans"/>
                          <a:ea typeface="+mn-ea"/>
                          <a:cs typeface="+mn-cs"/>
                        </a:rPr>
                        <a:t>              3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$302,400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601215"/>
                  </a:ext>
                </a:extLst>
              </a:tr>
              <a:tr h="444989">
                <a:tc gridSpan="3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$1,930,628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97842"/>
                  </a:ext>
                </a:extLst>
              </a:tr>
            </a:tbl>
          </a:graphicData>
        </a:graphic>
      </p:graphicFrame>
      <p:sp>
        <p:nvSpPr>
          <p:cNvPr id="8" name="TextBox 10">
            <a:extLst>
              <a:ext uri="{FF2B5EF4-FFF2-40B4-BE49-F238E27FC236}">
                <a16:creationId xmlns:a16="http://schemas.microsoft.com/office/drawing/2014/main" id="{5F8BABD2-A93D-0B48-C1EE-124D591CEDD5}"/>
              </a:ext>
            </a:extLst>
          </p:cNvPr>
          <p:cNvSpPr txBox="1"/>
          <p:nvPr/>
        </p:nvSpPr>
        <p:spPr>
          <a:xfrm>
            <a:off x="6400800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FY27 Requested Additional Personnel –15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77A7D3C-D795-06F0-D2C5-AFAA3F85B2F0}"/>
              </a:ext>
            </a:extLst>
          </p:cNvPr>
          <p:cNvSpPr txBox="1"/>
          <p:nvPr/>
        </p:nvSpPr>
        <p:spPr>
          <a:xfrm>
            <a:off x="6400800" y="5706404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9B7F57"/>
                </a:solidFill>
                <a:latin typeface="Arimo Bold"/>
              </a:rPr>
              <a:t>New Department Total (w/Request)-</a:t>
            </a:r>
            <a:r>
              <a:rPr lang="en-US" dirty="0">
                <a:solidFill>
                  <a:srgbClr val="4495A2"/>
                </a:solidFill>
                <a:latin typeface="Arimo Bold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 Bold"/>
              </a:rPr>
              <a:t>25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DF0B5A34-5748-72BB-365E-AA71004EB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72" y="1729466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AD7F9-196B-0A1A-FA50-CFB5961E3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48AA310-47C4-824C-68D5-6F7CFF11701B}"/>
              </a:ext>
            </a:extLst>
          </p:cNvPr>
          <p:cNvSpPr/>
          <p:nvPr/>
        </p:nvSpPr>
        <p:spPr>
          <a:xfrm rot="-5399999">
            <a:off x="10627967" y="560231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AB14E8A-C711-8935-DE13-BDFAA3737720}"/>
              </a:ext>
            </a:extLst>
          </p:cNvPr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6DC5EC5C-C149-DE02-1056-78445BBE2E07}"/>
              </a:ext>
            </a:extLst>
          </p:cNvPr>
          <p:cNvSpPr txBox="1"/>
          <p:nvPr/>
        </p:nvSpPr>
        <p:spPr>
          <a:xfrm>
            <a:off x="304800" y="904463"/>
            <a:ext cx="10566397" cy="7355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Personnel Budget Request Justification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8F58DEAB-DFBF-4209-6F3B-D1BC54F951B9}"/>
              </a:ext>
            </a:extLst>
          </p:cNvPr>
          <p:cNvSpPr txBox="1"/>
          <p:nvPr/>
        </p:nvSpPr>
        <p:spPr>
          <a:xfrm>
            <a:off x="1035985" y="2571367"/>
            <a:ext cx="10191993" cy="27771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+mn-ea"/>
                <a:cs typeface="+mn-cs"/>
              </a:rPr>
              <a:t>          8 Attorneys						$1,288,000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10390" marR="0" lvl="2" indent="-236652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⚬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Experienced Superior Court attorneys trained in homicide and sex crime cases as that caseload has increased, and 2 trial ready line attorneys per Superior, Juvenile &amp; State Court Judge and attorneys for Ordinance &amp; Accountability Courts.</a:t>
            </a:r>
          </a:p>
          <a:p>
            <a:pPr marL="473738" marR="0" lvl="2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400" b="0" i="0" u="none" strike="noStrike" kern="0" cap="none" spc="-3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710390" marR="0" lvl="2" indent="-236652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+mn-ea"/>
                <a:cs typeface="+mn-cs"/>
              </a:rPr>
              <a:t>3 Investigators						$302,400</a:t>
            </a:r>
            <a:endParaRPr kumimoji="0" lang="en-US" sz="1400" b="0" i="0" u="none" strike="noStrike" kern="0" cap="none" spc="-3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Bold"/>
              <a:ea typeface="Open Sans Bold"/>
              <a:cs typeface="Open Sans Bold"/>
            </a:endParaRPr>
          </a:p>
          <a:p>
            <a:pPr marL="710390" marR="0" lvl="2" indent="-236652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⚬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Experienced criminal defense investigators for the Homicide &amp; Sex Crime Unit per Superior Court Judge, as well as for Juvenile, State &amp; Ordinance Court</a:t>
            </a:r>
          </a:p>
          <a:p>
            <a:pPr marL="473738" marR="0" lvl="2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400" b="0" i="0" u="none" strike="noStrike" kern="0" cap="none" spc="-3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710390" marR="0" lvl="2" indent="-236652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+mn-ea"/>
                <a:cs typeface="+mn-cs"/>
              </a:rPr>
              <a:t>4 Paralegals						$340,288</a:t>
            </a:r>
            <a:endParaRPr kumimoji="0" lang="en-US" sz="1400" b="0" i="0" u="none" strike="noStrike" kern="0" cap="none" spc="-3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Bold"/>
              <a:ea typeface="Open Sans Bold"/>
              <a:cs typeface="Open Sans Bold"/>
            </a:endParaRPr>
          </a:p>
          <a:p>
            <a:pPr marL="710390" marR="0" lvl="2" indent="-236652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⚬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400" b="0" i="0" u="none" strike="noStrike" kern="0" cap="none" spc="-3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Experienced criminal defense paralegals for Superior, Juvenile &amp; State Courts.</a:t>
            </a:r>
            <a:endParaRPr kumimoji="0" lang="en-US" sz="1400" b="0" i="0" u="none" strike="noStrike" kern="0" cap="none" spc="-3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7923071B-3FD2-6D93-38AF-43DCFC1E5D6B}"/>
              </a:ext>
            </a:extLst>
          </p:cNvPr>
          <p:cNvSpPr txBox="1"/>
          <p:nvPr/>
        </p:nvSpPr>
        <p:spPr>
          <a:xfrm>
            <a:off x="1013460" y="2221925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34A9E4"/>
                </a:solidFill>
                <a:latin typeface="Arimo"/>
              </a:rPr>
              <a:t>New Position Requests</a:t>
            </a:r>
            <a:endParaRPr lang="en-US" sz="1200">
              <a:solidFill>
                <a:srgbClr val="34A9E4"/>
              </a:solidFill>
              <a:latin typeface="Calibri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2D039785-76BE-6686-2EB6-07C2CF074E06}"/>
              </a:ext>
            </a:extLst>
          </p:cNvPr>
          <p:cNvSpPr txBox="1"/>
          <p:nvPr/>
        </p:nvSpPr>
        <p:spPr>
          <a:xfrm>
            <a:off x="1013460" y="5405213"/>
            <a:ext cx="10191993" cy="536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4102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AutoShape 4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" name="AutoShape 5"/>
          <p:cNvSpPr/>
          <p:nvPr/>
        </p:nvSpPr>
        <p:spPr>
          <a:xfrm rot="-10800000">
            <a:off x="686118" y="626910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AutoShape 6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AutoShape 7"/>
          <p:cNvSpPr/>
          <p:nvPr/>
        </p:nvSpPr>
        <p:spPr>
          <a:xfrm rot="5400000">
            <a:off x="-447742" y="513524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>
            <a:off x="5018130" y="0"/>
            <a:ext cx="2155741" cy="2155741"/>
          </a:xfrm>
          <a:custGeom>
            <a:avLst/>
            <a:gdLst/>
            <a:ahLst/>
            <a:cxnLst/>
            <a:rect l="l" t="t" r="r" b="b"/>
            <a:pathLst>
              <a:path w="3233612" h="3233612">
                <a:moveTo>
                  <a:pt x="0" y="0"/>
                </a:moveTo>
                <a:lnTo>
                  <a:pt x="3233612" y="0"/>
                </a:lnTo>
                <a:lnTo>
                  <a:pt x="3233612" y="3233612"/>
                </a:lnTo>
                <a:lnTo>
                  <a:pt x="0" y="32336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669607" y="2246148"/>
            <a:ext cx="1082103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2"/>
              </a:lnSpc>
            </a:pPr>
            <a:r>
              <a:rPr lang="en-US" sz="6533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5 Year Capital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71600" y="3075964"/>
            <a:ext cx="9100761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</a:pPr>
            <a:r>
              <a:rPr lang="en-US" sz="5334" spc="-8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IMPROVEMENT PLAN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24673" y="6021455"/>
            <a:ext cx="591454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266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86987" y="4012118"/>
            <a:ext cx="7853435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(CIP)</a:t>
            </a:r>
          </a:p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2027-2031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25102075-FC2A-439E-F207-32E329E068FE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2000" cy="112965"/>
          </a:xfrm>
          <a:custGeom>
            <a:avLst/>
            <a:gdLst>
              <a:gd name="f0" fmla="val w"/>
              <a:gd name="f1" fmla="val h"/>
              <a:gd name="f2" fmla="val 0"/>
              <a:gd name="f3" fmla="val 24384000"/>
              <a:gd name="f4" fmla="val 225933"/>
              <a:gd name="f5" fmla="*/ f0 1 24384000"/>
              <a:gd name="f6" fmla="*/ f1 1 225933"/>
              <a:gd name="f7" fmla="+- f4 0 f2"/>
              <a:gd name="f8" fmla="+- f3 0 f2"/>
              <a:gd name="f9" fmla="*/ f8 1 24384000"/>
              <a:gd name="f10" fmla="*/ f7 1 225933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4384000" h="22593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25CB1618-B0A0-66FC-C509-FCE2D439E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420975"/>
              </p:ext>
            </p:extLst>
          </p:nvPr>
        </p:nvGraphicFramePr>
        <p:xfrm>
          <a:off x="727139" y="895466"/>
          <a:ext cx="10737722" cy="485611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215926">
                  <a:extLst>
                    <a:ext uri="{9D8B030D-6E8A-4147-A177-3AD203B41FA5}">
                      <a16:colId xmlns:a16="http://schemas.microsoft.com/office/drawing/2014/main" val="2139699811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631820971"/>
                    </a:ext>
                  </a:extLst>
                </a:gridCol>
                <a:gridCol w="1164425">
                  <a:extLst>
                    <a:ext uri="{9D8B030D-6E8A-4147-A177-3AD203B41FA5}">
                      <a16:colId xmlns:a16="http://schemas.microsoft.com/office/drawing/2014/main" val="3598647676"/>
                    </a:ext>
                  </a:extLst>
                </a:gridCol>
                <a:gridCol w="1076977">
                  <a:extLst>
                    <a:ext uri="{9D8B030D-6E8A-4147-A177-3AD203B41FA5}">
                      <a16:colId xmlns:a16="http://schemas.microsoft.com/office/drawing/2014/main" val="4038927589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297072148"/>
                    </a:ext>
                  </a:extLst>
                </a:gridCol>
                <a:gridCol w="1151709">
                  <a:extLst>
                    <a:ext uri="{9D8B030D-6E8A-4147-A177-3AD203B41FA5}">
                      <a16:colId xmlns:a16="http://schemas.microsoft.com/office/drawing/2014/main" val="1977657316"/>
                    </a:ext>
                  </a:extLst>
                </a:gridCol>
                <a:gridCol w="1896141">
                  <a:extLst>
                    <a:ext uri="{9D8B030D-6E8A-4147-A177-3AD203B41FA5}">
                      <a16:colId xmlns:a16="http://schemas.microsoft.com/office/drawing/2014/main" val="4257072791"/>
                    </a:ext>
                  </a:extLst>
                </a:gridCol>
              </a:tblGrid>
              <a:tr h="1114091"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Rockdale County (Public Defender)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Five-Year Capital Improvement Plan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Fiscal Year 2027-2031</a:t>
                      </a:r>
                      <a:b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</a:br>
                      <a:endParaRPr lang="en-US" sz="900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360928"/>
                  </a:ext>
                </a:extLst>
              </a:tr>
              <a:tr h="259799"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2027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2028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2029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2030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2031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Five Year Total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48088"/>
                  </a:ext>
                </a:extLst>
              </a:tr>
              <a:tr h="504407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Automotive Equipment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954622"/>
                  </a:ext>
                </a:extLst>
              </a:tr>
              <a:tr h="46168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Technology Programs &amp; Improvements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79375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Construction &amp; Heavy Equipment 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505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Building Improvements/Renovations/Expansions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 i="0" u="none" strike="noStrike" kern="1200" cap="none" spc="0" baseline="0">
                        <a:solidFill>
                          <a:srgbClr val="000000"/>
                        </a:solidFill>
                        <a:uFillTx/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73922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New Buildings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9072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Infrastructure Improvements 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000" b="1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7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0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193771"/>
                  </a:ext>
                </a:extLst>
              </a:tr>
              <a:tr h="46824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3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TOTALS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400" b="1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400" b="1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400" b="1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400" b="1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34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440930" y="2145206"/>
            <a:ext cx="7049712" cy="2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782760" lvl="2" indent="-162568">
              <a:buFont typeface="Arial"/>
              <a:buChar char="•"/>
              <a:defRPr/>
            </a:pPr>
            <a:r>
              <a:rPr kumimoji="0" lang="en-US" sz="1400" b="0" i="0" u="none" strike="noStrike" kern="1200" cap="none" spc="-3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Open Sans"/>
                <a:cs typeface="Open Sans"/>
              </a:rPr>
              <a:t>The Law Office of the Rockdale Circuit Public Defender consists of a team of qualified, experienced, talented, attorneys, investigators, paralegals, and administrative staff who are client focused and results oriented.</a:t>
            </a:r>
          </a:p>
          <a:p>
            <a:pPr marL="325560" marR="0" lvl="1" indent="-162568" algn="l" defTabSz="914400" rtl="0" eaLnBrk="1" fontAlgn="auto" latinLnBrk="0" hangingPunct="1">
              <a:lnSpc>
                <a:spcPct val="14457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1400" spc="-39" dirty="0">
              <a:solidFill>
                <a:prstClr val="black"/>
              </a:solidFill>
              <a:latin typeface="Aptos" panose="02110004020202020204"/>
              <a:ea typeface="Open Sans"/>
              <a:cs typeface="Open Sans"/>
            </a:endParaRPr>
          </a:p>
          <a:p>
            <a:pPr marL="325560" marR="0" lvl="1" indent="-162568" algn="l" defTabSz="914400" rtl="0" eaLnBrk="1" fontAlgn="auto" latinLnBrk="0" hangingPunct="1">
              <a:lnSpc>
                <a:spcPct val="14457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400" b="0" i="0" u="none" strike="noStrike" kern="1200" cap="none" spc="-39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Open Sans"/>
              <a:cs typeface="Open Sans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689710" y="3435878"/>
            <a:ext cx="7010676" cy="1606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82760" lvl="2" indent="-162568">
              <a:buFont typeface="Arial"/>
              <a:buChar char="•"/>
              <a:defRPr/>
            </a:pPr>
            <a:r>
              <a:rPr kumimoji="0" lang="en-US" sz="1400" b="0" i="0" u="none" strike="noStrike" kern="1200" cap="none" spc="-3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Ensure  the indigent citizens of Rockdale County charged in the criminal justice system, receive effective, zealous, client-focused legal representation from arrest through trial and appeal, in keeping with the protections of the U.S. and Georgia Constitutions.</a:t>
            </a:r>
            <a:endParaRPr kumimoji="0" lang="en-US" sz="1400" b="0" i="0" u="none" strike="noStrike" kern="1200" cap="none" spc="-39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Open Sans"/>
              <a:cs typeface="Open Sans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462052" y="4750941"/>
            <a:ext cx="6781629" cy="13907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82760" lvl="2" indent="-162568">
              <a:buFont typeface="Arial"/>
              <a:buChar char="•"/>
              <a:defRPr/>
            </a:pPr>
            <a:r>
              <a:rPr kumimoji="0" lang="en-US" sz="1400" b="0" i="0" u="none" strike="noStrike" kern="1200" cap="none" spc="-3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Professional, courteous, client-focused, dedicated to indigent defense, </a:t>
            </a:r>
          </a:p>
          <a:p>
            <a:pPr marL="620192" lvl="2">
              <a:defRPr/>
            </a:pPr>
            <a:r>
              <a:rPr lang="en-US" sz="1400" spc="-39" dirty="0">
                <a:solidFill>
                  <a:srgbClr val="000000"/>
                </a:solidFill>
                <a:latin typeface="Aptos" panose="020B0004020202020204" pitchFamily="34" charset="0"/>
              </a:rPr>
              <a:t>     </a:t>
            </a:r>
            <a:r>
              <a:rPr kumimoji="0" lang="en-US" sz="1400" b="0" i="0" u="none" strike="noStrike" kern="1200" cap="none" spc="-3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dependable and reliable.</a:t>
            </a: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0273E9F-02BB-D7A7-A0E6-9DF3D32D5F87}"/>
              </a:ext>
            </a:extLst>
          </p:cNvPr>
          <p:cNvSpPr txBox="1"/>
          <p:nvPr/>
        </p:nvSpPr>
        <p:spPr>
          <a:xfrm>
            <a:off x="1562472" y="3603127"/>
            <a:ext cx="2049517" cy="9335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PUBLIC DEFENDER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21968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7CEECFB-F480-4EFB-D9F4-6B689388E03F}"/>
              </a:ext>
            </a:extLst>
          </p:cNvPr>
          <p:cNvSpPr>
            <a:spLocks noMove="1" noResize="1"/>
          </p:cNvSpPr>
          <p:nvPr/>
        </p:nvSpPr>
        <p:spPr>
          <a:xfrm flipV="1">
            <a:off x="900452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6917FA4-BBE5-6A2C-2A40-F60D97CA00D1}"/>
              </a:ext>
            </a:extLst>
          </p:cNvPr>
          <p:cNvSpPr>
            <a:spLocks noMove="1" noResize="1"/>
          </p:cNvSpPr>
          <p:nvPr/>
        </p:nvSpPr>
        <p:spPr>
          <a:xfrm>
            <a:off x="4517325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D57A744-F372-D619-F8BE-E1BB2D94ACD4}"/>
              </a:ext>
            </a:extLst>
          </p:cNvPr>
          <p:cNvSpPr>
            <a:spLocks noMove="1" noResize="1"/>
          </p:cNvSpPr>
          <p:nvPr/>
        </p:nvSpPr>
        <p:spPr>
          <a:xfrm flipV="1">
            <a:off x="8134971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8F3C902-270B-5CFC-DD02-A0DAF77C002B}"/>
              </a:ext>
            </a:extLst>
          </p:cNvPr>
          <p:cNvSpPr txBox="1"/>
          <p:nvPr/>
        </p:nvSpPr>
        <p:spPr>
          <a:xfrm>
            <a:off x="954841" y="904464"/>
            <a:ext cx="1077123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Opportunities &amp; 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72390F4D-7155-AFA6-D0E8-F59D9EC260BD}"/>
              </a:ext>
            </a:extLst>
          </p:cNvPr>
          <p:cNvSpPr txBox="1"/>
          <p:nvPr/>
        </p:nvSpPr>
        <p:spPr>
          <a:xfrm>
            <a:off x="900452" y="2306507"/>
            <a:ext cx="3324532" cy="19852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SUCCESSES</a:t>
            </a:r>
          </a:p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latin typeface="Aptos" panose="020B0004020202020204" pitchFamily="34" charset="0"/>
            </a:endParaRPr>
          </a:p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latin typeface="Aptos" panose="020B0004020202020204" pitchFamily="34" charset="0"/>
              </a:rPr>
              <a:t>Receptionist added </a:t>
            </a:r>
          </a:p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latin typeface="Aptos" panose="020B0004020202020204" pitchFamily="34" charset="0"/>
              </a:rPr>
              <a:t>Social Worker added</a:t>
            </a:r>
          </a:p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latin typeface="Aptos" panose="020B0004020202020204" pitchFamily="34" charset="0"/>
              </a:rPr>
              <a:t>Part Time Attorney added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1823635E-1327-7EBE-367E-DAAB1BA0E49D}"/>
              </a:ext>
            </a:extLst>
          </p:cNvPr>
          <p:cNvSpPr txBox="1"/>
          <p:nvPr/>
        </p:nvSpPr>
        <p:spPr>
          <a:xfrm>
            <a:off x="4569372" y="2306507"/>
            <a:ext cx="3036478" cy="24885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OPPORTUNITIES</a:t>
            </a:r>
          </a:p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5E132A"/>
              </a:solidFill>
              <a:latin typeface="Arimo Bold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Active outreach @ law schools within and outside Georgia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UGA Law internship &amp; fellowship programs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9BBB2237-3069-AB8F-D5D5-DB97B2B6976F}"/>
              </a:ext>
            </a:extLst>
          </p:cNvPr>
          <p:cNvSpPr txBox="1"/>
          <p:nvPr/>
        </p:nvSpPr>
        <p:spPr>
          <a:xfrm>
            <a:off x="8134971" y="2306507"/>
            <a:ext cx="3036478" cy="7377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CHALLENGES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5E132A"/>
              </a:solidFill>
              <a:latin typeface="Arimo Bold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78A421-83C6-8364-7674-CBE8FEA7E391}"/>
              </a:ext>
            </a:extLst>
          </p:cNvPr>
          <p:cNvSpPr txBox="1"/>
          <p:nvPr/>
        </p:nvSpPr>
        <p:spPr>
          <a:xfrm>
            <a:off x="8056393" y="2675390"/>
            <a:ext cx="3115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black"/>
                </a:solidFill>
                <a:latin typeface="Aptos" panose="020B0004020202020204" pitchFamily="34" charset="0"/>
              </a:rPr>
              <a:t>Ongoing statewide shortage of qualified attorneys with Georgia’s court system</a:t>
            </a:r>
          </a:p>
          <a:p>
            <a:pPr lvl="0">
              <a:defRPr/>
            </a:pPr>
            <a:endParaRPr lang="en-US" dirty="0">
              <a:solidFill>
                <a:srgbClr val="5E132A"/>
              </a:solidFill>
              <a:latin typeface="Aptos" panose="020B0004020202020204" pitchFamily="34" charset="0"/>
            </a:endParaRPr>
          </a:p>
          <a:p>
            <a:pPr lvl="0">
              <a:defRPr/>
            </a:pPr>
            <a:r>
              <a:rPr lang="en-US" dirty="0">
                <a:solidFill>
                  <a:prstClr val="black"/>
                </a:solidFill>
                <a:latin typeface="Aptos" panose="020B0004020202020204" pitchFamily="34" charset="0"/>
              </a:rPr>
              <a:t>Overall recruitment is more challenging &amp; time-consuming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02180" y="555407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3439AF71-071C-B464-C7E0-FA499C4FA558}"/>
              </a:ext>
            </a:extLst>
          </p:cNvPr>
          <p:cNvSpPr txBox="1"/>
          <p:nvPr/>
        </p:nvSpPr>
        <p:spPr>
          <a:xfrm>
            <a:off x="1148013" y="415001"/>
            <a:ext cx="755798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FY2</a:t>
            </a:r>
            <a:r>
              <a:rPr lang="en-US" sz="4400" spc="100" dirty="0">
                <a:latin typeface="Arimo Bold"/>
              </a:rPr>
              <a:t>7</a:t>
            </a: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 Goals &amp; Initiatives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5">
            <a:extLst>
              <a:ext uri="{FF2B5EF4-FFF2-40B4-BE49-F238E27FC236}">
                <a16:creationId xmlns:a16="http://schemas.microsoft.com/office/drawing/2014/main" id="{FD6F4DB8-74E9-C11D-DBC7-DD91F1686DAC}"/>
              </a:ext>
            </a:extLst>
          </p:cNvPr>
          <p:cNvSpPr txBox="1"/>
          <p:nvPr/>
        </p:nvSpPr>
        <p:spPr>
          <a:xfrm>
            <a:off x="1189923" y="2066614"/>
            <a:ext cx="4716780" cy="9408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accent1"/>
                </a:solidFill>
                <a:latin typeface="Arimo Bold"/>
              </a:rPr>
              <a:t>Access</a:t>
            </a:r>
            <a:r>
              <a:rPr lang="en-US" dirty="0">
                <a:solidFill>
                  <a:srgbClr val="000000"/>
                </a:solidFill>
                <a:latin typeface="Arimo Bold"/>
              </a:rPr>
              <a:t> - </a:t>
            </a:r>
            <a:r>
              <a:rPr lang="en-US" dirty="0">
                <a:solidFill>
                  <a:prstClr val="black"/>
                </a:solidFill>
                <a:latin typeface="Arimo Bold"/>
              </a:rPr>
              <a:t>E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nsuring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 that all individuals in the Rockdale County Jail have counsel.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BC189B0B-EEC2-0FB3-73A6-11B65B376F92}"/>
              </a:ext>
            </a:extLst>
          </p:cNvPr>
          <p:cNvSpPr txBox="1"/>
          <p:nvPr/>
        </p:nvSpPr>
        <p:spPr>
          <a:xfrm>
            <a:off x="1189923" y="3007513"/>
            <a:ext cx="4717932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Equity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 – Focus on rehabilitating clients to become positive contributors to the community.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258F56F1-C351-E316-7274-589144E0E1D9}"/>
              </a:ext>
            </a:extLst>
          </p:cNvPr>
          <p:cNvSpPr txBox="1"/>
          <p:nvPr/>
        </p:nvSpPr>
        <p:spPr>
          <a:xfrm>
            <a:off x="1188771" y="3950208"/>
            <a:ext cx="4717932" cy="6892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Innovation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 – Using technology to ensure more efficient and effective representation for all.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1CBFD762-7966-8C1B-7F00-10485D838FC3}"/>
              </a:ext>
            </a:extLst>
          </p:cNvPr>
          <p:cNvSpPr txBox="1"/>
          <p:nvPr/>
        </p:nvSpPr>
        <p:spPr>
          <a:xfrm>
            <a:off x="1107249" y="1106860"/>
            <a:ext cx="941730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00507B"/>
                </a:solidFill>
                <a:latin typeface="Arimo Bold"/>
              </a:rPr>
              <a:t>Department’s Reimagine Rockdale Strategic Plan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972331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$104,804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$111,804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$7,000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$1,012,597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$1,296,817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$284,220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$1,117,401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$1,408,621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$291,220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54052" y="571396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4489B2AA-35E9-D96C-57BC-1F25C8939856}"/>
              </a:ext>
            </a:extLst>
          </p:cNvPr>
          <p:cNvSpPr txBox="1"/>
          <p:nvPr/>
        </p:nvSpPr>
        <p:spPr>
          <a:xfrm>
            <a:off x="1224595" y="597152"/>
            <a:ext cx="8063227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FA467EF5-89D6-AEDF-CCFE-C0977379B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016027"/>
              </p:ext>
            </p:extLst>
          </p:nvPr>
        </p:nvGraphicFramePr>
        <p:xfrm>
          <a:off x="1280160" y="1849374"/>
          <a:ext cx="8564925" cy="232161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154793">
                  <a:extLst>
                    <a:ext uri="{9D8B030D-6E8A-4147-A177-3AD203B41FA5}">
                      <a16:colId xmlns:a16="http://schemas.microsoft.com/office/drawing/2014/main" val="2538557119"/>
                    </a:ext>
                  </a:extLst>
                </a:gridCol>
                <a:gridCol w="3055729">
                  <a:extLst>
                    <a:ext uri="{9D8B030D-6E8A-4147-A177-3AD203B41FA5}">
                      <a16:colId xmlns:a16="http://schemas.microsoft.com/office/drawing/2014/main" val="3612884771"/>
                    </a:ext>
                  </a:extLst>
                </a:gridCol>
                <a:gridCol w="1212433">
                  <a:extLst>
                    <a:ext uri="{9D8B030D-6E8A-4147-A177-3AD203B41FA5}">
                      <a16:colId xmlns:a16="http://schemas.microsoft.com/office/drawing/2014/main" val="1567620093"/>
                    </a:ext>
                  </a:extLst>
                </a:gridCol>
                <a:gridCol w="986979">
                  <a:extLst>
                    <a:ext uri="{9D8B030D-6E8A-4147-A177-3AD203B41FA5}">
                      <a16:colId xmlns:a16="http://schemas.microsoft.com/office/drawing/2014/main" val="1416086661"/>
                    </a:ext>
                  </a:extLst>
                </a:gridCol>
                <a:gridCol w="1154991">
                  <a:extLst>
                    <a:ext uri="{9D8B030D-6E8A-4147-A177-3AD203B41FA5}">
                      <a16:colId xmlns:a16="http://schemas.microsoft.com/office/drawing/2014/main" val="3460426261"/>
                    </a:ext>
                  </a:extLst>
                </a:gridCol>
              </a:tblGrid>
              <a:tr h="95798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Description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FY26 Budget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FY27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Cost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Amount Change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07914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457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457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13266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125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EBE9078-13EC-05CE-7302-D899E68B10C3}"/>
              </a:ext>
            </a:extLst>
          </p:cNvPr>
          <p:cNvSpPr txBox="1"/>
          <p:nvPr/>
        </p:nvSpPr>
        <p:spPr>
          <a:xfrm>
            <a:off x="6858000" y="1509741"/>
            <a:ext cx="3658349" cy="2666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0960" tIns="30480" rIns="60960" bIns="3048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33">
                <a:solidFill>
                  <a:srgbClr val="000000"/>
                </a:solidFill>
                <a:latin typeface="Arimo Bold"/>
                <a:ea typeface="Arimo Bold"/>
                <a:cs typeface="Arimo Bold"/>
              </a:rPr>
              <a:t>* Include changes of $5,000 or greater only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4A54-F419-EE46-30E5-F3EAABFB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8C25189-A90F-F2F2-6206-1656E0F483B8}"/>
              </a:ext>
            </a:extLst>
          </p:cNvPr>
          <p:cNvSpPr/>
          <p:nvPr/>
        </p:nvSpPr>
        <p:spPr>
          <a:xfrm rot="-5399999">
            <a:off x="10951530" y="5393125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8A3EE25-961A-485A-3D0B-A424233B8EF7}"/>
              </a:ext>
            </a:extLst>
          </p:cNvPr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D66BEBF6-8036-5B46-6113-80871E4ACA75}"/>
              </a:ext>
            </a:extLst>
          </p:cNvPr>
          <p:cNvSpPr txBox="1"/>
          <p:nvPr/>
        </p:nvSpPr>
        <p:spPr>
          <a:xfrm>
            <a:off x="860079" y="1296607"/>
            <a:ext cx="9770905" cy="15358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Operating Budget Request Justification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1E5F587C-8E44-A79A-3395-3D5AA31958D9}"/>
              </a:ext>
            </a:extLst>
          </p:cNvPr>
          <p:cNvSpPr txBox="1"/>
          <p:nvPr/>
        </p:nvSpPr>
        <p:spPr>
          <a:xfrm>
            <a:off x="592333" y="3094944"/>
            <a:ext cx="10191993" cy="536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     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59488" lvl="2" indent="-285750" defTabSz="609630">
              <a:lnSpc>
                <a:spcPct val="13012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48A63A0-5F39-6840-525E-FB3A637E0CD2}"/>
              </a:ext>
            </a:extLst>
          </p:cNvPr>
          <p:cNvSpPr txBox="1"/>
          <p:nvPr/>
        </p:nvSpPr>
        <p:spPr>
          <a:xfrm>
            <a:off x="971550" y="2544226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507B"/>
                </a:solidFill>
                <a:latin typeface="Arimo Bold"/>
              </a:rPr>
              <a:t>Requests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24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768FFC1-9743-C0C3-69F4-7D70B0D194DB}"/>
              </a:ext>
            </a:extLst>
          </p:cNvPr>
          <p:cNvSpPr/>
          <p:nvPr/>
        </p:nvSpPr>
        <p:spPr>
          <a:xfrm rot="-5399999">
            <a:off x="10886137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4400" b="0" i="0" u="none" strike="noStrike" kern="0" cap="none" spc="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Current Organization Chart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DCCEBB2-1630-B5A5-03D6-D9E1949D3EB9}"/>
              </a:ext>
            </a:extLst>
          </p:cNvPr>
          <p:cNvSpPr txBox="1"/>
          <p:nvPr/>
        </p:nvSpPr>
        <p:spPr>
          <a:xfrm>
            <a:off x="8379910" y="591981"/>
            <a:ext cx="2248761" cy="27316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507B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Vacancies</a:t>
            </a:r>
          </a:p>
          <a:p>
            <a:pPr marL="171450" marR="0" lvl="0" indent="-17145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APD 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(2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openings)</a:t>
            </a:r>
          </a:p>
          <a:p>
            <a:pPr marL="171450" marR="0" lvl="0" indent="-17145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APD 2 (1 opening)</a:t>
            </a:r>
          </a:p>
          <a:p>
            <a:pPr marL="171450" marR="0" lvl="0" indent="-17145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rgbClr val="000000"/>
                </a:solidFill>
                <a:latin typeface="Aptos" panose="02110004020202020204"/>
              </a:rPr>
              <a:t>APD 1 (2 openings)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R="0" lvl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kern="0" dirty="0">
              <a:solidFill>
                <a:srgbClr val="000000"/>
              </a:solidFill>
              <a:latin typeface="Aptos" panose="02110004020202020204"/>
            </a:endParaRPr>
          </a:p>
          <a:p>
            <a:pPr marR="0" lvl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507B"/>
              </a:solidFill>
              <a:effectLst/>
              <a:uLnTx/>
              <a:uFillTx/>
              <a:latin typeface="Arimo Bold"/>
              <a:ea typeface="Arimo Bold"/>
              <a:cs typeface="Arimo Bold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1D14F3-11B6-ACAF-2D41-BF022DDB5251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E132A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Fiscal Year 2026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2ED2B-06AE-5373-01E0-D10DB08D8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566" y="2418504"/>
            <a:ext cx="607695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9298-B451-78A2-4ADC-31162A62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4BA1231-5287-8149-2C84-8632342B804B}"/>
              </a:ext>
            </a:extLst>
          </p:cNvPr>
          <p:cNvSpPr/>
          <p:nvPr/>
        </p:nvSpPr>
        <p:spPr>
          <a:xfrm rot="-5399999">
            <a:off x="10694023" y="5478673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0EDC15B-39A4-30E8-862E-48217268B14D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9971B7-B740-1CBD-1FEC-C85D80AD77E8}"/>
              </a:ext>
            </a:extLst>
          </p:cNvPr>
          <p:cNvSpPr txBox="1">
            <a:spLocks noMove="1" noResize="1"/>
          </p:cNvSpPr>
          <p:nvPr/>
        </p:nvSpPr>
        <p:spPr>
          <a:xfrm>
            <a:off x="964022" y="898112"/>
            <a:ext cx="7532278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Proposed Organization Chart</a:t>
            </a:r>
            <a:endParaRPr lang="en-US" sz="4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73551D8-B455-2330-23AD-C46958917CE5}"/>
              </a:ext>
            </a:extLst>
          </p:cNvPr>
          <p:cNvSpPr txBox="1">
            <a:spLocks noMove="1" noResize="1"/>
          </p:cNvSpPr>
          <p:nvPr/>
        </p:nvSpPr>
        <p:spPr>
          <a:xfrm>
            <a:off x="8756501" y="3465832"/>
            <a:ext cx="2742572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Personnel Changes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91BA93-555B-B962-E228-2A942F925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59" y="2164315"/>
            <a:ext cx="9039225" cy="3933825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7518A397-A9FF-BBB6-5818-7D9ACC99BBE7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30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E132A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Fiscal 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5E132A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Year 2027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221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8A1710F0-6C82-46A8-AE31-992AD3751324}"/>
</file>

<file path=customXml/itemProps2.xml><?xml version="1.0" encoding="utf-8"?>
<ds:datastoreItem xmlns:ds="http://schemas.openxmlformats.org/officeDocument/2006/customXml" ds:itemID="{F1CC0C4C-1609-4B1B-B361-EE81C1830F83}"/>
</file>

<file path=customXml/itemProps3.xml><?xml version="1.0" encoding="utf-8"?>
<ds:datastoreItem xmlns:ds="http://schemas.openxmlformats.org/officeDocument/2006/customXml" ds:itemID="{7CFCB4F8-9522-441B-B696-19F0F43C4A52}"/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613</Words>
  <Application>Microsoft Office PowerPoint</Application>
  <PresentationFormat>Widescreen</PresentationFormat>
  <Paragraphs>157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Courier New</vt:lpstr>
      <vt:lpstr>Open Sans</vt:lpstr>
      <vt:lpstr>Open Sans Bold</vt:lpstr>
      <vt:lpstr>Open Sans Italics</vt:lpstr>
      <vt:lpstr>Public Sans</vt:lpstr>
      <vt:lpstr>Public Sans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16</cp:revision>
  <cp:lastPrinted>2026-05-26T13:50:55Z</cp:lastPrinted>
  <dcterms:created xsi:type="dcterms:W3CDTF">2025-05-15T14:44:47Z</dcterms:created>
  <dcterms:modified xsi:type="dcterms:W3CDTF">2026-07-17T20:02:51Z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