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notesSlides/notesSlide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7" r:id="rId2"/>
    <p:sldId id="258" r:id="rId3"/>
    <p:sldId id="259" r:id="rId4"/>
    <p:sldId id="260" r:id="rId5"/>
    <p:sldId id="263" r:id="rId6"/>
    <p:sldId id="343" r:id="rId7"/>
    <p:sldId id="265" r:id="rId8"/>
    <p:sldId id="350" r:id="rId9"/>
    <p:sldId id="351" r:id="rId10"/>
    <p:sldId id="346" r:id="rId11"/>
    <p:sldId id="347" r:id="rId12"/>
    <p:sldId id="348" r:id="rId13"/>
    <p:sldId id="349" r:id="rId14"/>
    <p:sldId id="357" r:id="rId15"/>
    <p:sldId id="358" r:id="rId16"/>
    <p:sldId id="353" r:id="rId17"/>
    <p:sldId id="352" r:id="rId18"/>
    <p:sldId id="354" r:id="rId19"/>
    <p:sldId id="367" r:id="rId20"/>
    <p:sldId id="355" r:id="rId21"/>
    <p:sldId id="356" r:id="rId22"/>
    <p:sldId id="366" r:id="rId23"/>
    <p:sldId id="261" r:id="rId24"/>
    <p:sldId id="266" r:id="rId25"/>
    <p:sldId id="359" r:id="rId26"/>
    <p:sldId id="360" r:id="rId27"/>
    <p:sldId id="368" r:id="rId28"/>
    <p:sldId id="362" r:id="rId29"/>
    <p:sldId id="369" r:id="rId30"/>
    <p:sldId id="270" r:id="rId31"/>
    <p:sldId id="363" r:id="rId32"/>
    <p:sldId id="341" r:id="rId33"/>
    <p:sldId id="277" r:id="rId3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i Oden" userId="a20c1fe0-8c7e-498a-9b8d-2c6ee53a0a8e" providerId="ADAL" clId="{2347F6F1-7F3B-48AD-81E6-9E8B943A17F4}"/>
    <pc:docChg chg="undo redo custSel addSld delSld modSld sldOrd">
      <pc:chgData name="Kai Oden" userId="a20c1fe0-8c7e-498a-9b8d-2c6ee53a0a8e" providerId="ADAL" clId="{2347F6F1-7F3B-48AD-81E6-9E8B943A17F4}" dt="2026-07-15T13:38:06.821" v="6266" actId="14100"/>
      <pc:docMkLst>
        <pc:docMk/>
      </pc:docMkLst>
      <pc:sldChg chg="add del">
        <pc:chgData name="Kai Oden" userId="a20c1fe0-8c7e-498a-9b8d-2c6ee53a0a8e" providerId="ADAL" clId="{2347F6F1-7F3B-48AD-81E6-9E8B943A17F4}" dt="2026-06-30T17:02:26.656" v="138" actId="47"/>
        <pc:sldMkLst>
          <pc:docMk/>
          <pc:sldMk cId="0" sldId="258"/>
        </pc:sldMkLst>
      </pc:sldChg>
      <pc:sldChg chg="modSp mod">
        <pc:chgData name="Kai Oden" userId="a20c1fe0-8c7e-498a-9b8d-2c6ee53a0a8e" providerId="ADAL" clId="{2347F6F1-7F3B-48AD-81E6-9E8B943A17F4}" dt="2026-06-30T20:44:58.106" v="5344" actId="20577"/>
        <pc:sldMkLst>
          <pc:docMk/>
          <pc:sldMk cId="0" sldId="259"/>
        </pc:sldMkLst>
        <pc:spChg chg="mod">
          <ac:chgData name="Kai Oden" userId="a20c1fe0-8c7e-498a-9b8d-2c6ee53a0a8e" providerId="ADAL" clId="{2347F6F1-7F3B-48AD-81E6-9E8B943A17F4}" dt="2026-06-30T17:05:44.670" v="151" actId="1076"/>
          <ac:spMkLst>
            <pc:docMk/>
            <pc:sldMk cId="0" sldId="259"/>
            <ac:spMk id="7" creationId="{1A25C060-5B74-9DE2-B1FB-BEC2F1644150}"/>
          </ac:spMkLst>
        </pc:spChg>
        <pc:spChg chg="mod">
          <ac:chgData name="Kai Oden" userId="a20c1fe0-8c7e-498a-9b8d-2c6ee53a0a8e" providerId="ADAL" clId="{2347F6F1-7F3B-48AD-81E6-9E8B943A17F4}" dt="2026-06-30T20:37:05.534" v="5242" actId="1076"/>
          <ac:spMkLst>
            <pc:docMk/>
            <pc:sldMk cId="0" sldId="259"/>
            <ac:spMk id="8" creationId="{D6059150-FA79-8E2E-D5C1-E898CECBE233}"/>
          </ac:spMkLst>
        </pc:spChg>
        <pc:spChg chg="mod">
          <ac:chgData name="Kai Oden" userId="a20c1fe0-8c7e-498a-9b8d-2c6ee53a0a8e" providerId="ADAL" clId="{2347F6F1-7F3B-48AD-81E6-9E8B943A17F4}" dt="2026-06-30T20:37:17.604" v="5245" actId="1076"/>
          <ac:spMkLst>
            <pc:docMk/>
            <pc:sldMk cId="0" sldId="259"/>
            <ac:spMk id="9" creationId="{5770D12B-463C-4E9E-8343-92F5F0C937A1}"/>
          </ac:spMkLst>
        </pc:spChg>
        <pc:spChg chg="mod">
          <ac:chgData name="Kai Oden" userId="a20c1fe0-8c7e-498a-9b8d-2c6ee53a0a8e" providerId="ADAL" clId="{2347F6F1-7F3B-48AD-81E6-9E8B943A17F4}" dt="2026-06-30T20:44:58.106" v="5344" actId="20577"/>
          <ac:spMkLst>
            <pc:docMk/>
            <pc:sldMk cId="0" sldId="259"/>
            <ac:spMk id="10" creationId="{4BC29D6B-FFE2-6421-1334-DEB4750FFA1A}"/>
          </ac:spMkLst>
        </pc:spChg>
        <pc:spChg chg="mod">
          <ac:chgData name="Kai Oden" userId="a20c1fe0-8c7e-498a-9b8d-2c6ee53a0a8e" providerId="ADAL" clId="{2347F6F1-7F3B-48AD-81E6-9E8B943A17F4}" dt="2026-06-30T20:43:36.531" v="5314" actId="20577"/>
          <ac:spMkLst>
            <pc:docMk/>
            <pc:sldMk cId="0" sldId="259"/>
            <ac:spMk id="13" creationId="{A62DCFDF-AF1A-CAB2-CEA9-AF77BB827964}"/>
          </ac:spMkLst>
        </pc:spChg>
        <pc:spChg chg="mod">
          <ac:chgData name="Kai Oden" userId="a20c1fe0-8c7e-498a-9b8d-2c6ee53a0a8e" providerId="ADAL" clId="{2347F6F1-7F3B-48AD-81E6-9E8B943A17F4}" dt="2026-06-30T20:40:49.353" v="5283" actId="14100"/>
          <ac:spMkLst>
            <pc:docMk/>
            <pc:sldMk cId="0" sldId="259"/>
            <ac:spMk id="21" creationId="{B7209CB5-4F0A-78E4-7D36-9DEF137CE127}"/>
          </ac:spMkLst>
        </pc:spChg>
        <pc:picChg chg="mod">
          <ac:chgData name="Kai Oden" userId="a20c1fe0-8c7e-498a-9b8d-2c6ee53a0a8e" providerId="ADAL" clId="{2347F6F1-7F3B-48AD-81E6-9E8B943A17F4}" dt="2026-06-30T20:37:28.655" v="5249" actId="14100"/>
          <ac:picMkLst>
            <pc:docMk/>
            <pc:sldMk cId="0" sldId="259"/>
            <ac:picMk id="2" creationId="{19F5A8AA-04EE-D3F2-AFB7-C830317952DB}"/>
          </ac:picMkLst>
        </pc:picChg>
      </pc:sldChg>
      <pc:sldChg chg="modSp add del mod">
        <pc:chgData name="Kai Oden" userId="a20c1fe0-8c7e-498a-9b8d-2c6ee53a0a8e" providerId="ADAL" clId="{2347F6F1-7F3B-48AD-81E6-9E8B943A17F4}" dt="2026-06-30T17:02:16.700" v="131" actId="47"/>
        <pc:sldMkLst>
          <pc:docMk/>
          <pc:sldMk cId="0" sldId="260"/>
        </pc:sldMkLst>
        <pc:spChg chg="mod">
          <ac:chgData name="Kai Oden" userId="a20c1fe0-8c7e-498a-9b8d-2c6ee53a0a8e" providerId="ADAL" clId="{2347F6F1-7F3B-48AD-81E6-9E8B943A17F4}" dt="2026-06-30T16:53:10.370" v="90" actId="20577"/>
          <ac:spMkLst>
            <pc:docMk/>
            <pc:sldMk cId="0" sldId="260"/>
            <ac:spMk id="4" creationId="{5A656220-F4E3-41C6-FBA5-0069CF111E3F}"/>
          </ac:spMkLst>
        </pc:spChg>
      </pc:sldChg>
      <pc:sldChg chg="modSp mod">
        <pc:chgData name="Kai Oden" userId="a20c1fe0-8c7e-498a-9b8d-2c6ee53a0a8e" providerId="ADAL" clId="{2347F6F1-7F3B-48AD-81E6-9E8B943A17F4}" dt="2026-07-09T12:30:36.407" v="5568" actId="20577"/>
        <pc:sldMkLst>
          <pc:docMk/>
          <pc:sldMk cId="0" sldId="261"/>
        </pc:sldMkLst>
        <pc:spChg chg="mod">
          <ac:chgData name="Kai Oden" userId="a20c1fe0-8c7e-498a-9b8d-2c6ee53a0a8e" providerId="ADAL" clId="{2347F6F1-7F3B-48AD-81E6-9E8B943A17F4}" dt="2026-07-09T12:30:36.407" v="5568" actId="20577"/>
          <ac:spMkLst>
            <pc:docMk/>
            <pc:sldMk cId="0" sldId="261"/>
            <ac:spMk id="6" creationId="{5563A0AE-F89C-B9D9-58CF-99DD13240F5A}"/>
          </ac:spMkLst>
        </pc:spChg>
        <pc:spChg chg="mod">
          <ac:chgData name="Kai Oden" userId="a20c1fe0-8c7e-498a-9b8d-2c6ee53a0a8e" providerId="ADAL" clId="{2347F6F1-7F3B-48AD-81E6-9E8B943A17F4}" dt="2026-06-30T18:34:37.712" v="3657" actId="20577"/>
          <ac:spMkLst>
            <pc:docMk/>
            <pc:sldMk cId="0" sldId="261"/>
            <ac:spMk id="7" creationId="{65C3C0DF-D53E-459B-89E1-0A92E2897BD9}"/>
          </ac:spMkLst>
        </pc:spChg>
      </pc:sldChg>
      <pc:sldChg chg="modSp mod">
        <pc:chgData name="Kai Oden" userId="a20c1fe0-8c7e-498a-9b8d-2c6ee53a0a8e" providerId="ADAL" clId="{2347F6F1-7F3B-48AD-81E6-9E8B943A17F4}" dt="2026-06-30T20:36:37.140" v="5239" actId="113"/>
        <pc:sldMkLst>
          <pc:docMk/>
          <pc:sldMk cId="0" sldId="263"/>
        </pc:sldMkLst>
        <pc:graphicFrameChg chg="modGraphic">
          <ac:chgData name="Kai Oden" userId="a20c1fe0-8c7e-498a-9b8d-2c6ee53a0a8e" providerId="ADAL" clId="{2347F6F1-7F3B-48AD-81E6-9E8B943A17F4}" dt="2026-06-30T20:36:37.140" v="5239" actId="113"/>
          <ac:graphicFrameMkLst>
            <pc:docMk/>
            <pc:sldMk cId="0" sldId="263"/>
            <ac:graphicFrameMk id="8" creationId="{0543806E-D9F5-BEB6-2BFC-4EB5D32F9CA1}"/>
          </ac:graphicFrameMkLst>
        </pc:graphicFrameChg>
      </pc:sldChg>
      <pc:sldChg chg="modSp mod">
        <pc:chgData name="Kai Oden" userId="a20c1fe0-8c7e-498a-9b8d-2c6ee53a0a8e" providerId="ADAL" clId="{2347F6F1-7F3B-48AD-81E6-9E8B943A17F4}" dt="2026-06-30T20:45:59.876" v="5387" actId="313"/>
        <pc:sldMkLst>
          <pc:docMk/>
          <pc:sldMk cId="0" sldId="265"/>
        </pc:sldMkLst>
        <pc:spChg chg="mod">
          <ac:chgData name="Kai Oden" userId="a20c1fe0-8c7e-498a-9b8d-2c6ee53a0a8e" providerId="ADAL" clId="{2347F6F1-7F3B-48AD-81E6-9E8B943A17F4}" dt="2026-06-30T17:54:45.050" v="2314" actId="1076"/>
          <ac:spMkLst>
            <pc:docMk/>
            <pc:sldMk cId="0" sldId="265"/>
            <ac:spMk id="4" creationId="{94BC95FC-DB9F-038F-6101-66F7E3505636}"/>
          </ac:spMkLst>
        </pc:spChg>
        <pc:spChg chg="mod">
          <ac:chgData name="Kai Oden" userId="a20c1fe0-8c7e-498a-9b8d-2c6ee53a0a8e" providerId="ADAL" clId="{2347F6F1-7F3B-48AD-81E6-9E8B943A17F4}" dt="2026-06-30T20:45:59.876" v="5387" actId="313"/>
          <ac:spMkLst>
            <pc:docMk/>
            <pc:sldMk cId="0" sldId="265"/>
            <ac:spMk id="5" creationId="{DD113A12-6B9F-863A-065E-036084C1F89D}"/>
          </ac:spMkLst>
        </pc:spChg>
        <pc:spChg chg="mod">
          <ac:chgData name="Kai Oden" userId="a20c1fe0-8c7e-498a-9b8d-2c6ee53a0a8e" providerId="ADAL" clId="{2347F6F1-7F3B-48AD-81E6-9E8B943A17F4}" dt="2026-06-30T17:54:47.618" v="2315" actId="1076"/>
          <ac:spMkLst>
            <pc:docMk/>
            <pc:sldMk cId="0" sldId="265"/>
            <ac:spMk id="6" creationId="{0C59CC6E-2990-9545-D764-07EF2B3B19DE}"/>
          </ac:spMkLst>
        </pc:spChg>
        <pc:picChg chg="mod">
          <ac:chgData name="Kai Oden" userId="a20c1fe0-8c7e-498a-9b8d-2c6ee53a0a8e" providerId="ADAL" clId="{2347F6F1-7F3B-48AD-81E6-9E8B943A17F4}" dt="2026-06-30T17:54:38.015" v="2311" actId="1076"/>
          <ac:picMkLst>
            <pc:docMk/>
            <pc:sldMk cId="0" sldId="265"/>
            <ac:picMk id="2" creationId="{59CE2FF9-CF38-6F30-7770-681662627784}"/>
          </ac:picMkLst>
        </pc:picChg>
      </pc:sldChg>
      <pc:sldChg chg="modSp mod">
        <pc:chgData name="Kai Oden" userId="a20c1fe0-8c7e-498a-9b8d-2c6ee53a0a8e" providerId="ADAL" clId="{2347F6F1-7F3B-48AD-81E6-9E8B943A17F4}" dt="2026-07-14T13:25:36.557" v="5990" actId="20577"/>
        <pc:sldMkLst>
          <pc:docMk/>
          <pc:sldMk cId="0" sldId="266"/>
        </pc:sldMkLst>
        <pc:spChg chg="mod">
          <ac:chgData name="Kai Oden" userId="a20c1fe0-8c7e-498a-9b8d-2c6ee53a0a8e" providerId="ADAL" clId="{2347F6F1-7F3B-48AD-81E6-9E8B943A17F4}" dt="2026-06-30T19:02:59.741" v="4188" actId="1076"/>
          <ac:spMkLst>
            <pc:docMk/>
            <pc:sldMk cId="0" sldId="266"/>
            <ac:spMk id="4" creationId="{56983BEC-BFCB-21A8-C57A-6B3DCCF44C08}"/>
          </ac:spMkLst>
        </pc:spChg>
        <pc:spChg chg="mod">
          <ac:chgData name="Kai Oden" userId="a20c1fe0-8c7e-498a-9b8d-2c6ee53a0a8e" providerId="ADAL" clId="{2347F6F1-7F3B-48AD-81E6-9E8B943A17F4}" dt="2026-06-30T19:02:54.406" v="4186" actId="1076"/>
          <ac:spMkLst>
            <pc:docMk/>
            <pc:sldMk cId="0" sldId="266"/>
            <ac:spMk id="5" creationId="{EC11E114-2BB7-89FE-C254-EC04A0E50E9A}"/>
          </ac:spMkLst>
        </pc:spChg>
        <pc:spChg chg="mod">
          <ac:chgData name="Kai Oden" userId="a20c1fe0-8c7e-498a-9b8d-2c6ee53a0a8e" providerId="ADAL" clId="{2347F6F1-7F3B-48AD-81E6-9E8B943A17F4}" dt="2026-07-14T13:25:36.557" v="5990" actId="20577"/>
          <ac:spMkLst>
            <pc:docMk/>
            <pc:sldMk cId="0" sldId="266"/>
            <ac:spMk id="8" creationId="{5F8BABD2-A93D-0B48-C1EE-124D591CEDD5}"/>
          </ac:spMkLst>
        </pc:spChg>
        <pc:graphicFrameChg chg="mod modGraphic">
          <ac:chgData name="Kai Oden" userId="a20c1fe0-8c7e-498a-9b8d-2c6ee53a0a8e" providerId="ADAL" clId="{2347F6F1-7F3B-48AD-81E6-9E8B943A17F4}" dt="2026-06-30T19:02:51.785" v="4185" actId="1076"/>
          <ac:graphicFrameMkLst>
            <pc:docMk/>
            <pc:sldMk cId="0" sldId="266"/>
            <ac:graphicFrameMk id="7" creationId="{2F8C1FBF-1382-76F9-4807-104B94D465FC}"/>
          </ac:graphicFrameMkLst>
        </pc:graphicFrameChg>
      </pc:sldChg>
      <pc:sldChg chg="modSp mod">
        <pc:chgData name="Kai Oden" userId="a20c1fe0-8c7e-498a-9b8d-2c6ee53a0a8e" providerId="ADAL" clId="{2347F6F1-7F3B-48AD-81E6-9E8B943A17F4}" dt="2026-07-14T13:35:20.368" v="6174" actId="255"/>
        <pc:sldMkLst>
          <pc:docMk/>
          <pc:sldMk cId="0" sldId="341"/>
        </pc:sldMkLst>
        <pc:graphicFrameChg chg="mod modGraphic">
          <ac:chgData name="Kai Oden" userId="a20c1fe0-8c7e-498a-9b8d-2c6ee53a0a8e" providerId="ADAL" clId="{2347F6F1-7F3B-48AD-81E6-9E8B943A17F4}" dt="2026-07-14T13:35:20.368" v="6174" actId="255"/>
          <ac:graphicFrameMkLst>
            <pc:docMk/>
            <pc:sldMk cId="0" sldId="341"/>
            <ac:graphicFrameMk id="3" creationId="{25CB1618-B0A0-66FC-C509-FCE2D439E118}"/>
          </ac:graphicFrameMkLst>
        </pc:graphicFrameChg>
      </pc:sldChg>
      <pc:sldChg chg="modSp mod">
        <pc:chgData name="Kai Oden" userId="a20c1fe0-8c7e-498a-9b8d-2c6ee53a0a8e" providerId="ADAL" clId="{2347F6F1-7F3B-48AD-81E6-9E8B943A17F4}" dt="2026-06-30T19:37:45.172" v="5136" actId="20577"/>
        <pc:sldMkLst>
          <pc:docMk/>
          <pc:sldMk cId="1805268659" sldId="343"/>
        </pc:sldMkLst>
        <pc:graphicFrameChg chg="mod modGraphic">
          <ac:chgData name="Kai Oden" userId="a20c1fe0-8c7e-498a-9b8d-2c6ee53a0a8e" providerId="ADAL" clId="{2347F6F1-7F3B-48AD-81E6-9E8B943A17F4}" dt="2026-06-30T19:37:45.172" v="5136" actId="20577"/>
          <ac:graphicFrameMkLst>
            <pc:docMk/>
            <pc:sldMk cId="1805268659" sldId="343"/>
            <ac:graphicFrameMk id="8" creationId="{3AA70B95-D5D0-5E9D-EF26-C8ABF0F9FBC4}"/>
          </ac:graphicFrameMkLst>
        </pc:graphicFrameChg>
        <pc:picChg chg="mod">
          <ac:chgData name="Kai Oden" userId="a20c1fe0-8c7e-498a-9b8d-2c6ee53a0a8e" providerId="ADAL" clId="{2347F6F1-7F3B-48AD-81E6-9E8B943A17F4}" dt="2026-06-30T17:56:44.992" v="2323" actId="1076"/>
          <ac:picMkLst>
            <pc:docMk/>
            <pc:sldMk cId="1805268659" sldId="343"/>
            <ac:picMk id="2" creationId="{0A838A0A-5D14-B6C3-0CC8-48AB7154D37E}"/>
          </ac:picMkLst>
        </pc:picChg>
      </pc:sldChg>
      <pc:sldChg chg="modSp mod">
        <pc:chgData name="Kai Oden" userId="a20c1fe0-8c7e-498a-9b8d-2c6ee53a0a8e" providerId="ADAL" clId="{2347F6F1-7F3B-48AD-81E6-9E8B943A17F4}" dt="2026-06-30T17:53:28.170" v="2298"/>
        <pc:sldMkLst>
          <pc:docMk/>
          <pc:sldMk cId="960221334" sldId="346"/>
        </pc:sldMkLst>
        <pc:spChg chg="mod">
          <ac:chgData name="Kai Oden" userId="a20c1fe0-8c7e-498a-9b8d-2c6ee53a0a8e" providerId="ADAL" clId="{2347F6F1-7F3B-48AD-81E6-9E8B943A17F4}" dt="2026-06-30T17:28:39.071" v="1228" actId="1076"/>
          <ac:spMkLst>
            <pc:docMk/>
            <pc:sldMk cId="960221334" sldId="346"/>
            <ac:spMk id="11" creationId="{663B7300-6273-D263-388E-070810A3C502}"/>
          </ac:spMkLst>
        </pc:spChg>
        <pc:graphicFrameChg chg="mod modGraphic">
          <ac:chgData name="Kai Oden" userId="a20c1fe0-8c7e-498a-9b8d-2c6ee53a0a8e" providerId="ADAL" clId="{2347F6F1-7F3B-48AD-81E6-9E8B943A17F4}" dt="2026-06-30T17:53:28.170" v="2298"/>
          <ac:graphicFrameMkLst>
            <pc:docMk/>
            <pc:sldMk cId="960221334" sldId="346"/>
            <ac:graphicFrameMk id="8" creationId="{8DC742F8-9750-1E4F-E2EC-E78DE189F88A}"/>
          </ac:graphicFrameMkLst>
        </pc:graphicFrameChg>
      </pc:sldChg>
      <pc:sldChg chg="modSp mod">
        <pc:chgData name="Kai Oden" userId="a20c1fe0-8c7e-498a-9b8d-2c6ee53a0a8e" providerId="ADAL" clId="{2347F6F1-7F3B-48AD-81E6-9E8B943A17F4}" dt="2026-06-30T17:52:56.491" v="2297"/>
        <pc:sldMkLst>
          <pc:docMk/>
          <pc:sldMk cId="3731896941" sldId="347"/>
        </pc:sldMkLst>
        <pc:spChg chg="mod">
          <ac:chgData name="Kai Oden" userId="a20c1fe0-8c7e-498a-9b8d-2c6ee53a0a8e" providerId="ADAL" clId="{2347F6F1-7F3B-48AD-81E6-9E8B943A17F4}" dt="2026-06-30T17:52:56.491" v="2297"/>
          <ac:spMkLst>
            <pc:docMk/>
            <pc:sldMk cId="3731896941" sldId="347"/>
            <ac:spMk id="5" creationId="{955E40CC-A4D5-58E9-F04E-AE5FCEF75A56}"/>
          </ac:spMkLst>
        </pc:spChg>
      </pc:sldChg>
      <pc:sldChg chg="modSp mod">
        <pc:chgData name="Kai Oden" userId="a20c1fe0-8c7e-498a-9b8d-2c6ee53a0a8e" providerId="ADAL" clId="{2347F6F1-7F3B-48AD-81E6-9E8B943A17F4}" dt="2026-06-30T17:52:33.520" v="2296"/>
        <pc:sldMkLst>
          <pc:docMk/>
          <pc:sldMk cId="150600036" sldId="348"/>
        </pc:sldMkLst>
        <pc:graphicFrameChg chg="mod modGraphic">
          <ac:chgData name="Kai Oden" userId="a20c1fe0-8c7e-498a-9b8d-2c6ee53a0a8e" providerId="ADAL" clId="{2347F6F1-7F3B-48AD-81E6-9E8B943A17F4}" dt="2026-06-30T17:52:33.520" v="2296"/>
          <ac:graphicFrameMkLst>
            <pc:docMk/>
            <pc:sldMk cId="150600036" sldId="348"/>
            <ac:graphicFrameMk id="8" creationId="{4B66894C-FD99-AE59-EF7B-C5C7C0932527}"/>
          </ac:graphicFrameMkLst>
        </pc:graphicFrameChg>
      </pc:sldChg>
      <pc:sldChg chg="modSp mod">
        <pc:chgData name="Kai Oden" userId="a20c1fe0-8c7e-498a-9b8d-2c6ee53a0a8e" providerId="ADAL" clId="{2347F6F1-7F3B-48AD-81E6-9E8B943A17F4}" dt="2026-06-30T17:51:37.954" v="2294"/>
        <pc:sldMkLst>
          <pc:docMk/>
          <pc:sldMk cId="1091292428" sldId="349"/>
        </pc:sldMkLst>
        <pc:spChg chg="mod">
          <ac:chgData name="Kai Oden" userId="a20c1fe0-8c7e-498a-9b8d-2c6ee53a0a8e" providerId="ADAL" clId="{2347F6F1-7F3B-48AD-81E6-9E8B943A17F4}" dt="2026-06-30T17:51:37.954" v="2294"/>
          <ac:spMkLst>
            <pc:docMk/>
            <pc:sldMk cId="1091292428" sldId="349"/>
            <ac:spMk id="5" creationId="{BEF332FB-59BF-E0E9-F9C0-4DEC66684165}"/>
          </ac:spMkLst>
        </pc:spChg>
      </pc:sldChg>
      <pc:sldChg chg="modSp mod ord">
        <pc:chgData name="Kai Oden" userId="a20c1fe0-8c7e-498a-9b8d-2c6ee53a0a8e" providerId="ADAL" clId="{2347F6F1-7F3B-48AD-81E6-9E8B943A17F4}" dt="2026-07-07T18:10:11.224" v="5560"/>
        <pc:sldMkLst>
          <pc:docMk/>
          <pc:sldMk cId="402026292" sldId="350"/>
        </pc:sldMkLst>
        <pc:graphicFrameChg chg="modGraphic">
          <ac:chgData name="Kai Oden" userId="a20c1fe0-8c7e-498a-9b8d-2c6ee53a0a8e" providerId="ADAL" clId="{2347F6F1-7F3B-48AD-81E6-9E8B943A17F4}" dt="2026-06-30T20:46:17.992" v="5390" actId="20577"/>
          <ac:graphicFrameMkLst>
            <pc:docMk/>
            <pc:sldMk cId="402026292" sldId="350"/>
            <ac:graphicFrameMk id="8" creationId="{870C493F-CD81-25D5-BAFB-7C5322FF58A5}"/>
          </ac:graphicFrameMkLst>
        </pc:graphicFrameChg>
      </pc:sldChg>
      <pc:sldChg chg="modSp mod ord">
        <pc:chgData name="Kai Oden" userId="a20c1fe0-8c7e-498a-9b8d-2c6ee53a0a8e" providerId="ADAL" clId="{2347F6F1-7F3B-48AD-81E6-9E8B943A17F4}" dt="2026-07-07T18:10:15.666" v="5562"/>
        <pc:sldMkLst>
          <pc:docMk/>
          <pc:sldMk cId="3081618916" sldId="351"/>
        </pc:sldMkLst>
        <pc:spChg chg="mod">
          <ac:chgData name="Kai Oden" userId="a20c1fe0-8c7e-498a-9b8d-2c6ee53a0a8e" providerId="ADAL" clId="{2347F6F1-7F3B-48AD-81E6-9E8B943A17F4}" dt="2026-06-30T17:50:41.138" v="2286"/>
          <ac:spMkLst>
            <pc:docMk/>
            <pc:sldMk cId="3081618916" sldId="351"/>
            <ac:spMk id="5" creationId="{9DABE413-CBB3-1310-F511-A1913C5B482B}"/>
          </ac:spMkLst>
        </pc:spChg>
      </pc:sldChg>
      <pc:sldChg chg="modSp mod">
        <pc:chgData name="Kai Oden" userId="a20c1fe0-8c7e-498a-9b8d-2c6ee53a0a8e" providerId="ADAL" clId="{2347F6F1-7F3B-48AD-81E6-9E8B943A17F4}" dt="2026-06-30T17:50:03.667" v="2285" actId="20577"/>
        <pc:sldMkLst>
          <pc:docMk/>
          <pc:sldMk cId="429958615" sldId="352"/>
        </pc:sldMkLst>
        <pc:spChg chg="mod">
          <ac:chgData name="Kai Oden" userId="a20c1fe0-8c7e-498a-9b8d-2c6ee53a0a8e" providerId="ADAL" clId="{2347F6F1-7F3B-48AD-81E6-9E8B943A17F4}" dt="2026-06-30T17:50:03.667" v="2285" actId="20577"/>
          <ac:spMkLst>
            <pc:docMk/>
            <pc:sldMk cId="429958615" sldId="352"/>
            <ac:spMk id="5" creationId="{4B31F64E-FDA5-7357-281E-808F8EE5057F}"/>
          </ac:spMkLst>
        </pc:spChg>
      </pc:sldChg>
      <pc:sldChg chg="modSp mod">
        <pc:chgData name="Kai Oden" userId="a20c1fe0-8c7e-498a-9b8d-2c6ee53a0a8e" providerId="ADAL" clId="{2347F6F1-7F3B-48AD-81E6-9E8B943A17F4}" dt="2026-06-30T17:46:35.533" v="2226" actId="20577"/>
        <pc:sldMkLst>
          <pc:docMk/>
          <pc:sldMk cId="2667733192" sldId="353"/>
        </pc:sldMkLst>
        <pc:graphicFrameChg chg="modGraphic">
          <ac:chgData name="Kai Oden" userId="a20c1fe0-8c7e-498a-9b8d-2c6ee53a0a8e" providerId="ADAL" clId="{2347F6F1-7F3B-48AD-81E6-9E8B943A17F4}" dt="2026-06-30T17:46:35.533" v="2226" actId="20577"/>
          <ac:graphicFrameMkLst>
            <pc:docMk/>
            <pc:sldMk cId="2667733192" sldId="353"/>
            <ac:graphicFrameMk id="8" creationId="{AFB787A7-C1AC-F16A-0D49-441170CEBB05}"/>
          </ac:graphicFrameMkLst>
        </pc:graphicFrameChg>
      </pc:sldChg>
      <pc:sldChg chg="modSp mod">
        <pc:chgData name="Kai Oden" userId="a20c1fe0-8c7e-498a-9b8d-2c6ee53a0a8e" providerId="ADAL" clId="{2347F6F1-7F3B-48AD-81E6-9E8B943A17F4}" dt="2026-06-30T18:05:40.943" v="2796" actId="1076"/>
        <pc:sldMkLst>
          <pc:docMk/>
          <pc:sldMk cId="2373061894" sldId="354"/>
        </pc:sldMkLst>
        <pc:spChg chg="mod">
          <ac:chgData name="Kai Oden" userId="a20c1fe0-8c7e-498a-9b8d-2c6ee53a0a8e" providerId="ADAL" clId="{2347F6F1-7F3B-48AD-81E6-9E8B943A17F4}" dt="2026-06-30T18:05:40.943" v="2796" actId="1076"/>
          <ac:spMkLst>
            <pc:docMk/>
            <pc:sldMk cId="2373061894" sldId="354"/>
            <ac:spMk id="5" creationId="{999109AB-2DF9-2E4E-B69C-AF0E90F624F3}"/>
          </ac:spMkLst>
        </pc:spChg>
        <pc:spChg chg="mod">
          <ac:chgData name="Kai Oden" userId="a20c1fe0-8c7e-498a-9b8d-2c6ee53a0a8e" providerId="ADAL" clId="{2347F6F1-7F3B-48AD-81E6-9E8B943A17F4}" dt="2026-06-30T18:05:38.400" v="2795" actId="1076"/>
          <ac:spMkLst>
            <pc:docMk/>
            <pc:sldMk cId="2373061894" sldId="354"/>
            <ac:spMk id="11" creationId="{60802351-EAA5-FF9C-42E8-0B54CC194800}"/>
          </ac:spMkLst>
        </pc:spChg>
        <pc:graphicFrameChg chg="mod modGraphic">
          <ac:chgData name="Kai Oden" userId="a20c1fe0-8c7e-498a-9b8d-2c6ee53a0a8e" providerId="ADAL" clId="{2347F6F1-7F3B-48AD-81E6-9E8B943A17F4}" dt="2026-06-30T18:05:35.842" v="2794" actId="1076"/>
          <ac:graphicFrameMkLst>
            <pc:docMk/>
            <pc:sldMk cId="2373061894" sldId="354"/>
            <ac:graphicFrameMk id="8" creationId="{DEE60045-2B2B-5483-0CBA-730C05EC49CF}"/>
          </ac:graphicFrameMkLst>
        </pc:graphicFrameChg>
        <pc:picChg chg="mod">
          <ac:chgData name="Kai Oden" userId="a20c1fe0-8c7e-498a-9b8d-2c6ee53a0a8e" providerId="ADAL" clId="{2347F6F1-7F3B-48AD-81E6-9E8B943A17F4}" dt="2026-06-30T18:03:47.595" v="2759" actId="14100"/>
          <ac:picMkLst>
            <pc:docMk/>
            <pc:sldMk cId="2373061894" sldId="354"/>
            <ac:picMk id="2" creationId="{66DE558A-FA90-27D4-AD48-E61C52908F3D}"/>
          </ac:picMkLst>
        </pc:picChg>
      </pc:sldChg>
      <pc:sldChg chg="modSp mod">
        <pc:chgData name="Kai Oden" userId="a20c1fe0-8c7e-498a-9b8d-2c6ee53a0a8e" providerId="ADAL" clId="{2347F6F1-7F3B-48AD-81E6-9E8B943A17F4}" dt="2026-06-30T18:24:58.824" v="3598" actId="1076"/>
        <pc:sldMkLst>
          <pc:docMk/>
          <pc:sldMk cId="1187465370" sldId="355"/>
        </pc:sldMkLst>
        <pc:spChg chg="mod">
          <ac:chgData name="Kai Oden" userId="a20c1fe0-8c7e-498a-9b8d-2c6ee53a0a8e" providerId="ADAL" clId="{2347F6F1-7F3B-48AD-81E6-9E8B943A17F4}" dt="2026-06-30T18:24:04.431" v="3564" actId="1076"/>
          <ac:spMkLst>
            <pc:docMk/>
            <pc:sldMk cId="1187465370" sldId="355"/>
            <ac:spMk id="4" creationId="{17E1E7D8-C800-2DF7-0920-23FE8B61D342}"/>
          </ac:spMkLst>
        </pc:spChg>
        <pc:spChg chg="mod">
          <ac:chgData name="Kai Oden" userId="a20c1fe0-8c7e-498a-9b8d-2c6ee53a0a8e" providerId="ADAL" clId="{2347F6F1-7F3B-48AD-81E6-9E8B943A17F4}" dt="2026-06-30T18:24:58.824" v="3598" actId="1076"/>
          <ac:spMkLst>
            <pc:docMk/>
            <pc:sldMk cId="1187465370" sldId="355"/>
            <ac:spMk id="5" creationId="{0A4B2F5A-E407-6521-D902-6778B8A4FCF2}"/>
          </ac:spMkLst>
        </pc:spChg>
        <pc:spChg chg="mod">
          <ac:chgData name="Kai Oden" userId="a20c1fe0-8c7e-498a-9b8d-2c6ee53a0a8e" providerId="ADAL" clId="{2347F6F1-7F3B-48AD-81E6-9E8B943A17F4}" dt="2026-06-30T18:23:56.747" v="3562" actId="1076"/>
          <ac:spMkLst>
            <pc:docMk/>
            <pc:sldMk cId="1187465370" sldId="355"/>
            <ac:spMk id="6" creationId="{AFB392D4-0C0B-A002-1A7F-D060CE8EA8A9}"/>
          </ac:spMkLst>
        </pc:spChg>
        <pc:picChg chg="mod">
          <ac:chgData name="Kai Oden" userId="a20c1fe0-8c7e-498a-9b8d-2c6ee53a0a8e" providerId="ADAL" clId="{2347F6F1-7F3B-48AD-81E6-9E8B943A17F4}" dt="2026-06-30T18:24:00.276" v="3563" actId="1076"/>
          <ac:picMkLst>
            <pc:docMk/>
            <pc:sldMk cId="1187465370" sldId="355"/>
            <ac:picMk id="2" creationId="{3706F354-E540-9FD5-DB01-221B896F79C6}"/>
          </ac:picMkLst>
        </pc:picChg>
      </pc:sldChg>
      <pc:sldChg chg="delSp modSp mod">
        <pc:chgData name="Kai Oden" userId="a20c1fe0-8c7e-498a-9b8d-2c6ee53a0a8e" providerId="ADAL" clId="{2347F6F1-7F3B-48AD-81E6-9E8B943A17F4}" dt="2026-06-30T18:23:25.072" v="3553" actId="1076"/>
        <pc:sldMkLst>
          <pc:docMk/>
          <pc:sldMk cId="2342634897" sldId="356"/>
        </pc:sldMkLst>
        <pc:spChg chg="mod">
          <ac:chgData name="Kai Oden" userId="a20c1fe0-8c7e-498a-9b8d-2c6ee53a0a8e" providerId="ADAL" clId="{2347F6F1-7F3B-48AD-81E6-9E8B943A17F4}" dt="2026-06-30T18:23:19.079" v="3551" actId="1076"/>
          <ac:spMkLst>
            <pc:docMk/>
            <pc:sldMk cId="2342634897" sldId="356"/>
            <ac:spMk id="4" creationId="{5251BF16-C122-9852-42CE-0212A2A2049B}"/>
          </ac:spMkLst>
        </pc:spChg>
        <pc:spChg chg="mod">
          <ac:chgData name="Kai Oden" userId="a20c1fe0-8c7e-498a-9b8d-2c6ee53a0a8e" providerId="ADAL" clId="{2347F6F1-7F3B-48AD-81E6-9E8B943A17F4}" dt="2026-06-30T18:23:25.072" v="3553" actId="1076"/>
          <ac:spMkLst>
            <pc:docMk/>
            <pc:sldMk cId="2342634897" sldId="356"/>
            <ac:spMk id="5" creationId="{914BD0B3-4C6E-D7BB-C676-1D500CE6D141}"/>
          </ac:spMkLst>
        </pc:spChg>
        <pc:spChg chg="mod">
          <ac:chgData name="Kai Oden" userId="a20c1fe0-8c7e-498a-9b8d-2c6ee53a0a8e" providerId="ADAL" clId="{2347F6F1-7F3B-48AD-81E6-9E8B943A17F4}" dt="2026-06-30T18:23:21.454" v="3552" actId="1076"/>
          <ac:spMkLst>
            <pc:docMk/>
            <pc:sldMk cId="2342634897" sldId="356"/>
            <ac:spMk id="6" creationId="{4985623D-ABB0-7313-B224-E83CF51DC164}"/>
          </ac:spMkLst>
        </pc:spChg>
        <pc:spChg chg="mod">
          <ac:chgData name="Kai Oden" userId="a20c1fe0-8c7e-498a-9b8d-2c6ee53a0a8e" providerId="ADAL" clId="{2347F6F1-7F3B-48AD-81E6-9E8B943A17F4}" dt="2026-06-30T18:23:10.993" v="3549" actId="1076"/>
          <ac:spMkLst>
            <pc:docMk/>
            <pc:sldMk cId="2342634897" sldId="356"/>
            <ac:spMk id="7" creationId="{F7178C64-BB2B-C39E-CF9D-12003F9511E9}"/>
          </ac:spMkLst>
        </pc:spChg>
      </pc:sldChg>
      <pc:sldChg chg="modSp mod ord">
        <pc:chgData name="Kai Oden" userId="a20c1fe0-8c7e-498a-9b8d-2c6ee53a0a8e" providerId="ADAL" clId="{2347F6F1-7F3B-48AD-81E6-9E8B943A17F4}" dt="2026-07-07T18:10:33.361" v="5564"/>
        <pc:sldMkLst>
          <pc:docMk/>
          <pc:sldMk cId="934278932" sldId="357"/>
        </pc:sldMkLst>
        <pc:spChg chg="mod">
          <ac:chgData name="Kai Oden" userId="a20c1fe0-8c7e-498a-9b8d-2c6ee53a0a8e" providerId="ADAL" clId="{2347F6F1-7F3B-48AD-81E6-9E8B943A17F4}" dt="2026-06-30T18:27:06.687" v="3628" actId="1076"/>
          <ac:spMkLst>
            <pc:docMk/>
            <pc:sldMk cId="934278932" sldId="357"/>
            <ac:spMk id="11" creationId="{7F6DB65E-654A-16A0-E03C-D18D842BE21F}"/>
          </ac:spMkLst>
        </pc:spChg>
        <pc:graphicFrameChg chg="mod modGraphic">
          <ac:chgData name="Kai Oden" userId="a20c1fe0-8c7e-498a-9b8d-2c6ee53a0a8e" providerId="ADAL" clId="{2347F6F1-7F3B-48AD-81E6-9E8B943A17F4}" dt="2026-06-30T18:27:04.355" v="3627" actId="1076"/>
          <ac:graphicFrameMkLst>
            <pc:docMk/>
            <pc:sldMk cId="934278932" sldId="357"/>
            <ac:graphicFrameMk id="8" creationId="{31FBCAA8-9E64-054B-C69A-F405FF7749A1}"/>
          </ac:graphicFrameMkLst>
        </pc:graphicFrameChg>
      </pc:sldChg>
      <pc:sldChg chg="modSp mod ord">
        <pc:chgData name="Kai Oden" userId="a20c1fe0-8c7e-498a-9b8d-2c6ee53a0a8e" providerId="ADAL" clId="{2347F6F1-7F3B-48AD-81E6-9E8B943A17F4}" dt="2026-07-07T18:10:41.624" v="5566"/>
        <pc:sldMkLst>
          <pc:docMk/>
          <pc:sldMk cId="3215065060" sldId="358"/>
        </pc:sldMkLst>
        <pc:spChg chg="mod">
          <ac:chgData name="Kai Oden" userId="a20c1fe0-8c7e-498a-9b8d-2c6ee53a0a8e" providerId="ADAL" clId="{2347F6F1-7F3B-48AD-81E6-9E8B943A17F4}" dt="2026-06-30T18:34:14.398" v="3648" actId="1076"/>
          <ac:spMkLst>
            <pc:docMk/>
            <pc:sldMk cId="3215065060" sldId="358"/>
            <ac:spMk id="4" creationId="{47B1FB71-19AC-B1C8-97C1-9E471C94DD28}"/>
          </ac:spMkLst>
        </pc:spChg>
        <pc:spChg chg="mod">
          <ac:chgData name="Kai Oden" userId="a20c1fe0-8c7e-498a-9b8d-2c6ee53a0a8e" providerId="ADAL" clId="{2347F6F1-7F3B-48AD-81E6-9E8B943A17F4}" dt="2026-06-30T18:34:07" v="3647" actId="1076"/>
          <ac:spMkLst>
            <pc:docMk/>
            <pc:sldMk cId="3215065060" sldId="358"/>
            <ac:spMk id="5" creationId="{DCC7F4BF-0966-7BB6-34FD-1B5AD29BA2D4}"/>
          </ac:spMkLst>
        </pc:spChg>
        <pc:spChg chg="mod">
          <ac:chgData name="Kai Oden" userId="a20c1fe0-8c7e-498a-9b8d-2c6ee53a0a8e" providerId="ADAL" clId="{2347F6F1-7F3B-48AD-81E6-9E8B943A17F4}" dt="2026-06-30T18:34:16.685" v="3649" actId="1076"/>
          <ac:spMkLst>
            <pc:docMk/>
            <pc:sldMk cId="3215065060" sldId="358"/>
            <ac:spMk id="6" creationId="{555A5397-C063-2123-EF43-8A1E272091F2}"/>
          </ac:spMkLst>
        </pc:spChg>
      </pc:sldChg>
      <pc:sldChg chg="modSp mod">
        <pc:chgData name="Kai Oden" userId="a20c1fe0-8c7e-498a-9b8d-2c6ee53a0a8e" providerId="ADAL" clId="{2347F6F1-7F3B-48AD-81E6-9E8B943A17F4}" dt="2026-07-14T13:27:57.674" v="6079" actId="20577"/>
        <pc:sldMkLst>
          <pc:docMk/>
          <pc:sldMk cId="1369046996" sldId="359"/>
        </pc:sldMkLst>
        <pc:spChg chg="mod">
          <ac:chgData name="Kai Oden" userId="a20c1fe0-8c7e-498a-9b8d-2c6ee53a0a8e" providerId="ADAL" clId="{2347F6F1-7F3B-48AD-81E6-9E8B943A17F4}" dt="2026-06-30T19:02:42.097" v="4181" actId="1076"/>
          <ac:spMkLst>
            <pc:docMk/>
            <pc:sldMk cId="1369046996" sldId="359"/>
            <ac:spMk id="2" creationId="{319A2872-B1AA-3BCE-C55C-8CE731A10E30}"/>
          </ac:spMkLst>
        </pc:spChg>
        <pc:spChg chg="mod">
          <ac:chgData name="Kai Oden" userId="a20c1fe0-8c7e-498a-9b8d-2c6ee53a0a8e" providerId="ADAL" clId="{2347F6F1-7F3B-48AD-81E6-9E8B943A17F4}" dt="2026-06-30T19:02:47.572" v="4184" actId="1076"/>
          <ac:spMkLst>
            <pc:docMk/>
            <pc:sldMk cId="1369046996" sldId="359"/>
            <ac:spMk id="4" creationId="{8DA69999-8834-CE62-A7B1-768C8A11440E}"/>
          </ac:spMkLst>
        </pc:spChg>
        <pc:spChg chg="mod">
          <ac:chgData name="Kai Oden" userId="a20c1fe0-8c7e-498a-9b8d-2c6ee53a0a8e" providerId="ADAL" clId="{2347F6F1-7F3B-48AD-81E6-9E8B943A17F4}" dt="2026-07-14T13:27:57.674" v="6079" actId="20577"/>
          <ac:spMkLst>
            <pc:docMk/>
            <pc:sldMk cId="1369046996" sldId="359"/>
            <ac:spMk id="9" creationId="{7669882C-FDC1-2C60-57CB-8C1BF16E4DC5}"/>
          </ac:spMkLst>
        </pc:spChg>
        <pc:graphicFrameChg chg="mod modGraphic">
          <ac:chgData name="Kai Oden" userId="a20c1fe0-8c7e-498a-9b8d-2c6ee53a0a8e" providerId="ADAL" clId="{2347F6F1-7F3B-48AD-81E6-9E8B943A17F4}" dt="2026-07-14T13:27:40.674" v="6067" actId="20577"/>
          <ac:graphicFrameMkLst>
            <pc:docMk/>
            <pc:sldMk cId="1369046996" sldId="359"/>
            <ac:graphicFrameMk id="7" creationId="{02FBDF3C-3A3A-765C-E059-1D535B1D7E53}"/>
          </ac:graphicFrameMkLst>
        </pc:graphicFrameChg>
      </pc:sldChg>
      <pc:sldChg chg="modSp mod">
        <pc:chgData name="Kai Oden" userId="a20c1fe0-8c7e-498a-9b8d-2c6ee53a0a8e" providerId="ADAL" clId="{2347F6F1-7F3B-48AD-81E6-9E8B943A17F4}" dt="2026-07-07T18:08:35.117" v="5557" actId="255"/>
        <pc:sldMkLst>
          <pc:docMk/>
          <pc:sldMk cId="1066648613" sldId="360"/>
        </pc:sldMkLst>
        <pc:spChg chg="mod">
          <ac:chgData name="Kai Oden" userId="a20c1fe0-8c7e-498a-9b8d-2c6ee53a0a8e" providerId="ADAL" clId="{2347F6F1-7F3B-48AD-81E6-9E8B943A17F4}" dt="2026-06-30T19:07:53.635" v="4411" actId="1076"/>
          <ac:spMkLst>
            <pc:docMk/>
            <pc:sldMk cId="1066648613" sldId="360"/>
            <ac:spMk id="4" creationId="{737B397A-C5B2-3F4C-9966-36EE11FB0510}"/>
          </ac:spMkLst>
        </pc:spChg>
        <pc:spChg chg="mod">
          <ac:chgData name="Kai Oden" userId="a20c1fe0-8c7e-498a-9b8d-2c6ee53a0a8e" providerId="ADAL" clId="{2347F6F1-7F3B-48AD-81E6-9E8B943A17F4}" dt="2026-07-07T18:08:35.117" v="5557" actId="255"/>
          <ac:spMkLst>
            <pc:docMk/>
            <pc:sldMk cId="1066648613" sldId="360"/>
            <ac:spMk id="6" creationId="{1617D39E-8D79-D20A-5134-F61F804E5077}"/>
          </ac:spMkLst>
        </pc:spChg>
        <pc:spChg chg="mod">
          <ac:chgData name="Kai Oden" userId="a20c1fe0-8c7e-498a-9b8d-2c6ee53a0a8e" providerId="ADAL" clId="{2347F6F1-7F3B-48AD-81E6-9E8B943A17F4}" dt="2026-06-30T19:07:57.584" v="4412" actId="1076"/>
          <ac:spMkLst>
            <pc:docMk/>
            <pc:sldMk cId="1066648613" sldId="360"/>
            <ac:spMk id="7" creationId="{758E47CA-70D7-A68F-89EE-FE27BA2D3613}"/>
          </ac:spMkLst>
        </pc:spChg>
      </pc:sldChg>
      <pc:sldChg chg="modSp add del mod">
        <pc:chgData name="Kai Oden" userId="a20c1fe0-8c7e-498a-9b8d-2c6ee53a0a8e" providerId="ADAL" clId="{2347F6F1-7F3B-48AD-81E6-9E8B943A17F4}" dt="2026-07-15T13:28:06.445" v="6244" actId="20577"/>
        <pc:sldMkLst>
          <pc:docMk/>
          <pc:sldMk cId="2501135743" sldId="362"/>
        </pc:sldMkLst>
        <pc:spChg chg="mod">
          <ac:chgData name="Kai Oden" userId="a20c1fe0-8c7e-498a-9b8d-2c6ee53a0a8e" providerId="ADAL" clId="{2347F6F1-7F3B-48AD-81E6-9E8B943A17F4}" dt="2026-07-15T13:28:06.445" v="6244" actId="20577"/>
          <ac:spMkLst>
            <pc:docMk/>
            <pc:sldMk cId="2501135743" sldId="362"/>
            <ac:spMk id="6" creationId="{1CE44CDE-A32E-2318-6234-2E47B167AB08}"/>
          </ac:spMkLst>
        </pc:spChg>
      </pc:sldChg>
      <pc:sldChg chg="modSp mod">
        <pc:chgData name="Kai Oden" userId="a20c1fe0-8c7e-498a-9b8d-2c6ee53a0a8e" providerId="ADAL" clId="{2347F6F1-7F3B-48AD-81E6-9E8B943A17F4}" dt="2026-07-14T13:32:43.706" v="6156" actId="13926"/>
        <pc:sldMkLst>
          <pc:docMk/>
          <pc:sldMk cId="0" sldId="363"/>
        </pc:sldMkLst>
        <pc:spChg chg="mod">
          <ac:chgData name="Kai Oden" userId="a20c1fe0-8c7e-498a-9b8d-2c6ee53a0a8e" providerId="ADAL" clId="{2347F6F1-7F3B-48AD-81E6-9E8B943A17F4}" dt="2026-07-09T13:36:57.947" v="5978" actId="14100"/>
          <ac:spMkLst>
            <pc:docMk/>
            <pc:sldMk cId="0" sldId="363"/>
            <ac:spMk id="2" creationId="{8E6BDEFC-91CF-B239-5E7A-BA6870A34215}"/>
          </ac:spMkLst>
        </pc:spChg>
        <pc:graphicFrameChg chg="mod modGraphic">
          <ac:chgData name="Kai Oden" userId="a20c1fe0-8c7e-498a-9b8d-2c6ee53a0a8e" providerId="ADAL" clId="{2347F6F1-7F3B-48AD-81E6-9E8B943A17F4}" dt="2026-07-14T13:32:43.706" v="6156" actId="13926"/>
          <ac:graphicFrameMkLst>
            <pc:docMk/>
            <pc:sldMk cId="0" sldId="363"/>
            <ac:graphicFrameMk id="5" creationId="{00000000-0000-0000-0000-000000000000}"/>
          </ac:graphicFrameMkLst>
        </pc:graphicFrameChg>
      </pc:sldChg>
      <pc:sldChg chg="addSp delSp modSp mod">
        <pc:chgData name="Kai Oden" userId="a20c1fe0-8c7e-498a-9b8d-2c6ee53a0a8e" providerId="ADAL" clId="{2347F6F1-7F3B-48AD-81E6-9E8B943A17F4}" dt="2026-07-15T13:38:06.821" v="6266" actId="14100"/>
        <pc:sldMkLst>
          <pc:docMk/>
          <pc:sldMk cId="1029758762" sldId="366"/>
        </pc:sldMkLst>
        <pc:spChg chg="mod">
          <ac:chgData name="Kai Oden" userId="a20c1fe0-8c7e-498a-9b8d-2c6ee53a0a8e" providerId="ADAL" clId="{2347F6F1-7F3B-48AD-81E6-9E8B943A17F4}" dt="2026-07-15T13:36:51.010" v="6246" actId="20577"/>
          <ac:spMkLst>
            <pc:docMk/>
            <pc:sldMk cId="1029758762" sldId="366"/>
            <ac:spMk id="6" creationId="{5DE24A49-FC56-AD9C-0166-52CC52DBACBC}"/>
          </ac:spMkLst>
        </pc:spChg>
        <pc:spChg chg="mod">
          <ac:chgData name="Kai Oden" userId="a20c1fe0-8c7e-498a-9b8d-2c6ee53a0a8e" providerId="ADAL" clId="{2347F6F1-7F3B-48AD-81E6-9E8B943A17F4}" dt="2026-06-30T18:34:31.827" v="3655" actId="20577"/>
          <ac:spMkLst>
            <pc:docMk/>
            <pc:sldMk cId="1029758762" sldId="366"/>
            <ac:spMk id="7" creationId="{EC4CA4B8-54CC-6632-FA89-D1865E9ECDFE}"/>
          </ac:spMkLst>
        </pc:spChg>
        <pc:spChg chg="add mod">
          <ac:chgData name="Kai Oden" userId="a20c1fe0-8c7e-498a-9b8d-2c6ee53a0a8e" providerId="ADAL" clId="{2347F6F1-7F3B-48AD-81E6-9E8B943A17F4}" dt="2026-07-15T13:38:06.821" v="6266" actId="14100"/>
          <ac:spMkLst>
            <pc:docMk/>
            <pc:sldMk cId="1029758762" sldId="366"/>
            <ac:spMk id="15" creationId="{6A31252C-CDB2-9764-0DED-7793E1B881C2}"/>
          </ac:spMkLst>
        </pc:spChg>
      </pc:sldChg>
      <pc:sldChg chg="modSp add mod">
        <pc:chgData name="Kai Oden" userId="a20c1fe0-8c7e-498a-9b8d-2c6ee53a0a8e" providerId="ADAL" clId="{2347F6F1-7F3B-48AD-81E6-9E8B943A17F4}" dt="2026-06-30T18:06:01.995" v="2801" actId="1076"/>
        <pc:sldMkLst>
          <pc:docMk/>
          <pc:sldMk cId="2608654560" sldId="367"/>
        </pc:sldMkLst>
        <pc:spChg chg="mod">
          <ac:chgData name="Kai Oden" userId="a20c1fe0-8c7e-498a-9b8d-2c6ee53a0a8e" providerId="ADAL" clId="{2347F6F1-7F3B-48AD-81E6-9E8B943A17F4}" dt="2026-06-30T18:06:01.995" v="2801" actId="1076"/>
          <ac:spMkLst>
            <pc:docMk/>
            <pc:sldMk cId="2608654560" sldId="367"/>
            <ac:spMk id="5" creationId="{591D609C-AF1A-DADB-4539-4CDC3C1EEFD2}"/>
          </ac:spMkLst>
        </pc:spChg>
        <pc:spChg chg="mod">
          <ac:chgData name="Kai Oden" userId="a20c1fe0-8c7e-498a-9b8d-2c6ee53a0a8e" providerId="ADAL" clId="{2347F6F1-7F3B-48AD-81E6-9E8B943A17F4}" dt="2026-06-30T18:05:59.282" v="2800" actId="1076"/>
          <ac:spMkLst>
            <pc:docMk/>
            <pc:sldMk cId="2608654560" sldId="367"/>
            <ac:spMk id="11" creationId="{6CC2F037-E25D-F11F-8310-FCB71590A3AB}"/>
          </ac:spMkLst>
        </pc:spChg>
        <pc:graphicFrameChg chg="mod modGraphic">
          <ac:chgData name="Kai Oden" userId="a20c1fe0-8c7e-498a-9b8d-2c6ee53a0a8e" providerId="ADAL" clId="{2347F6F1-7F3B-48AD-81E6-9E8B943A17F4}" dt="2026-06-30T18:05:56.983" v="2798" actId="1076"/>
          <ac:graphicFrameMkLst>
            <pc:docMk/>
            <pc:sldMk cId="2608654560" sldId="367"/>
            <ac:graphicFrameMk id="8" creationId="{B476C61C-72AC-1506-3FDE-F79CCFA5B119}"/>
          </ac:graphicFrameMkLst>
        </pc:graphicFrameChg>
        <pc:picChg chg="mod">
          <ac:chgData name="Kai Oden" userId="a20c1fe0-8c7e-498a-9b8d-2c6ee53a0a8e" providerId="ADAL" clId="{2347F6F1-7F3B-48AD-81E6-9E8B943A17F4}" dt="2026-06-30T18:05:57.717" v="2799" actId="1076"/>
          <ac:picMkLst>
            <pc:docMk/>
            <pc:sldMk cId="2608654560" sldId="367"/>
            <ac:picMk id="2" creationId="{5DA3519C-62F5-7213-3B86-9D69F7991AEC}"/>
          </ac:picMkLst>
        </pc:picChg>
      </pc:sldChg>
      <pc:sldChg chg="modSp add mod">
        <pc:chgData name="Kai Oden" userId="a20c1fe0-8c7e-498a-9b8d-2c6ee53a0a8e" providerId="ADAL" clId="{2347F6F1-7F3B-48AD-81E6-9E8B943A17F4}" dt="2026-07-07T18:08:43.846" v="5558" actId="20577"/>
        <pc:sldMkLst>
          <pc:docMk/>
          <pc:sldMk cId="3461883655" sldId="368"/>
        </pc:sldMkLst>
        <pc:spChg chg="mod">
          <ac:chgData name="Kai Oden" userId="a20c1fe0-8c7e-498a-9b8d-2c6ee53a0a8e" providerId="ADAL" clId="{2347F6F1-7F3B-48AD-81E6-9E8B943A17F4}" dt="2026-06-30T19:10:44.713" v="4444" actId="1076"/>
          <ac:spMkLst>
            <pc:docMk/>
            <pc:sldMk cId="3461883655" sldId="368"/>
            <ac:spMk id="4" creationId="{A05A87B9-7AB7-5287-042D-0FC424A9BD97}"/>
          </ac:spMkLst>
        </pc:spChg>
        <pc:spChg chg="mod">
          <ac:chgData name="Kai Oden" userId="a20c1fe0-8c7e-498a-9b8d-2c6ee53a0a8e" providerId="ADAL" clId="{2347F6F1-7F3B-48AD-81E6-9E8B943A17F4}" dt="2026-07-07T18:08:43.846" v="5558" actId="20577"/>
          <ac:spMkLst>
            <pc:docMk/>
            <pc:sldMk cId="3461883655" sldId="368"/>
            <ac:spMk id="6" creationId="{B46EC27A-8D2E-F913-2F6C-A9A9870744A7}"/>
          </ac:spMkLst>
        </pc:spChg>
        <pc:spChg chg="mod">
          <ac:chgData name="Kai Oden" userId="a20c1fe0-8c7e-498a-9b8d-2c6ee53a0a8e" providerId="ADAL" clId="{2347F6F1-7F3B-48AD-81E6-9E8B943A17F4}" dt="2026-06-30T19:10:48.272" v="4445" actId="1076"/>
          <ac:spMkLst>
            <pc:docMk/>
            <pc:sldMk cId="3461883655" sldId="368"/>
            <ac:spMk id="7" creationId="{F948CCC9-BE1B-F26D-BDD4-2FB5A35296DA}"/>
          </ac:spMkLst>
        </pc:spChg>
        <pc:picChg chg="mod">
          <ac:chgData name="Kai Oden" userId="a20c1fe0-8c7e-498a-9b8d-2c6ee53a0a8e" providerId="ADAL" clId="{2347F6F1-7F3B-48AD-81E6-9E8B943A17F4}" dt="2026-06-30T19:10:41.728" v="4443" actId="1076"/>
          <ac:picMkLst>
            <pc:docMk/>
            <pc:sldMk cId="3461883655" sldId="368"/>
            <ac:picMk id="2" creationId="{2AF8CACE-CB0E-D155-1BD9-2C4B05042C3B}"/>
          </ac:picMkLst>
        </pc:picChg>
      </pc:sldChg>
      <pc:sldChg chg="modSp add mod">
        <pc:chgData name="Kai Oden" userId="a20c1fe0-8c7e-498a-9b8d-2c6ee53a0a8e" providerId="ADAL" clId="{2347F6F1-7F3B-48AD-81E6-9E8B943A17F4}" dt="2026-07-15T13:06:38.195" v="6184" actId="313"/>
        <pc:sldMkLst>
          <pc:docMk/>
          <pc:sldMk cId="2462515066" sldId="369"/>
        </pc:sldMkLst>
        <pc:spChg chg="mod">
          <ac:chgData name="Kai Oden" userId="a20c1fe0-8c7e-498a-9b8d-2c6ee53a0a8e" providerId="ADAL" clId="{2347F6F1-7F3B-48AD-81E6-9E8B943A17F4}" dt="2026-07-15T13:06:38.195" v="6184" actId="313"/>
          <ac:spMkLst>
            <pc:docMk/>
            <pc:sldMk cId="2462515066" sldId="369"/>
            <ac:spMk id="6" creationId="{8342817B-8E42-D019-EA48-B4F1EF1244A8}"/>
          </ac:spMkLst>
        </pc:spChg>
        <pc:picChg chg="mod">
          <ac:chgData name="Kai Oden" userId="a20c1fe0-8c7e-498a-9b8d-2c6ee53a0a8e" providerId="ADAL" clId="{2347F6F1-7F3B-48AD-81E6-9E8B943A17F4}" dt="2026-07-14T13:28:40.533" v="6083" actId="1076"/>
          <ac:picMkLst>
            <pc:docMk/>
            <pc:sldMk cId="2462515066" sldId="369"/>
            <ac:picMk id="2" creationId="{C6A6294E-4BB0-7C75-4CE3-068B4DB0BC0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7/31/2026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60BD99-9422-4CF7-90EE-5E15227B2898}" type="slidenum">
              <a:rPr lang="en-US" smtClean="0"/>
              <a:t>6</a:t>
            </a:fld>
            <a:endParaRPr lang="en-US"/>
          </a:p>
        </p:txBody>
      </p:sp>
    </p:spTree>
    <p:extLst>
      <p:ext uri="{BB962C8B-B14F-4D97-AF65-F5344CB8AC3E}">
        <p14:creationId xmlns:p14="http://schemas.microsoft.com/office/powerpoint/2010/main" val="13836935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60BD99-9422-4CF7-90EE-5E15227B2898}" type="slidenum">
              <a:rPr lang="en-US" smtClean="0"/>
              <a:t>27</a:t>
            </a:fld>
            <a:endParaRPr lang="en-US"/>
          </a:p>
        </p:txBody>
      </p:sp>
    </p:spTree>
    <p:extLst>
      <p:ext uri="{BB962C8B-B14F-4D97-AF65-F5344CB8AC3E}">
        <p14:creationId xmlns:p14="http://schemas.microsoft.com/office/powerpoint/2010/main" val="2995069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68D8AC-C829-4052-B2A2-35785CE64CDF}" type="slidenum">
              <a:rPr lang="en-US" smtClean="0"/>
              <a:t>31</a:t>
            </a:fld>
            <a:endParaRPr lang="en-US"/>
          </a:p>
        </p:txBody>
      </p:sp>
    </p:spTree>
    <p:extLst>
      <p:ext uri="{BB962C8B-B14F-4D97-AF65-F5344CB8AC3E}">
        <p14:creationId xmlns:p14="http://schemas.microsoft.com/office/powerpoint/2010/main" val="4259292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7F6BF-9662-0A7C-8202-3E3AFB2499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B5D9F-A1B6-0F55-CF71-6DBF3E515628}"/>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63771DE8-036A-5938-0EE5-F37F2DAD1F43}"/>
              </a:ext>
            </a:extLst>
          </p:cNvPr>
          <p:cNvSpPr txBox="1"/>
          <p:nvPr/>
        </p:nvSpPr>
        <p:spPr>
          <a:xfrm>
            <a:off x="4059181" y="8977134"/>
            <a:ext cx="3105344" cy="474209"/>
          </a:xfrm>
          <a:prstGeom prst="rect">
            <a:avLst/>
          </a:prstGeom>
          <a:noFill/>
          <a:ln cap="flat">
            <a:noFill/>
          </a:ln>
        </p:spPr>
        <p:txBody>
          <a:bodyPr vert="horz" wrap="square" lIns="94947" tIns="47473" rIns="94947" bIns="47473" anchor="b" anchorCtr="0" compatLnSpc="1">
            <a:noAutofit/>
          </a:bodyPr>
          <a:lstStyle/>
          <a:p>
            <a:pPr algn="r" defTabSz="931774">
              <a:defRPr sz="1800" b="0" i="0" u="none" strike="noStrike" kern="0" cap="none" spc="0" baseline="0">
                <a:solidFill>
                  <a:srgbClr val="000000"/>
                </a:solidFill>
                <a:uFillTx/>
              </a:defRPr>
            </a:pPr>
            <a:fld id="{8F077EBA-266A-4CC7-ADF4-8366974EBF60}" type="slidenum">
              <a:pPr algn="r" defTabSz="931774">
                <a:defRPr sz="1800" b="0" i="0" u="none" strike="noStrike" kern="0" cap="none" spc="0" baseline="0">
                  <a:solidFill>
                    <a:srgbClr val="000000"/>
                  </a:solidFill>
                  <a:uFillTx/>
                </a:defRPr>
              </a:pPr>
              <a:t>32</a:t>
            </a:fld>
            <a:endParaRPr lang="en-US" sz="1200">
              <a:solidFill>
                <a:srgbClr val="000000"/>
              </a:solidFill>
              <a:latin typeface="Apto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8EAD6-2D3D-DCF8-EBEC-92F8A11CDF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DCA523-C966-D023-C01E-91097D9EE2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6C23E5-3C36-0451-8898-9050952BF0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6B4CCD-2380-A128-27E8-78042EE3AAF3}"/>
              </a:ext>
            </a:extLst>
          </p:cNvPr>
          <p:cNvSpPr>
            <a:spLocks noGrp="1"/>
          </p:cNvSpPr>
          <p:nvPr>
            <p:ph type="sldNum" sz="quarter" idx="5"/>
          </p:nvPr>
        </p:nvSpPr>
        <p:spPr/>
        <p:txBody>
          <a:bodyPr/>
          <a:lstStyle/>
          <a:p>
            <a:fld id="{2B60BD99-9422-4CF7-90EE-5E15227B2898}" type="slidenum">
              <a:rPr lang="en-US" smtClean="0"/>
              <a:t>8</a:t>
            </a:fld>
            <a:endParaRPr lang="en-US"/>
          </a:p>
        </p:txBody>
      </p:sp>
    </p:spTree>
    <p:extLst>
      <p:ext uri="{BB962C8B-B14F-4D97-AF65-F5344CB8AC3E}">
        <p14:creationId xmlns:p14="http://schemas.microsoft.com/office/powerpoint/2010/main" val="3841029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D6EEC-B5BE-B44C-BECD-02ECA2C6CC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7CC254-F0CE-A238-E681-E179565486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6CC5E6-9B34-477C-CFC3-ADCA01325F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A9AF84-2FE1-4A3E-4A4E-B3891E2DC233}"/>
              </a:ext>
            </a:extLst>
          </p:cNvPr>
          <p:cNvSpPr>
            <a:spLocks noGrp="1"/>
          </p:cNvSpPr>
          <p:nvPr>
            <p:ph type="sldNum" sz="quarter" idx="5"/>
          </p:nvPr>
        </p:nvSpPr>
        <p:spPr/>
        <p:txBody>
          <a:bodyPr/>
          <a:lstStyle/>
          <a:p>
            <a:fld id="{2B60BD99-9422-4CF7-90EE-5E15227B2898}" type="slidenum">
              <a:rPr lang="en-US" smtClean="0"/>
              <a:t>10</a:t>
            </a:fld>
            <a:endParaRPr lang="en-US"/>
          </a:p>
        </p:txBody>
      </p:sp>
    </p:spTree>
    <p:extLst>
      <p:ext uri="{BB962C8B-B14F-4D97-AF65-F5344CB8AC3E}">
        <p14:creationId xmlns:p14="http://schemas.microsoft.com/office/powerpoint/2010/main" val="3137723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A5528-3E16-C7CB-7DB5-E00FC9B9A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96BCC0-F79F-2E9D-D927-0D76CD8849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088E2A-DBCC-9A93-A6DE-E991DAEBDF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168292-25D2-AC92-0225-E18CC577E3EB}"/>
              </a:ext>
            </a:extLst>
          </p:cNvPr>
          <p:cNvSpPr>
            <a:spLocks noGrp="1"/>
          </p:cNvSpPr>
          <p:nvPr>
            <p:ph type="sldNum" sz="quarter" idx="5"/>
          </p:nvPr>
        </p:nvSpPr>
        <p:spPr/>
        <p:txBody>
          <a:bodyPr/>
          <a:lstStyle/>
          <a:p>
            <a:fld id="{2B60BD99-9422-4CF7-90EE-5E15227B2898}" type="slidenum">
              <a:rPr lang="en-US" smtClean="0"/>
              <a:t>12</a:t>
            </a:fld>
            <a:endParaRPr lang="en-US"/>
          </a:p>
        </p:txBody>
      </p:sp>
    </p:spTree>
    <p:extLst>
      <p:ext uri="{BB962C8B-B14F-4D97-AF65-F5344CB8AC3E}">
        <p14:creationId xmlns:p14="http://schemas.microsoft.com/office/powerpoint/2010/main" val="4259301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5486A-32F6-C77B-CEB8-B616DE08D3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41D10A-1D0A-3C3E-AB2E-D778A042AE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F0B4ED-CCC1-4984-5887-252387AA6B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FD1359-2FCE-187E-A20E-2B6BECE6CD08}"/>
              </a:ext>
            </a:extLst>
          </p:cNvPr>
          <p:cNvSpPr>
            <a:spLocks noGrp="1"/>
          </p:cNvSpPr>
          <p:nvPr>
            <p:ph type="sldNum" sz="quarter" idx="5"/>
          </p:nvPr>
        </p:nvSpPr>
        <p:spPr/>
        <p:txBody>
          <a:bodyPr/>
          <a:lstStyle/>
          <a:p>
            <a:fld id="{2B60BD99-9422-4CF7-90EE-5E15227B2898}" type="slidenum">
              <a:rPr lang="en-US" smtClean="0"/>
              <a:t>14</a:t>
            </a:fld>
            <a:endParaRPr lang="en-US"/>
          </a:p>
        </p:txBody>
      </p:sp>
    </p:spTree>
    <p:extLst>
      <p:ext uri="{BB962C8B-B14F-4D97-AF65-F5344CB8AC3E}">
        <p14:creationId xmlns:p14="http://schemas.microsoft.com/office/powerpoint/2010/main" val="1790513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02E1D-FC29-6DFC-30CF-28DC6A7BD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D45061-AA58-B704-AEEA-D715D42F4B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82F81D-C030-A412-C646-D17BF7D2D6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A7A34A-22A3-BC48-C4EA-A6692B7BDC03}"/>
              </a:ext>
            </a:extLst>
          </p:cNvPr>
          <p:cNvSpPr>
            <a:spLocks noGrp="1"/>
          </p:cNvSpPr>
          <p:nvPr>
            <p:ph type="sldNum" sz="quarter" idx="5"/>
          </p:nvPr>
        </p:nvSpPr>
        <p:spPr/>
        <p:txBody>
          <a:bodyPr/>
          <a:lstStyle/>
          <a:p>
            <a:fld id="{2B60BD99-9422-4CF7-90EE-5E15227B2898}" type="slidenum">
              <a:rPr lang="en-US" smtClean="0"/>
              <a:t>16</a:t>
            </a:fld>
            <a:endParaRPr lang="en-US"/>
          </a:p>
        </p:txBody>
      </p:sp>
    </p:spTree>
    <p:extLst>
      <p:ext uri="{BB962C8B-B14F-4D97-AF65-F5344CB8AC3E}">
        <p14:creationId xmlns:p14="http://schemas.microsoft.com/office/powerpoint/2010/main" val="1232249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8FEE3-73B0-7D67-2CB8-D8411FF4C5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2185E6-AC5B-BD08-1FBC-EA0935E7FC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857F60-AE6C-EBA7-2EBA-D42AF52CD8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B36E23-CEBB-77F6-97B9-698C6669BCE3}"/>
              </a:ext>
            </a:extLst>
          </p:cNvPr>
          <p:cNvSpPr>
            <a:spLocks noGrp="1"/>
          </p:cNvSpPr>
          <p:nvPr>
            <p:ph type="sldNum" sz="quarter" idx="5"/>
          </p:nvPr>
        </p:nvSpPr>
        <p:spPr/>
        <p:txBody>
          <a:bodyPr/>
          <a:lstStyle/>
          <a:p>
            <a:fld id="{2B60BD99-9422-4CF7-90EE-5E15227B2898}" type="slidenum">
              <a:rPr lang="en-US" smtClean="0"/>
              <a:t>18</a:t>
            </a:fld>
            <a:endParaRPr lang="en-US"/>
          </a:p>
        </p:txBody>
      </p:sp>
    </p:spTree>
    <p:extLst>
      <p:ext uri="{BB962C8B-B14F-4D97-AF65-F5344CB8AC3E}">
        <p14:creationId xmlns:p14="http://schemas.microsoft.com/office/powerpoint/2010/main" val="2224551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18715-BE76-2A5B-0B10-2353398A3D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DC923-087E-45E5-5237-9440DE3A1B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69AE8E-3653-DBF3-DC5A-57C3D772E0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C8DF3C-0306-A4C0-E1A9-5F4317F3C8DD}"/>
              </a:ext>
            </a:extLst>
          </p:cNvPr>
          <p:cNvSpPr>
            <a:spLocks noGrp="1"/>
          </p:cNvSpPr>
          <p:nvPr>
            <p:ph type="sldNum" sz="quarter" idx="5"/>
          </p:nvPr>
        </p:nvSpPr>
        <p:spPr/>
        <p:txBody>
          <a:bodyPr/>
          <a:lstStyle/>
          <a:p>
            <a:fld id="{2B60BD99-9422-4CF7-90EE-5E15227B2898}" type="slidenum">
              <a:rPr lang="en-US" smtClean="0"/>
              <a:t>19</a:t>
            </a:fld>
            <a:endParaRPr lang="en-US"/>
          </a:p>
        </p:txBody>
      </p:sp>
    </p:spTree>
    <p:extLst>
      <p:ext uri="{BB962C8B-B14F-4D97-AF65-F5344CB8AC3E}">
        <p14:creationId xmlns:p14="http://schemas.microsoft.com/office/powerpoint/2010/main" val="282684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60BD99-9422-4CF7-90EE-5E15227B2898}" type="slidenum">
              <a:rPr lang="en-US" smtClean="0"/>
              <a:t>24</a:t>
            </a:fld>
            <a:endParaRPr lang="en-US"/>
          </a:p>
        </p:txBody>
      </p:sp>
    </p:spTree>
    <p:extLst>
      <p:ext uri="{BB962C8B-B14F-4D97-AF65-F5344CB8AC3E}">
        <p14:creationId xmlns:p14="http://schemas.microsoft.com/office/powerpoint/2010/main" val="3173853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BAFAA8A1-E3F1-4ACA-8D41-F0474E2E7FCA}" type="datetime1">
              <a:rPr lang="en-US" smtClean="0"/>
              <a:t>7/31/2026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r>
              <a:rPr lang="en-US"/>
              <a:t>1</a:t>
            </a:r>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302D1F68-7D0B-4BC5-AA50-350B10015D52}" type="datetime1">
              <a:rPr lang="en-US" smtClean="0"/>
              <a:t>7/31/2026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r>
              <a:rPr lang="en-US"/>
              <a:t>1</a:t>
            </a:r>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599A12A-3D72-4326-8D25-F6509F3D5A79}" type="datetime1">
              <a:rPr lang="en-US" smtClean="0"/>
              <a:t>7/31/2026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r>
              <a:rPr lang="en-US"/>
              <a:t>1</a:t>
            </a:r>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8F9CB069-E907-4CC6-A9FB-34705E4EBF45}" type="datetime1">
              <a:rPr lang="en-US" smtClean="0"/>
              <a:t>7/31/2026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r>
              <a:rPr lang="en-US"/>
              <a:t>1</a:t>
            </a:r>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A5914EC3-9613-4B35-B3DE-F50E8878D223}" type="datetime1">
              <a:rPr lang="en-US" smtClean="0"/>
              <a:t>7/31/2026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r>
              <a:rPr lang="en-US"/>
              <a:t>1</a:t>
            </a:r>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1B1BE69D-85E5-48DC-B664-834CFB8C7C81}" type="datetime1">
              <a:rPr lang="en-US" smtClean="0"/>
              <a:t>7/31/2026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r>
              <a:rPr lang="en-US"/>
              <a:t>1</a:t>
            </a:r>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E8466957-46CA-431F-A94C-77A3BD08A363}" type="datetime1">
              <a:rPr lang="en-US" smtClean="0"/>
              <a:t>7/31/2026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r>
              <a:rPr lang="en-US"/>
              <a:t>1</a:t>
            </a:r>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F023A4D1-78E1-4163-ACF7-A073E59802CB}" type="datetime1">
              <a:rPr lang="en-US" smtClean="0"/>
              <a:t>7/31/2026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r>
              <a:rPr lang="en-US"/>
              <a:t>1</a:t>
            </a:r>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96E76288-F798-44CC-882D-DBE3BA6B8869}" type="datetime1">
              <a:rPr lang="en-US" smtClean="0"/>
              <a:t>7/31/2026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r>
              <a:rPr lang="en-US"/>
              <a:t>1</a:t>
            </a:r>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0165DCD-918C-4AE4-B244-CC63D6052C73}" type="datetime1">
              <a:rPr lang="en-US" smtClean="0"/>
              <a:t>7/31/2026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r>
              <a:rPr lang="en-US"/>
              <a:t>1</a:t>
            </a:r>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4905AC6B-2214-4825-ABDE-B0DFD822D050}" type="datetime1">
              <a:rPr lang="en-US" smtClean="0"/>
              <a:t>7/31/2026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r>
              <a:rPr lang="en-US"/>
              <a:t>1</a:t>
            </a:r>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005076-80C3-4948-8A53-40F4E2109CB0}" type="datetime1">
              <a:rPr lang="en-US" smtClean="0"/>
              <a:t>7/31/2026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1</a:t>
            </a:r>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2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Shape&#10;&#10;AI-generated content may be incorrect.">
            <a:extLst>
              <a:ext uri="{FF2B5EF4-FFF2-40B4-BE49-F238E27FC236}">
                <a16:creationId xmlns:a16="http://schemas.microsoft.com/office/drawing/2014/main" id="{3C08EB85-5C89-EB11-1949-26368F72AEFD}"/>
              </a:ext>
            </a:extLst>
          </p:cNvPr>
          <p:cNvPicPr>
            <a:picLocks noChangeAspect="1"/>
          </p:cNvPicPr>
          <p:nvPr/>
        </p:nvPicPr>
        <p:blipFill>
          <a:blip r:embed="rId2"/>
          <a:stretch>
            <a:fillRect/>
          </a:stretch>
        </p:blipFill>
        <p:spPr>
          <a:xfrm flipH="1">
            <a:off x="-836" y="0"/>
            <a:ext cx="12080059" cy="6858000"/>
          </a:xfrm>
          <a:prstGeom prst="rect">
            <a:avLst/>
          </a:prstGeom>
          <a:noFill/>
          <a:ln cap="flat">
            <a:noFill/>
          </a:ln>
        </p:spPr>
      </p:pic>
      <p:sp>
        <p:nvSpPr>
          <p:cNvPr id="3" name="AutoShape 3">
            <a:extLst>
              <a:ext uri="{FF2B5EF4-FFF2-40B4-BE49-F238E27FC236}">
                <a16:creationId xmlns:a16="http://schemas.microsoft.com/office/drawing/2014/main" id="{633CF049-DB3D-BE92-AB60-05759B424DA3}"/>
              </a:ext>
            </a:extLst>
          </p:cNvPr>
          <p:cNvSpPr>
            <a:spLocks noMove="1" noResize="1"/>
          </p:cNvSpPr>
          <p:nvPr/>
        </p:nvSpPr>
        <p:spPr>
          <a:xfrm flipV="1">
            <a:off x="6367052" y="4330159"/>
            <a:ext cx="228352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71450"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8">
            <a:extLst>
              <a:ext uri="{FF2B5EF4-FFF2-40B4-BE49-F238E27FC236}">
                <a16:creationId xmlns:a16="http://schemas.microsoft.com/office/drawing/2014/main" id="{19208AB6-4647-D19B-52FE-F33B31837E59}"/>
              </a:ext>
            </a:extLst>
          </p:cNvPr>
          <p:cNvSpPr txBox="1"/>
          <p:nvPr/>
        </p:nvSpPr>
        <p:spPr>
          <a:xfrm>
            <a:off x="3934699" y="44452"/>
            <a:ext cx="8257300" cy="3552254"/>
          </a:xfrm>
          <a:prstGeom prst="rect">
            <a:avLst/>
          </a:prstGeom>
          <a:noFill/>
          <a:ln cap="flat">
            <a:noFill/>
          </a:ln>
        </p:spPr>
        <p:txBody>
          <a:bodyPr vert="horz" wrap="square" lIns="0" tIns="0" rIns="0" bIns="0" anchor="t" anchorCtr="0" compatLnSpc="1">
            <a:spAutoFit/>
          </a:bodyPr>
          <a:lstStyle/>
          <a:p>
            <a:pPr defTabSz="609630">
              <a:lnSpc>
                <a:spcPts val="6480"/>
              </a:lnSpc>
              <a:defRPr sz="1800" b="0" i="0" u="none" strike="noStrike" kern="0" cap="none" spc="0" baseline="0">
                <a:solidFill>
                  <a:srgbClr val="000000"/>
                </a:solidFill>
                <a:uFillTx/>
              </a:defRPr>
            </a:pPr>
            <a:endParaRPr lang="en-US" sz="1200" dirty="0">
              <a:solidFill>
                <a:srgbClr val="000000"/>
              </a:solidFill>
              <a:latin typeface="Calibri"/>
            </a:endParaRPr>
          </a:p>
          <a:p>
            <a:pPr algn="ctr" defTabSz="609630">
              <a:lnSpc>
                <a:spcPts val="6480"/>
              </a:lnSpc>
              <a:defRPr sz="1800" b="0" i="0" u="none" strike="noStrike" kern="0" cap="none" spc="0" baseline="0">
                <a:solidFill>
                  <a:srgbClr val="000000"/>
                </a:solidFill>
                <a:uFillTx/>
              </a:defRPr>
            </a:pPr>
            <a:r>
              <a:rPr lang="en-US" sz="6000" spc="100" dirty="0">
                <a:solidFill>
                  <a:srgbClr val="00507B"/>
                </a:solidFill>
                <a:latin typeface="Arimo Bold"/>
              </a:rPr>
              <a:t>Rockdale County </a:t>
            </a:r>
          </a:p>
          <a:p>
            <a:pPr algn="ctr" defTabSz="609630">
              <a:lnSpc>
                <a:spcPts val="6480"/>
              </a:lnSpc>
              <a:defRPr sz="1800" b="0" i="0" u="none" strike="noStrike" kern="0" cap="none" spc="0" baseline="0">
                <a:solidFill>
                  <a:srgbClr val="000000"/>
                </a:solidFill>
                <a:uFillTx/>
              </a:defRPr>
            </a:pPr>
            <a:r>
              <a:rPr lang="en-US" sz="6000" spc="100" dirty="0">
                <a:solidFill>
                  <a:srgbClr val="00507B"/>
                </a:solidFill>
                <a:latin typeface="Arimo Bold"/>
              </a:rPr>
              <a:t>Sheriff’s Office </a:t>
            </a:r>
          </a:p>
          <a:p>
            <a:pPr algn="ctr" defTabSz="609630">
              <a:lnSpc>
                <a:spcPts val="4104"/>
              </a:lnSpc>
              <a:defRPr sz="1800" b="0" i="0" u="none" strike="noStrike" kern="0" cap="none" spc="0" baseline="0">
                <a:solidFill>
                  <a:srgbClr val="000000"/>
                </a:solidFill>
                <a:uFillTx/>
              </a:defRPr>
            </a:pPr>
            <a:r>
              <a:rPr lang="en-US" sz="3800" spc="100" dirty="0">
                <a:solidFill>
                  <a:srgbClr val="000000"/>
                </a:solidFill>
                <a:latin typeface="Arimo Bold"/>
              </a:rPr>
              <a:t>2027 Operating and 5-Year CIP Budget Presentation </a:t>
            </a:r>
          </a:p>
        </p:txBody>
      </p:sp>
      <p:sp>
        <p:nvSpPr>
          <p:cNvPr id="5" name="TextBox 9">
            <a:extLst>
              <a:ext uri="{FF2B5EF4-FFF2-40B4-BE49-F238E27FC236}">
                <a16:creationId xmlns:a16="http://schemas.microsoft.com/office/drawing/2014/main" id="{188869B7-D841-D11F-2826-B6A74D5B04AF}"/>
              </a:ext>
            </a:extLst>
          </p:cNvPr>
          <p:cNvSpPr txBox="1"/>
          <p:nvPr/>
        </p:nvSpPr>
        <p:spPr>
          <a:xfrm>
            <a:off x="6367052" y="4574950"/>
            <a:ext cx="5491569" cy="1538883"/>
          </a:xfrm>
          <a:prstGeom prst="rect">
            <a:avLst/>
          </a:prstGeom>
          <a:noFill/>
          <a:ln cap="flat">
            <a:noFill/>
          </a:ln>
        </p:spPr>
        <p:txBody>
          <a:bodyPr vert="horz" wrap="square" lIns="0" tIns="0" rIns="0" bIns="0" anchor="t" anchorCtr="0" compatLnSpc="1">
            <a:spAutoFit/>
          </a:bodyPr>
          <a:lstStyle/>
          <a:p>
            <a:pPr algn="ctr" defTabSz="609630">
              <a:lnSpc>
                <a:spcPts val="2160"/>
              </a:lnSpc>
              <a:defRPr sz="1800" b="0" i="0" u="none" strike="noStrike" kern="0" cap="none" spc="0" baseline="0">
                <a:solidFill>
                  <a:srgbClr val="000000"/>
                </a:solidFill>
                <a:uFillTx/>
              </a:defRPr>
            </a:pPr>
            <a:r>
              <a:rPr lang="en-US" sz="2800" spc="-43" dirty="0">
                <a:solidFill>
                  <a:srgbClr val="00507B"/>
                </a:solidFill>
                <a:latin typeface="Open Sans Bold"/>
              </a:rPr>
              <a:t>FY27 – Budget Requests</a:t>
            </a:r>
          </a:p>
          <a:p>
            <a:pPr algn="ctr" defTabSz="609630">
              <a:lnSpc>
                <a:spcPts val="2160"/>
              </a:lnSpc>
              <a:defRPr sz="1800" b="0" i="0" u="none" strike="noStrike" kern="0" cap="none" spc="0" baseline="0">
                <a:solidFill>
                  <a:srgbClr val="000000"/>
                </a:solidFill>
                <a:uFillTx/>
              </a:defRPr>
            </a:pPr>
            <a:endParaRPr lang="en-US" sz="2800" spc="-43" dirty="0">
              <a:solidFill>
                <a:srgbClr val="5E132A"/>
              </a:solidFill>
              <a:latin typeface="Open Sans Bold"/>
            </a:endParaRPr>
          </a:p>
          <a:p>
            <a:pPr algn="ctr" defTabSz="609630">
              <a:lnSpc>
                <a:spcPts val="1943"/>
              </a:lnSpc>
              <a:defRPr sz="1800" b="0" i="0" u="none" strike="noStrike" kern="0" cap="none" spc="0" baseline="0">
                <a:solidFill>
                  <a:srgbClr val="000000"/>
                </a:solidFill>
                <a:uFillTx/>
              </a:defRPr>
            </a:pPr>
            <a:r>
              <a:rPr lang="en-US" sz="2400" spc="-39" dirty="0">
                <a:solidFill>
                  <a:srgbClr val="000000"/>
                </a:solidFill>
                <a:latin typeface="Open Sans Bold"/>
              </a:rPr>
              <a:t>Presenter: Sheriff, Eric J. Levett </a:t>
            </a:r>
          </a:p>
          <a:p>
            <a:pPr algn="ctr" defTabSz="609630">
              <a:lnSpc>
                <a:spcPts val="1943"/>
              </a:lnSpc>
              <a:defRPr sz="1800" b="0" i="0" u="none" strike="noStrike" kern="0" cap="none" spc="0" baseline="0">
                <a:solidFill>
                  <a:srgbClr val="000000"/>
                </a:solidFill>
                <a:uFillTx/>
              </a:defRPr>
            </a:pPr>
            <a:endParaRPr lang="en-US" sz="2400" spc="-39" dirty="0">
              <a:solidFill>
                <a:srgbClr val="000000"/>
              </a:solidFill>
              <a:latin typeface="Open Sans Bold"/>
            </a:endParaRPr>
          </a:p>
          <a:p>
            <a:pPr algn="ctr" defTabSz="609630">
              <a:lnSpc>
                <a:spcPts val="1943"/>
              </a:lnSpc>
              <a:defRPr sz="1800" b="0" i="0" u="none" strike="noStrike" kern="0" cap="none" spc="0" baseline="0">
                <a:solidFill>
                  <a:srgbClr val="000000"/>
                </a:solidFill>
                <a:uFillTx/>
              </a:defRPr>
            </a:pPr>
            <a:r>
              <a:rPr lang="en-US" sz="2400" spc="-39" dirty="0">
                <a:solidFill>
                  <a:srgbClr val="000000"/>
                </a:solidFill>
                <a:latin typeface="Open Sans Bold"/>
              </a:rPr>
              <a:t>Date: August 2026</a:t>
            </a:r>
          </a:p>
          <a:p>
            <a:pPr defTabSz="609630">
              <a:lnSpc>
                <a:spcPts val="1943"/>
              </a:lnSpc>
              <a:defRPr sz="1800" b="0" i="0" u="none" strike="noStrike" kern="0" cap="none" spc="0" baseline="0">
                <a:solidFill>
                  <a:srgbClr val="000000"/>
                </a:solidFill>
                <a:uFillTx/>
              </a:defRPr>
            </a:pPr>
            <a:endParaRPr lang="en-US" spc="-39" dirty="0">
              <a:solidFill>
                <a:srgbClr val="000000"/>
              </a:solidFill>
              <a:latin typeface="Open Sans Bold"/>
            </a:endParaRPr>
          </a:p>
        </p:txBody>
      </p:sp>
      <p:sp>
        <p:nvSpPr>
          <p:cNvPr id="6" name="Rectangle 3">
            <a:extLst>
              <a:ext uri="{FF2B5EF4-FFF2-40B4-BE49-F238E27FC236}">
                <a16:creationId xmlns:a16="http://schemas.microsoft.com/office/drawing/2014/main" id="{53C6404E-7655-60EA-AB53-BD92A958D0F4}"/>
              </a:ext>
            </a:extLst>
          </p:cNvPr>
          <p:cNvSpPr/>
          <p:nvPr/>
        </p:nvSpPr>
        <p:spPr>
          <a:xfrm>
            <a:off x="6197602" y="4140202"/>
            <a:ext cx="2844802" cy="355597"/>
          </a:xfrm>
          <a:prstGeom prst="rect">
            <a:avLst/>
          </a:prstGeom>
          <a:solidFill>
            <a:srgbClr val="FFFFFF"/>
          </a:solidFill>
          <a:ln cap="flat">
            <a:noFill/>
            <a:prstDash val="solid"/>
          </a:ln>
        </p:spPr>
        <p:txBody>
          <a:bodyPr vert="horz" wrap="square" lIns="60960" tIns="30480" rIns="60960" bIns="30480" anchor="ctr" anchorCtr="1" compatLnSpc="1">
            <a:noAutofit/>
          </a:bodyPr>
          <a:lstStyle/>
          <a:p>
            <a:pPr algn="ctr" defTabSz="609630">
              <a:defRPr sz="1800" b="0" i="0" u="none" strike="noStrike" kern="0" cap="none" spc="0" baseline="0">
                <a:solidFill>
                  <a:srgbClr val="000000"/>
                </a:solidFill>
                <a:uFillTx/>
              </a:defRPr>
            </a:pPr>
            <a:endParaRPr lang="en-US" sz="1200">
              <a:solidFill>
                <a:srgbClr val="FFFFFF"/>
              </a:solidFill>
              <a:latin typeface="Calibri"/>
            </a:endParaRPr>
          </a:p>
        </p:txBody>
      </p:sp>
      <p:pic>
        <p:nvPicPr>
          <p:cNvPr id="7" name="Picture 11" descr="Shape&#10;&#10;AI-generated content may be incorrect.">
            <a:extLst>
              <a:ext uri="{FF2B5EF4-FFF2-40B4-BE49-F238E27FC236}">
                <a16:creationId xmlns:a16="http://schemas.microsoft.com/office/drawing/2014/main" id="{1DC62573-156F-2C5E-8F68-AAF51F2AB1E9}"/>
              </a:ext>
            </a:extLst>
          </p:cNvPr>
          <p:cNvPicPr>
            <a:picLocks noChangeAspect="1"/>
          </p:cNvPicPr>
          <p:nvPr/>
        </p:nvPicPr>
        <p:blipFill>
          <a:blip r:embed="rId3"/>
          <a:stretch>
            <a:fillRect/>
          </a:stretch>
        </p:blipFill>
        <p:spPr>
          <a:xfrm>
            <a:off x="912102" y="406402"/>
            <a:ext cx="3022597" cy="3022597"/>
          </a:xfrm>
          <a:prstGeom prst="rect">
            <a:avLst/>
          </a:prstGeom>
          <a:noFill/>
          <a:ln cap="flat">
            <a:noFill/>
          </a:ln>
        </p:spPr>
      </p:pic>
      <p:sp>
        <p:nvSpPr>
          <p:cNvPr id="8" name="Slide Number Placeholder 7">
            <a:extLst>
              <a:ext uri="{FF2B5EF4-FFF2-40B4-BE49-F238E27FC236}">
                <a16:creationId xmlns:a16="http://schemas.microsoft.com/office/drawing/2014/main" id="{DA9695B9-524C-EA9F-5BCD-2C5F795087AA}"/>
              </a:ext>
            </a:extLst>
          </p:cNvPr>
          <p:cNvSpPr>
            <a:spLocks noGrp="1"/>
          </p:cNvSpPr>
          <p:nvPr>
            <p:ph type="sldNum" sz="quarter" idx="12"/>
          </p:nvPr>
        </p:nvSpPr>
        <p:spPr>
          <a:xfrm>
            <a:off x="-1746565" y="6451598"/>
            <a:ext cx="2743200" cy="365125"/>
          </a:xfrm>
        </p:spPr>
        <p:txBody>
          <a:bodyPr/>
          <a:lstStyle/>
          <a:p>
            <a:fld id="{EC38A8CB-6CE1-4548-978B-68EFEA465EE4}" type="slidenum">
              <a:rPr lang="en-US" smtClean="0"/>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AE077-EBC8-2E24-78FA-D78AB97738DD}"/>
            </a:ext>
          </a:extLst>
        </p:cNvPr>
        <p:cNvGrpSpPr/>
        <p:nvPr/>
      </p:nvGrpSpPr>
      <p:grpSpPr>
        <a:xfrm>
          <a:off x="0" y="0"/>
          <a:ext cx="0" cy="0"/>
          <a:chOff x="0" y="0"/>
          <a:chExt cx="0" cy="0"/>
        </a:xfrm>
      </p:grpSpPr>
      <p:pic>
        <p:nvPicPr>
          <p:cNvPr id="2" name="Picture 12" descr="A picture containing text&#10;&#10;AI-generated content may be incorrect.">
            <a:extLst>
              <a:ext uri="{FF2B5EF4-FFF2-40B4-BE49-F238E27FC236}">
                <a16:creationId xmlns:a16="http://schemas.microsoft.com/office/drawing/2014/main" id="{150E5502-50A1-79AE-7D94-F121F8518ED2}"/>
              </a:ext>
            </a:extLst>
          </p:cNvPr>
          <p:cNvPicPr>
            <a:picLocks noChangeAspect="1"/>
          </p:cNvPicPr>
          <p:nvPr/>
        </p:nvPicPr>
        <p:blipFill>
          <a:blip r:embed="rId3"/>
          <a:stretch>
            <a:fillRect/>
          </a:stretch>
        </p:blipFill>
        <p:spPr>
          <a:xfrm>
            <a:off x="0" y="0"/>
            <a:ext cx="12269821" cy="6806604"/>
          </a:xfrm>
          <a:prstGeom prst="rect">
            <a:avLst/>
          </a:prstGeom>
          <a:noFill/>
          <a:ln cap="flat">
            <a:noFill/>
          </a:ln>
        </p:spPr>
      </p:pic>
      <p:sp>
        <p:nvSpPr>
          <p:cNvPr id="5" name="TextBox 5">
            <a:extLst>
              <a:ext uri="{FF2B5EF4-FFF2-40B4-BE49-F238E27FC236}">
                <a16:creationId xmlns:a16="http://schemas.microsoft.com/office/drawing/2014/main" id="{E0897DA1-0025-3C29-0503-B94518CCA806}"/>
              </a:ext>
            </a:extLst>
          </p:cNvPr>
          <p:cNvSpPr txBox="1"/>
          <p:nvPr/>
        </p:nvSpPr>
        <p:spPr>
          <a:xfrm>
            <a:off x="622569" y="235386"/>
            <a:ext cx="9644885"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(UPD: 3323)</a:t>
            </a:r>
            <a:endParaRPr lang="en-US" sz="1100" dirty="0">
              <a:solidFill>
                <a:srgbClr val="000000"/>
              </a:solidFill>
              <a:latin typeface="Calibri"/>
            </a:endParaRPr>
          </a:p>
        </p:txBody>
      </p:sp>
      <p:graphicFrame>
        <p:nvGraphicFramePr>
          <p:cNvPr id="8" name="Table 9">
            <a:extLst>
              <a:ext uri="{FF2B5EF4-FFF2-40B4-BE49-F238E27FC236}">
                <a16:creationId xmlns:a16="http://schemas.microsoft.com/office/drawing/2014/main" id="{8DC742F8-9750-1E4F-E2EC-E78DE189F88A}"/>
              </a:ext>
            </a:extLst>
          </p:cNvPr>
          <p:cNvGraphicFramePr>
            <a:graphicFrameLocks noGrp="1"/>
          </p:cNvGraphicFramePr>
          <p:nvPr>
            <p:extLst>
              <p:ext uri="{D42A27DB-BD31-4B8C-83A1-F6EECF244321}">
                <p14:modId xmlns:p14="http://schemas.microsoft.com/office/powerpoint/2010/main" val="2919495663"/>
              </p:ext>
            </p:extLst>
          </p:nvPr>
        </p:nvGraphicFramePr>
        <p:xfrm>
          <a:off x="622569" y="1619754"/>
          <a:ext cx="10124462" cy="2415695"/>
        </p:xfrm>
        <a:graphic>
          <a:graphicData uri="http://schemas.openxmlformats.org/drawingml/2006/table">
            <a:tbl>
              <a:tblPr>
                <a:effectLst/>
              </a:tblPr>
              <a:tblGrid>
                <a:gridCol w="1327476">
                  <a:extLst>
                    <a:ext uri="{9D8B030D-6E8A-4147-A177-3AD203B41FA5}">
                      <a16:colId xmlns:a16="http://schemas.microsoft.com/office/drawing/2014/main" val="2538557119"/>
                    </a:ext>
                  </a:extLst>
                </a:gridCol>
                <a:gridCol w="5105677">
                  <a:extLst>
                    <a:ext uri="{9D8B030D-6E8A-4147-A177-3AD203B41FA5}">
                      <a16:colId xmlns:a16="http://schemas.microsoft.com/office/drawing/2014/main" val="3612884771"/>
                    </a:ext>
                  </a:extLst>
                </a:gridCol>
                <a:gridCol w="1235574">
                  <a:extLst>
                    <a:ext uri="{9D8B030D-6E8A-4147-A177-3AD203B41FA5}">
                      <a16:colId xmlns:a16="http://schemas.microsoft.com/office/drawing/2014/main" val="1567620093"/>
                    </a:ext>
                  </a:extLst>
                </a:gridCol>
                <a:gridCol w="1196073">
                  <a:extLst>
                    <a:ext uri="{9D8B030D-6E8A-4147-A177-3AD203B41FA5}">
                      <a16:colId xmlns:a16="http://schemas.microsoft.com/office/drawing/2014/main" val="1416086661"/>
                    </a:ext>
                  </a:extLst>
                </a:gridCol>
                <a:gridCol w="1259662">
                  <a:extLst>
                    <a:ext uri="{9D8B030D-6E8A-4147-A177-3AD203B41FA5}">
                      <a16:colId xmlns:a16="http://schemas.microsoft.com/office/drawing/2014/main" val="3460426261"/>
                    </a:ext>
                  </a:extLst>
                </a:gridCol>
              </a:tblGrid>
              <a:tr h="949361">
                <a:tc>
                  <a:txBody>
                    <a:bodyPr/>
                    <a:lstStyle/>
                    <a:p>
                      <a:pPr lvl="0" algn="ctr">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Description</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FY26 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FY27</a:t>
                      </a:r>
                      <a:endParaRPr lang="en-US" sz="700" dirty="0"/>
                    </a:p>
                    <a:p>
                      <a:pPr lvl="0" algn="ctr">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681803">
                <a:tc>
                  <a:txBody>
                    <a:bodyPr/>
                    <a:lstStyle/>
                    <a:p>
                      <a:pPr lvl="0" algn="ctr">
                        <a:lnSpc>
                          <a:spcPct val="276013"/>
                        </a:lnSpc>
                      </a:pPr>
                      <a:r>
                        <a:rPr lang="en-US" sz="1350" dirty="0">
                          <a:latin typeface="Open Sans" panose="020B0606030504020204" pitchFamily="34" charset="0"/>
                          <a:ea typeface="Open Sans" panose="020B0606030504020204" pitchFamily="34" charset="0"/>
                          <a:cs typeface="Open Sans" panose="020B0606030504020204" pitchFamily="34" charset="0"/>
                        </a:rPr>
                        <a:t>3323-523500</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50000"/>
                        </a:lnSpc>
                      </a:pPr>
                      <a:r>
                        <a:rPr lang="en-US" sz="1200" dirty="0">
                          <a:latin typeface="Open Sans" panose="020B0606030504020204" pitchFamily="34" charset="0"/>
                          <a:ea typeface="Open Sans" panose="020B0606030504020204" pitchFamily="34" charset="0"/>
                          <a:cs typeface="Open Sans" panose="020B0606030504020204" pitchFamily="34" charset="0"/>
                        </a:rPr>
                        <a:t>We are requesting additional funding to meet UPD's increased travel needs for training specialized units. These units have not received adequate funding to operate effectively. Support is needed for the SWAT Unit, K-9 Unit, Motors Unit, Traffic Unit, SRO Unit, and COPS operations, all of which are crucial to the agency and the community.</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dirty="0">
                          <a:latin typeface="Open Sans" panose="020B0606030504020204" pitchFamily="34" charset="0"/>
                          <a:ea typeface="Open Sans" panose="020B0606030504020204" pitchFamily="34" charset="0"/>
                          <a:cs typeface="Open Sans" panose="020B0606030504020204" pitchFamily="34" charset="0"/>
                        </a:rPr>
                        <a:t>$11,000</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dirty="0">
                          <a:latin typeface="Open Sans" panose="020B0606030504020204" pitchFamily="34" charset="0"/>
                          <a:ea typeface="Open Sans" panose="020B0606030504020204" pitchFamily="34" charset="0"/>
                          <a:cs typeface="Open Sans" panose="020B0606030504020204" pitchFamily="34" charset="0"/>
                        </a:rPr>
                        <a:t>$16,000</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dirty="0">
                          <a:latin typeface="Open Sans" panose="020B0606030504020204" pitchFamily="34" charset="0"/>
                          <a:ea typeface="Open Sans" panose="020B0606030504020204" pitchFamily="34" charset="0"/>
                          <a:cs typeface="Open Sans" panose="020B0606030504020204" pitchFamily="34" charset="0"/>
                        </a:rPr>
                        <a:t>$5,000</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852975966"/>
                  </a:ext>
                </a:extLst>
              </a:tr>
            </a:tbl>
          </a:graphicData>
        </a:graphic>
      </p:graphicFrame>
      <p:sp>
        <p:nvSpPr>
          <p:cNvPr id="11" name="TextBox 10">
            <a:extLst>
              <a:ext uri="{FF2B5EF4-FFF2-40B4-BE49-F238E27FC236}">
                <a16:creationId xmlns:a16="http://schemas.microsoft.com/office/drawing/2014/main" id="{663B7300-6273-D263-388E-070810A3C502}"/>
              </a:ext>
            </a:extLst>
          </p:cNvPr>
          <p:cNvSpPr txBox="1"/>
          <p:nvPr/>
        </p:nvSpPr>
        <p:spPr>
          <a:xfrm>
            <a:off x="6922729" y="1206358"/>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dirty="0">
                <a:solidFill>
                  <a:srgbClr val="000000"/>
                </a:solidFill>
                <a:latin typeface="Arimo Bold"/>
                <a:ea typeface="Arimo Bold"/>
                <a:cs typeface="Arimo Bold"/>
              </a:rPr>
              <a:t>* Include changes of $5,000 or greater only</a:t>
            </a:r>
          </a:p>
        </p:txBody>
      </p:sp>
      <p:sp>
        <p:nvSpPr>
          <p:cNvPr id="3" name="Slide Number Placeholder 2">
            <a:extLst>
              <a:ext uri="{FF2B5EF4-FFF2-40B4-BE49-F238E27FC236}">
                <a16:creationId xmlns:a16="http://schemas.microsoft.com/office/drawing/2014/main" id="{6F84E18A-9819-CDDD-57C9-974DCDEF8704}"/>
              </a:ext>
            </a:extLst>
          </p:cNvPr>
          <p:cNvSpPr>
            <a:spLocks noGrp="1"/>
          </p:cNvSpPr>
          <p:nvPr>
            <p:ph type="sldNum" sz="quarter" idx="12"/>
          </p:nvPr>
        </p:nvSpPr>
        <p:spPr/>
        <p:txBody>
          <a:bodyPr/>
          <a:lstStyle/>
          <a:p>
            <a:fld id="{EC38A8CB-6CE1-4548-978B-68EFEA465EE4}" type="slidenum">
              <a:rPr lang="en-US" smtClean="0"/>
              <a:t>10</a:t>
            </a:fld>
            <a:endParaRPr lang="en-US"/>
          </a:p>
        </p:txBody>
      </p:sp>
    </p:spTree>
    <p:extLst>
      <p:ext uri="{BB962C8B-B14F-4D97-AF65-F5344CB8AC3E}">
        <p14:creationId xmlns:p14="http://schemas.microsoft.com/office/powerpoint/2010/main" val="960221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5DADA-C24C-454F-4888-C04958C25378}"/>
            </a:ext>
          </a:extLst>
        </p:cNvPr>
        <p:cNvGrpSpPr/>
        <p:nvPr/>
      </p:nvGrpSpPr>
      <p:grpSpPr>
        <a:xfrm>
          <a:off x="0" y="0"/>
          <a:ext cx="0" cy="0"/>
          <a:chOff x="0" y="0"/>
          <a:chExt cx="0" cy="0"/>
        </a:xfrm>
      </p:grpSpPr>
      <p:pic>
        <p:nvPicPr>
          <p:cNvPr id="2" name="Picture 6" descr="Background pattern&#10;&#10;AI-generated content may be incorrect.">
            <a:extLst>
              <a:ext uri="{FF2B5EF4-FFF2-40B4-BE49-F238E27FC236}">
                <a16:creationId xmlns:a16="http://schemas.microsoft.com/office/drawing/2014/main" id="{71C0B93E-71EA-C29B-11E0-8D2F107E7EBE}"/>
              </a:ext>
            </a:extLst>
          </p:cNvPr>
          <p:cNvPicPr>
            <a:picLocks noChangeAspect="1"/>
          </p:cNvPicPr>
          <p:nvPr/>
        </p:nvPicPr>
        <p:blipFill>
          <a:blip r:embed="rId2"/>
          <a:stretch>
            <a:fillRect/>
          </a:stretch>
        </p:blipFill>
        <p:spPr>
          <a:xfrm>
            <a:off x="0" y="0"/>
            <a:ext cx="12192000" cy="6526323"/>
          </a:xfrm>
          <a:prstGeom prst="rect">
            <a:avLst/>
          </a:prstGeom>
          <a:noFill/>
          <a:ln cap="flat">
            <a:noFill/>
          </a:ln>
        </p:spPr>
      </p:pic>
      <p:sp>
        <p:nvSpPr>
          <p:cNvPr id="3" name="AutoShape 2">
            <a:extLst>
              <a:ext uri="{FF2B5EF4-FFF2-40B4-BE49-F238E27FC236}">
                <a16:creationId xmlns:a16="http://schemas.microsoft.com/office/drawing/2014/main" id="{AE8522E2-2FF5-D815-352A-32A0044A2842}"/>
              </a:ext>
            </a:extLst>
          </p:cNvPr>
          <p:cNvSpPr>
            <a:spLocks noMove="1" noResize="1"/>
          </p:cNvSpPr>
          <p:nvPr/>
        </p:nvSpPr>
        <p:spPr>
          <a:xfrm>
            <a:off x="1013411" y="210476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00507B"/>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4">
            <a:extLst>
              <a:ext uri="{FF2B5EF4-FFF2-40B4-BE49-F238E27FC236}">
                <a16:creationId xmlns:a16="http://schemas.microsoft.com/office/drawing/2014/main" id="{B53B436F-F12A-7FDB-FDE4-0F720EBCCBC1}"/>
              </a:ext>
            </a:extLst>
          </p:cNvPr>
          <p:cNvSpPr txBox="1"/>
          <p:nvPr/>
        </p:nvSpPr>
        <p:spPr>
          <a:xfrm>
            <a:off x="-392735" y="331677"/>
            <a:ext cx="8781810" cy="2658998"/>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3200" spc="100" dirty="0">
                <a:solidFill>
                  <a:srgbClr val="000000"/>
                </a:solidFill>
                <a:latin typeface="Arimo Bold"/>
              </a:rPr>
              <a:t>Operating Budget Request Justification</a:t>
            </a:r>
          </a:p>
          <a:p>
            <a:pPr algn="ctr" defTabSz="609630">
              <a:lnSpc>
                <a:spcPct val="130120"/>
              </a:lnSpc>
              <a:defRPr sz="1800" b="0" i="0" u="none" strike="noStrike" kern="0" cap="none" spc="0" baseline="0">
                <a:solidFill>
                  <a:srgbClr val="000000"/>
                </a:solidFill>
                <a:uFillTx/>
              </a:defRPr>
            </a:pPr>
            <a:r>
              <a:rPr lang="en-US" sz="3200" spc="100" dirty="0">
                <a:solidFill>
                  <a:srgbClr val="000000"/>
                </a:solidFill>
                <a:latin typeface="Arimo Bold"/>
              </a:rPr>
              <a:t>(Uniform Patrol Division: 3323)</a:t>
            </a:r>
          </a:p>
          <a:p>
            <a:pPr defTabSz="609630">
              <a:lnSpc>
                <a:spcPct val="130120"/>
              </a:lnSpc>
              <a:defRPr sz="1800" b="0" i="0" u="none" strike="noStrike" kern="0" cap="none" spc="0" baseline="0">
                <a:solidFill>
                  <a:srgbClr val="000000"/>
                </a:solidFill>
                <a:uFillTx/>
              </a:defRPr>
            </a:pPr>
            <a:endParaRPr lang="en-US" sz="3600" spc="100" dirty="0">
              <a:solidFill>
                <a:srgbClr val="000000"/>
              </a:solidFill>
              <a:latin typeface="Arimo Bold"/>
            </a:endParaRPr>
          </a:p>
          <a:p>
            <a:pPr defTabSz="609630">
              <a:lnSpc>
                <a:spcPct val="130120"/>
              </a:lnSpc>
              <a:defRPr sz="1800" b="0" i="0" u="none" strike="noStrike" kern="0" cap="none" spc="0" baseline="0">
                <a:solidFill>
                  <a:srgbClr val="000000"/>
                </a:solidFill>
                <a:uFillTx/>
              </a:defRPr>
            </a:pPr>
            <a:r>
              <a:rPr lang="en-US" sz="3600" spc="100" dirty="0">
                <a:solidFill>
                  <a:srgbClr val="000000"/>
                </a:solidFill>
                <a:latin typeface="Arimo Bold"/>
              </a:rPr>
              <a:t> </a:t>
            </a:r>
            <a:endParaRPr lang="en-US" sz="3600" dirty="0">
              <a:solidFill>
                <a:srgbClr val="000000"/>
              </a:solidFill>
              <a:latin typeface="Calibri"/>
            </a:endParaRPr>
          </a:p>
        </p:txBody>
      </p:sp>
      <p:sp>
        <p:nvSpPr>
          <p:cNvPr id="5" name="TextBox 5">
            <a:extLst>
              <a:ext uri="{FF2B5EF4-FFF2-40B4-BE49-F238E27FC236}">
                <a16:creationId xmlns:a16="http://schemas.microsoft.com/office/drawing/2014/main" id="{955E40CC-A4D5-58E9-F04E-AE5FCEF75A56}"/>
              </a:ext>
            </a:extLst>
          </p:cNvPr>
          <p:cNvSpPr txBox="1"/>
          <p:nvPr/>
        </p:nvSpPr>
        <p:spPr>
          <a:xfrm>
            <a:off x="447087" y="2696105"/>
            <a:ext cx="10905091" cy="161345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b="1" spc="-31" dirty="0">
                <a:solidFill>
                  <a:srgbClr val="000000"/>
                </a:solidFill>
                <a:latin typeface="Open Sans Bold"/>
              </a:rPr>
              <a:t>         3323-523500 (Travel)						          $5,000</a:t>
            </a:r>
            <a:endParaRPr lang="en-US" sz="1600" b="1" dirty="0">
              <a:solidFill>
                <a:srgbClr val="000000"/>
              </a:solidFill>
              <a:latin typeface="Calibri"/>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We are seeking additional funding to support UPD's increased travel needs for the training of specialized units. Unfortunately, these units have not received adequate resources to operate effectively. We request support for the SWAT Unit, K-9 Unit, Motors Unit, Traffic Unit, SRO Unit, and COPS operations, all of which are vital to both the agency and the community.</a:t>
            </a:r>
            <a:endParaRPr lang="en-US" sz="1400" spc="-31" dirty="0">
              <a:solidFill>
                <a:srgbClr val="000000"/>
              </a:solidFill>
              <a:latin typeface="Open Sans"/>
              <a:ea typeface="Open Sans"/>
              <a:cs typeface="Open Sans"/>
            </a:endParaRPr>
          </a:p>
        </p:txBody>
      </p:sp>
      <p:sp>
        <p:nvSpPr>
          <p:cNvPr id="6" name="TextBox 6">
            <a:extLst>
              <a:ext uri="{FF2B5EF4-FFF2-40B4-BE49-F238E27FC236}">
                <a16:creationId xmlns:a16="http://schemas.microsoft.com/office/drawing/2014/main" id="{1D539063-76F2-D27C-8749-239AAC731A6B}"/>
              </a:ext>
            </a:extLst>
          </p:cNvPr>
          <p:cNvSpPr txBox="1"/>
          <p:nvPr/>
        </p:nvSpPr>
        <p:spPr>
          <a:xfrm>
            <a:off x="1182852" y="1571133"/>
            <a:ext cx="4716780" cy="367793"/>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000" b="1" dirty="0">
                <a:solidFill>
                  <a:srgbClr val="00507B"/>
                </a:solidFill>
                <a:latin typeface="Arimo Bold"/>
              </a:rPr>
              <a:t>Requests</a:t>
            </a:r>
            <a:endParaRPr lang="en-US" sz="1400" b="1" dirty="0">
              <a:solidFill>
                <a:srgbClr val="000000"/>
              </a:solidFill>
              <a:latin typeface="Calibri"/>
            </a:endParaRPr>
          </a:p>
        </p:txBody>
      </p:sp>
      <p:sp>
        <p:nvSpPr>
          <p:cNvPr id="7" name="Slide Number Placeholder 6">
            <a:extLst>
              <a:ext uri="{FF2B5EF4-FFF2-40B4-BE49-F238E27FC236}">
                <a16:creationId xmlns:a16="http://schemas.microsoft.com/office/drawing/2014/main" id="{24EA59F3-C76E-226D-CA23-48CEBDB7C545}"/>
              </a:ext>
            </a:extLst>
          </p:cNvPr>
          <p:cNvSpPr>
            <a:spLocks noGrp="1"/>
          </p:cNvSpPr>
          <p:nvPr>
            <p:ph type="sldNum" sz="quarter" idx="12"/>
          </p:nvPr>
        </p:nvSpPr>
        <p:spPr/>
        <p:txBody>
          <a:bodyPr/>
          <a:lstStyle/>
          <a:p>
            <a:fld id="{EC38A8CB-6CE1-4548-978B-68EFEA465EE4}" type="slidenum">
              <a:rPr lang="en-US" smtClean="0"/>
              <a:t>11</a:t>
            </a:fld>
            <a:endParaRPr lang="en-US"/>
          </a:p>
        </p:txBody>
      </p:sp>
    </p:spTree>
    <p:extLst>
      <p:ext uri="{BB962C8B-B14F-4D97-AF65-F5344CB8AC3E}">
        <p14:creationId xmlns:p14="http://schemas.microsoft.com/office/powerpoint/2010/main" val="3731896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29FA9-66C0-1F59-F594-96847B4A33AD}"/>
            </a:ext>
          </a:extLst>
        </p:cNvPr>
        <p:cNvGrpSpPr/>
        <p:nvPr/>
      </p:nvGrpSpPr>
      <p:grpSpPr>
        <a:xfrm>
          <a:off x="0" y="0"/>
          <a:ext cx="0" cy="0"/>
          <a:chOff x="0" y="0"/>
          <a:chExt cx="0" cy="0"/>
        </a:xfrm>
      </p:grpSpPr>
      <p:pic>
        <p:nvPicPr>
          <p:cNvPr id="2" name="Picture 12" descr="A picture containing text&#10;&#10;AI-generated content may be incorrect.">
            <a:extLst>
              <a:ext uri="{FF2B5EF4-FFF2-40B4-BE49-F238E27FC236}">
                <a16:creationId xmlns:a16="http://schemas.microsoft.com/office/drawing/2014/main" id="{BEDE3878-6D31-B32C-C375-65F197651DE7}"/>
              </a:ext>
            </a:extLst>
          </p:cNvPr>
          <p:cNvPicPr>
            <a:picLocks noChangeAspect="1"/>
          </p:cNvPicPr>
          <p:nvPr/>
        </p:nvPicPr>
        <p:blipFill>
          <a:blip r:embed="rId3"/>
          <a:stretch>
            <a:fillRect/>
          </a:stretch>
        </p:blipFill>
        <p:spPr>
          <a:xfrm>
            <a:off x="0" y="-90772"/>
            <a:ext cx="12269821" cy="6806604"/>
          </a:xfrm>
          <a:prstGeom prst="rect">
            <a:avLst/>
          </a:prstGeom>
          <a:noFill/>
          <a:ln cap="flat">
            <a:noFill/>
          </a:ln>
        </p:spPr>
      </p:pic>
      <p:sp>
        <p:nvSpPr>
          <p:cNvPr id="5" name="TextBox 5">
            <a:extLst>
              <a:ext uri="{FF2B5EF4-FFF2-40B4-BE49-F238E27FC236}">
                <a16:creationId xmlns:a16="http://schemas.microsoft.com/office/drawing/2014/main" id="{7711DFF6-F32B-E2A6-743C-3626E240A136}"/>
              </a:ext>
            </a:extLst>
          </p:cNvPr>
          <p:cNvSpPr txBox="1"/>
          <p:nvPr/>
        </p:nvSpPr>
        <p:spPr>
          <a:xfrm>
            <a:off x="710120" y="280167"/>
            <a:ext cx="9644885"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(SSD: 3350)</a:t>
            </a:r>
            <a:endParaRPr lang="en-US" sz="1100" dirty="0">
              <a:solidFill>
                <a:srgbClr val="000000"/>
              </a:solidFill>
              <a:latin typeface="Calibri"/>
            </a:endParaRPr>
          </a:p>
        </p:txBody>
      </p:sp>
      <p:graphicFrame>
        <p:nvGraphicFramePr>
          <p:cNvPr id="8" name="Table 9">
            <a:extLst>
              <a:ext uri="{FF2B5EF4-FFF2-40B4-BE49-F238E27FC236}">
                <a16:creationId xmlns:a16="http://schemas.microsoft.com/office/drawing/2014/main" id="{4B66894C-FD99-AE59-EF7B-C5C7C0932527}"/>
              </a:ext>
            </a:extLst>
          </p:cNvPr>
          <p:cNvGraphicFramePr>
            <a:graphicFrameLocks noGrp="1"/>
          </p:cNvGraphicFramePr>
          <p:nvPr>
            <p:extLst>
              <p:ext uri="{D42A27DB-BD31-4B8C-83A1-F6EECF244321}">
                <p14:modId xmlns:p14="http://schemas.microsoft.com/office/powerpoint/2010/main" val="1954706648"/>
              </p:ext>
            </p:extLst>
          </p:nvPr>
        </p:nvGraphicFramePr>
        <p:xfrm>
          <a:off x="573934" y="1449194"/>
          <a:ext cx="10107036" cy="3912690"/>
        </p:xfrm>
        <a:graphic>
          <a:graphicData uri="http://schemas.openxmlformats.org/drawingml/2006/table">
            <a:tbl>
              <a:tblPr>
                <a:effectLst/>
              </a:tblPr>
              <a:tblGrid>
                <a:gridCol w="1236759">
                  <a:extLst>
                    <a:ext uri="{9D8B030D-6E8A-4147-A177-3AD203B41FA5}">
                      <a16:colId xmlns:a16="http://schemas.microsoft.com/office/drawing/2014/main" val="2538557119"/>
                    </a:ext>
                  </a:extLst>
                </a:gridCol>
                <a:gridCol w="4988941">
                  <a:extLst>
                    <a:ext uri="{9D8B030D-6E8A-4147-A177-3AD203B41FA5}">
                      <a16:colId xmlns:a16="http://schemas.microsoft.com/office/drawing/2014/main" val="3612884771"/>
                    </a:ext>
                  </a:extLst>
                </a:gridCol>
                <a:gridCol w="1313234">
                  <a:extLst>
                    <a:ext uri="{9D8B030D-6E8A-4147-A177-3AD203B41FA5}">
                      <a16:colId xmlns:a16="http://schemas.microsoft.com/office/drawing/2014/main" val="1567620093"/>
                    </a:ext>
                  </a:extLst>
                </a:gridCol>
                <a:gridCol w="1297796">
                  <a:extLst>
                    <a:ext uri="{9D8B030D-6E8A-4147-A177-3AD203B41FA5}">
                      <a16:colId xmlns:a16="http://schemas.microsoft.com/office/drawing/2014/main" val="1416086661"/>
                    </a:ext>
                  </a:extLst>
                </a:gridCol>
                <a:gridCol w="1270306">
                  <a:extLst>
                    <a:ext uri="{9D8B030D-6E8A-4147-A177-3AD203B41FA5}">
                      <a16:colId xmlns:a16="http://schemas.microsoft.com/office/drawing/2014/main" val="3460426261"/>
                    </a:ext>
                  </a:extLst>
                </a:gridCol>
              </a:tblGrid>
              <a:tr h="949361">
                <a:tc>
                  <a:txBody>
                    <a:bodyPr/>
                    <a:lstStyle/>
                    <a:p>
                      <a:pPr lvl="0" algn="ctr">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Description</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FY26 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FY27</a:t>
                      </a:r>
                      <a:endParaRPr lang="en-US" sz="700" dirty="0"/>
                    </a:p>
                    <a:p>
                      <a:pPr lvl="0" algn="ctr">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681803">
                <a:tc>
                  <a:txBody>
                    <a:bodyPr/>
                    <a:lstStyle/>
                    <a:p>
                      <a:pPr lvl="0" algn="ctr">
                        <a:lnSpc>
                          <a:spcPct val="144578"/>
                        </a:lnSpc>
                      </a:pPr>
                      <a:r>
                        <a:rPr lang="en-US" sz="1400" spc="-46" dirty="0">
                          <a:solidFill>
                            <a:srgbClr val="000000"/>
                          </a:solidFill>
                          <a:latin typeface="Open Sans"/>
                        </a:rPr>
                        <a:t>3350-521200</a:t>
                      </a:r>
                      <a:endParaRPr lang="en-US" sz="700" dirty="0"/>
                    </a:p>
                    <a:p>
                      <a:pPr lvl="0" algn="ctr">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The costs for RCSO's technological software and annual maintenance agreements, particularly the Axon contract, have increased significantly. Adequate funding is necessary to accommodate these budgetary changes.</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$878,846</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$1,267,970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$389,124</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579313266"/>
                  </a:ext>
                </a:extLst>
              </a:tr>
              <a:tr h="681803">
                <a:tc>
                  <a:txBody>
                    <a:bodyPr/>
                    <a:lstStyle/>
                    <a:p>
                      <a:pPr lvl="0" algn="ctr">
                        <a:lnSpc>
                          <a:spcPct val="144578"/>
                        </a:lnSpc>
                      </a:pPr>
                      <a:r>
                        <a:rPr lang="en-US" sz="1400" spc="-46" dirty="0">
                          <a:solidFill>
                            <a:srgbClr val="000000"/>
                          </a:solidFill>
                          <a:latin typeface="Open Sans"/>
                        </a:rPr>
                        <a:t>3350-522200</a:t>
                      </a:r>
                      <a:endParaRPr lang="en-US" sz="700" dirty="0"/>
                    </a:p>
                    <a:p>
                      <a:pPr lvl="0" algn="ctr">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Funding for repair and maintenance is essential to keep equipment and facilities in optimal condition under the oversight of Support Services. Additionally, resources are needed for the upkeep of the mobile command vehicle and older vehicles.</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$40,000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$180,000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$140,000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2973811255"/>
                  </a:ext>
                </a:extLst>
              </a:tr>
            </a:tbl>
          </a:graphicData>
        </a:graphic>
      </p:graphicFrame>
      <p:sp>
        <p:nvSpPr>
          <p:cNvPr id="11" name="TextBox 10">
            <a:extLst>
              <a:ext uri="{FF2B5EF4-FFF2-40B4-BE49-F238E27FC236}">
                <a16:creationId xmlns:a16="http://schemas.microsoft.com/office/drawing/2014/main" id="{B8B25ECE-3F5B-19E8-4B51-FB88E492E044}"/>
              </a:ext>
            </a:extLst>
          </p:cNvPr>
          <p:cNvSpPr txBox="1"/>
          <p:nvPr/>
        </p:nvSpPr>
        <p:spPr>
          <a:xfrm>
            <a:off x="6835764" y="1110289"/>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dirty="0">
                <a:solidFill>
                  <a:srgbClr val="000000"/>
                </a:solidFill>
                <a:latin typeface="Arimo Bold"/>
                <a:ea typeface="Arimo Bold"/>
                <a:cs typeface="Arimo Bold"/>
              </a:rPr>
              <a:t>* Include changes of $5,000 or greater only</a:t>
            </a:r>
          </a:p>
        </p:txBody>
      </p:sp>
      <p:sp>
        <p:nvSpPr>
          <p:cNvPr id="3" name="Slide Number Placeholder 2">
            <a:extLst>
              <a:ext uri="{FF2B5EF4-FFF2-40B4-BE49-F238E27FC236}">
                <a16:creationId xmlns:a16="http://schemas.microsoft.com/office/drawing/2014/main" id="{BBDEEECB-ACA8-EADD-45D0-5C189F6802B2}"/>
              </a:ext>
            </a:extLst>
          </p:cNvPr>
          <p:cNvSpPr>
            <a:spLocks noGrp="1"/>
          </p:cNvSpPr>
          <p:nvPr>
            <p:ph type="sldNum" sz="quarter" idx="12"/>
          </p:nvPr>
        </p:nvSpPr>
        <p:spPr/>
        <p:txBody>
          <a:bodyPr/>
          <a:lstStyle/>
          <a:p>
            <a:fld id="{EC38A8CB-6CE1-4548-978B-68EFEA465EE4}" type="slidenum">
              <a:rPr lang="en-US" smtClean="0"/>
              <a:t>12</a:t>
            </a:fld>
            <a:endParaRPr lang="en-US"/>
          </a:p>
        </p:txBody>
      </p:sp>
    </p:spTree>
    <p:extLst>
      <p:ext uri="{BB962C8B-B14F-4D97-AF65-F5344CB8AC3E}">
        <p14:creationId xmlns:p14="http://schemas.microsoft.com/office/powerpoint/2010/main" val="150600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54CF6-AC3C-A809-4F08-F15D0FC2DDB0}"/>
            </a:ext>
          </a:extLst>
        </p:cNvPr>
        <p:cNvGrpSpPr/>
        <p:nvPr/>
      </p:nvGrpSpPr>
      <p:grpSpPr>
        <a:xfrm>
          <a:off x="0" y="0"/>
          <a:ext cx="0" cy="0"/>
          <a:chOff x="0" y="0"/>
          <a:chExt cx="0" cy="0"/>
        </a:xfrm>
      </p:grpSpPr>
      <p:pic>
        <p:nvPicPr>
          <p:cNvPr id="2" name="Picture 6" descr="Background pattern&#10;&#10;AI-generated content may be incorrect.">
            <a:extLst>
              <a:ext uri="{FF2B5EF4-FFF2-40B4-BE49-F238E27FC236}">
                <a16:creationId xmlns:a16="http://schemas.microsoft.com/office/drawing/2014/main" id="{7B75E43E-F1F1-68E9-FDFD-CD7B45587864}"/>
              </a:ext>
            </a:extLst>
          </p:cNvPr>
          <p:cNvPicPr>
            <a:picLocks noChangeAspect="1"/>
          </p:cNvPicPr>
          <p:nvPr/>
        </p:nvPicPr>
        <p:blipFill>
          <a:blip r:embed="rId2"/>
          <a:stretch>
            <a:fillRect/>
          </a:stretch>
        </p:blipFill>
        <p:spPr>
          <a:xfrm>
            <a:off x="0" y="0"/>
            <a:ext cx="12192000" cy="6526323"/>
          </a:xfrm>
          <a:prstGeom prst="rect">
            <a:avLst/>
          </a:prstGeom>
          <a:noFill/>
          <a:ln cap="flat">
            <a:noFill/>
          </a:ln>
        </p:spPr>
      </p:pic>
      <p:sp>
        <p:nvSpPr>
          <p:cNvPr id="4" name="TextBox 4">
            <a:extLst>
              <a:ext uri="{FF2B5EF4-FFF2-40B4-BE49-F238E27FC236}">
                <a16:creationId xmlns:a16="http://schemas.microsoft.com/office/drawing/2014/main" id="{CF66D283-9721-2C32-BBA5-C3798C02A125}"/>
              </a:ext>
            </a:extLst>
          </p:cNvPr>
          <p:cNvSpPr txBox="1"/>
          <p:nvPr/>
        </p:nvSpPr>
        <p:spPr>
          <a:xfrm>
            <a:off x="-763328" y="212185"/>
            <a:ext cx="9371468" cy="2812180"/>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3200" spc="100" dirty="0">
                <a:solidFill>
                  <a:srgbClr val="000000"/>
                </a:solidFill>
                <a:latin typeface="Arimo Bold"/>
              </a:rPr>
              <a:t>Operating Budget Request Justification</a:t>
            </a:r>
          </a:p>
          <a:p>
            <a:pPr algn="ctr" defTabSz="609630">
              <a:lnSpc>
                <a:spcPct val="130120"/>
              </a:lnSpc>
              <a:defRPr sz="1800" b="0" i="0" u="none" strike="noStrike" kern="0" cap="none" spc="0" baseline="0">
                <a:solidFill>
                  <a:srgbClr val="000000"/>
                </a:solidFill>
                <a:uFillTx/>
              </a:defRPr>
            </a:pPr>
            <a:r>
              <a:rPr lang="en-US" sz="3200" spc="100" dirty="0">
                <a:solidFill>
                  <a:srgbClr val="000000"/>
                </a:solidFill>
                <a:latin typeface="Arimo Bold"/>
              </a:rPr>
              <a:t>(Support Services Division: 3350)</a:t>
            </a:r>
          </a:p>
          <a:p>
            <a:pPr defTabSz="609630">
              <a:lnSpc>
                <a:spcPct val="130120"/>
              </a:lnSpc>
              <a:defRPr sz="1800" b="0" i="0" u="none" strike="noStrike" kern="0" cap="none" spc="0" baseline="0">
                <a:solidFill>
                  <a:srgbClr val="000000"/>
                </a:solidFill>
                <a:uFillTx/>
              </a:defRPr>
            </a:pPr>
            <a:endParaRPr lang="en-US" sz="4000" spc="100" dirty="0">
              <a:solidFill>
                <a:srgbClr val="000000"/>
              </a:solidFill>
              <a:latin typeface="Arimo Bold"/>
            </a:endParaRP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5" name="TextBox 5">
            <a:extLst>
              <a:ext uri="{FF2B5EF4-FFF2-40B4-BE49-F238E27FC236}">
                <a16:creationId xmlns:a16="http://schemas.microsoft.com/office/drawing/2014/main" id="{BEF332FB-59BF-E0E9-F9C0-4DEC66684165}"/>
              </a:ext>
            </a:extLst>
          </p:cNvPr>
          <p:cNvSpPr txBox="1"/>
          <p:nvPr/>
        </p:nvSpPr>
        <p:spPr>
          <a:xfrm>
            <a:off x="222633" y="2282179"/>
            <a:ext cx="11527661" cy="2613729"/>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b="1" spc="-31" dirty="0">
                <a:solidFill>
                  <a:srgbClr val="000000"/>
                </a:solidFill>
                <a:latin typeface="Open Sans Bold"/>
              </a:rPr>
              <a:t>         3350-521200	 (Professional Services)			$389,124</a:t>
            </a:r>
            <a:endParaRPr lang="en-US" sz="1600" b="1" dirty="0">
              <a:solidFill>
                <a:srgbClr val="000000"/>
              </a:solidFill>
              <a:latin typeface="Calibri"/>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There is a notable price increase for RCSO's technological software and annual maintenance agreements, particularly concerning the Axon contract.</a:t>
            </a:r>
          </a:p>
          <a:p>
            <a:pPr marL="473738" lvl="2" defTabSz="609630">
              <a:lnSpc>
                <a:spcPct val="130120"/>
              </a:lnSpc>
              <a:buSzPct val="100000"/>
              <a:defRPr sz="1800" b="0" i="0" u="none" strike="noStrike" kern="0" cap="none" spc="0" baseline="0">
                <a:solidFill>
                  <a:srgbClr val="000000"/>
                </a:solidFill>
                <a:uFillTx/>
              </a:defRPr>
            </a:pPr>
            <a:endParaRPr lang="en-US" sz="1600" b="1" spc="-31" dirty="0">
              <a:solidFill>
                <a:srgbClr val="000000"/>
              </a:solidFill>
              <a:latin typeface="Open Sans"/>
            </a:endParaRPr>
          </a:p>
          <a:p>
            <a:pPr marL="473738" lvl="2" defTabSz="609630">
              <a:lnSpc>
                <a:spcPct val="130120"/>
              </a:lnSpc>
              <a:buSzPct val="100000"/>
              <a:defRPr sz="1800" b="0" i="0" u="none" strike="noStrike" kern="0" cap="none" spc="0" baseline="0">
                <a:solidFill>
                  <a:srgbClr val="000000"/>
                </a:solidFill>
                <a:uFillTx/>
              </a:defRPr>
            </a:pPr>
            <a:r>
              <a:rPr lang="en-US" b="1" spc="-31" dirty="0">
                <a:solidFill>
                  <a:srgbClr val="000000"/>
                </a:solidFill>
                <a:latin typeface="Open Sans Bold"/>
              </a:rPr>
              <a:t>3350-522200	 (Repair &amp; Maintenance)                             $140,000</a:t>
            </a:r>
            <a:endParaRPr lang="en-US" b="1" spc="-31" dirty="0">
              <a:solidFill>
                <a:srgbClr val="000000"/>
              </a:solidFill>
              <a:latin typeface="Open Sans Bold"/>
              <a:ea typeface="Open Sans Bold"/>
              <a:cs typeface="Open Sans Bold"/>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The Support Service Division requires additional funding for repair and maintenance to ensure that equipment and facilities remain in optimal condition. This funding will address aging infrastructure and necessary upgrades, ultimately improving the division's efficiency in serving the community and operating the mobile command vehicle.</a:t>
            </a:r>
          </a:p>
        </p:txBody>
      </p:sp>
      <p:sp>
        <p:nvSpPr>
          <p:cNvPr id="6" name="TextBox 6">
            <a:extLst>
              <a:ext uri="{FF2B5EF4-FFF2-40B4-BE49-F238E27FC236}">
                <a16:creationId xmlns:a16="http://schemas.microsoft.com/office/drawing/2014/main" id="{D23F67BE-EACD-26CC-091E-6254B33D655A}"/>
              </a:ext>
            </a:extLst>
          </p:cNvPr>
          <p:cNvSpPr txBox="1"/>
          <p:nvPr/>
        </p:nvSpPr>
        <p:spPr>
          <a:xfrm>
            <a:off x="579298" y="1434378"/>
            <a:ext cx="4716780" cy="367793"/>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000" b="1" dirty="0">
                <a:solidFill>
                  <a:srgbClr val="00507B"/>
                </a:solidFill>
                <a:latin typeface="Arimo Bold"/>
              </a:rPr>
              <a:t>Requests</a:t>
            </a:r>
            <a:endParaRPr lang="en-US" sz="1400" b="1" dirty="0">
              <a:solidFill>
                <a:srgbClr val="000000"/>
              </a:solidFill>
              <a:latin typeface="Calibri"/>
            </a:endParaRPr>
          </a:p>
        </p:txBody>
      </p:sp>
      <p:sp>
        <p:nvSpPr>
          <p:cNvPr id="3" name="Slide Number Placeholder 2">
            <a:extLst>
              <a:ext uri="{FF2B5EF4-FFF2-40B4-BE49-F238E27FC236}">
                <a16:creationId xmlns:a16="http://schemas.microsoft.com/office/drawing/2014/main" id="{A51FCCDD-9175-9E46-15B9-9F0C86C1BCA3}"/>
              </a:ext>
            </a:extLst>
          </p:cNvPr>
          <p:cNvSpPr>
            <a:spLocks noGrp="1"/>
          </p:cNvSpPr>
          <p:nvPr>
            <p:ph type="sldNum" sz="quarter" idx="12"/>
          </p:nvPr>
        </p:nvSpPr>
        <p:spPr/>
        <p:txBody>
          <a:bodyPr/>
          <a:lstStyle/>
          <a:p>
            <a:fld id="{EC38A8CB-6CE1-4548-978B-68EFEA465EE4}" type="slidenum">
              <a:rPr lang="en-US" smtClean="0"/>
              <a:t>13</a:t>
            </a:fld>
            <a:endParaRPr lang="en-US"/>
          </a:p>
        </p:txBody>
      </p:sp>
    </p:spTree>
    <p:extLst>
      <p:ext uri="{BB962C8B-B14F-4D97-AF65-F5344CB8AC3E}">
        <p14:creationId xmlns:p14="http://schemas.microsoft.com/office/powerpoint/2010/main" val="1091292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99106-56FC-50E3-EB74-141949A299D0}"/>
            </a:ext>
          </a:extLst>
        </p:cNvPr>
        <p:cNvGrpSpPr/>
        <p:nvPr/>
      </p:nvGrpSpPr>
      <p:grpSpPr>
        <a:xfrm>
          <a:off x="0" y="0"/>
          <a:ext cx="0" cy="0"/>
          <a:chOff x="0" y="0"/>
          <a:chExt cx="0" cy="0"/>
        </a:xfrm>
      </p:grpSpPr>
      <p:pic>
        <p:nvPicPr>
          <p:cNvPr id="2" name="Picture 12" descr="A picture containing text&#10;&#10;AI-generated content may be incorrect.">
            <a:extLst>
              <a:ext uri="{FF2B5EF4-FFF2-40B4-BE49-F238E27FC236}">
                <a16:creationId xmlns:a16="http://schemas.microsoft.com/office/drawing/2014/main" id="{9D872977-FE74-C4AD-FE16-83C400924477}"/>
              </a:ext>
            </a:extLst>
          </p:cNvPr>
          <p:cNvPicPr>
            <a:picLocks noChangeAspect="1"/>
          </p:cNvPicPr>
          <p:nvPr/>
        </p:nvPicPr>
        <p:blipFill>
          <a:blip r:embed="rId3"/>
          <a:stretch>
            <a:fillRect/>
          </a:stretch>
        </p:blipFill>
        <p:spPr>
          <a:xfrm>
            <a:off x="-77821" y="0"/>
            <a:ext cx="12269821" cy="6806604"/>
          </a:xfrm>
          <a:prstGeom prst="rect">
            <a:avLst/>
          </a:prstGeom>
          <a:noFill/>
          <a:ln cap="flat">
            <a:noFill/>
          </a:ln>
        </p:spPr>
      </p:pic>
      <p:sp>
        <p:nvSpPr>
          <p:cNvPr id="5" name="TextBox 5">
            <a:extLst>
              <a:ext uri="{FF2B5EF4-FFF2-40B4-BE49-F238E27FC236}">
                <a16:creationId xmlns:a16="http://schemas.microsoft.com/office/drawing/2014/main" id="{8CFC950A-0839-5417-1A4F-141E8DAB1A96}"/>
              </a:ext>
            </a:extLst>
          </p:cNvPr>
          <p:cNvSpPr txBox="1"/>
          <p:nvPr/>
        </p:nvSpPr>
        <p:spPr>
          <a:xfrm>
            <a:off x="936777" y="148632"/>
            <a:ext cx="9644885"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(CID: 3320)</a:t>
            </a:r>
            <a:endParaRPr lang="en-US" sz="1100" dirty="0">
              <a:solidFill>
                <a:srgbClr val="000000"/>
              </a:solidFill>
              <a:latin typeface="Calibri"/>
            </a:endParaRPr>
          </a:p>
        </p:txBody>
      </p:sp>
      <p:graphicFrame>
        <p:nvGraphicFramePr>
          <p:cNvPr id="8" name="Table 9">
            <a:extLst>
              <a:ext uri="{FF2B5EF4-FFF2-40B4-BE49-F238E27FC236}">
                <a16:creationId xmlns:a16="http://schemas.microsoft.com/office/drawing/2014/main" id="{31FBCAA8-9E64-054B-C69A-F405FF7749A1}"/>
              </a:ext>
            </a:extLst>
          </p:cNvPr>
          <p:cNvGraphicFramePr>
            <a:graphicFrameLocks noGrp="1"/>
          </p:cNvGraphicFramePr>
          <p:nvPr>
            <p:extLst>
              <p:ext uri="{D42A27DB-BD31-4B8C-83A1-F6EECF244321}">
                <p14:modId xmlns:p14="http://schemas.microsoft.com/office/powerpoint/2010/main" val="1110254503"/>
              </p:ext>
            </p:extLst>
          </p:nvPr>
        </p:nvGraphicFramePr>
        <p:xfrm>
          <a:off x="679023" y="1713517"/>
          <a:ext cx="9793639" cy="1972592"/>
        </p:xfrm>
        <a:graphic>
          <a:graphicData uri="http://schemas.openxmlformats.org/drawingml/2006/table">
            <a:tbl>
              <a:tblPr>
                <a:effectLst/>
              </a:tblPr>
              <a:tblGrid>
                <a:gridCol w="1315562">
                  <a:extLst>
                    <a:ext uri="{9D8B030D-6E8A-4147-A177-3AD203B41FA5}">
                      <a16:colId xmlns:a16="http://schemas.microsoft.com/office/drawing/2014/main" val="2538557119"/>
                    </a:ext>
                  </a:extLst>
                </a:gridCol>
                <a:gridCol w="4740965">
                  <a:extLst>
                    <a:ext uri="{9D8B030D-6E8A-4147-A177-3AD203B41FA5}">
                      <a16:colId xmlns:a16="http://schemas.microsoft.com/office/drawing/2014/main" val="3612884771"/>
                    </a:ext>
                  </a:extLst>
                </a:gridCol>
                <a:gridCol w="1152939">
                  <a:extLst>
                    <a:ext uri="{9D8B030D-6E8A-4147-A177-3AD203B41FA5}">
                      <a16:colId xmlns:a16="http://schemas.microsoft.com/office/drawing/2014/main" val="1567620093"/>
                    </a:ext>
                  </a:extLst>
                </a:gridCol>
                <a:gridCol w="1365671">
                  <a:extLst>
                    <a:ext uri="{9D8B030D-6E8A-4147-A177-3AD203B41FA5}">
                      <a16:colId xmlns:a16="http://schemas.microsoft.com/office/drawing/2014/main" val="1416086661"/>
                    </a:ext>
                  </a:extLst>
                </a:gridCol>
                <a:gridCol w="1218502">
                  <a:extLst>
                    <a:ext uri="{9D8B030D-6E8A-4147-A177-3AD203B41FA5}">
                      <a16:colId xmlns:a16="http://schemas.microsoft.com/office/drawing/2014/main" val="3460426261"/>
                    </a:ext>
                  </a:extLst>
                </a:gridCol>
              </a:tblGrid>
              <a:tr h="949361">
                <a:tc>
                  <a:txBody>
                    <a:bodyPr/>
                    <a:lstStyle/>
                    <a:p>
                      <a:pPr lvl="0" algn="ctr">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Description</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FY26</a:t>
                      </a:r>
                    </a:p>
                    <a:p>
                      <a:pPr lvl="0" algn="ctr">
                        <a:lnSpc>
                          <a:spcPct val="144578"/>
                        </a:lnSpc>
                      </a:pPr>
                      <a:r>
                        <a:rPr lang="en-US" sz="2000" spc="-66" dirty="0">
                          <a:solidFill>
                            <a:srgbClr val="FFFFFF"/>
                          </a:solidFill>
                          <a:latin typeface="Open Sans"/>
                        </a:rPr>
                        <a:t>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FY27</a:t>
                      </a:r>
                    </a:p>
                    <a:p>
                      <a:pPr lvl="0" algn="ctr">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395799">
                <a:tc>
                  <a:txBody>
                    <a:bodyPr/>
                    <a:lstStyle/>
                    <a:p>
                      <a:pPr lvl="0" algn="ctr">
                        <a:lnSpc>
                          <a:spcPct val="144578"/>
                        </a:lnSpc>
                      </a:pPr>
                      <a:r>
                        <a:rPr lang="en-US" sz="1400" spc="-46" dirty="0">
                          <a:solidFill>
                            <a:srgbClr val="000000"/>
                          </a:solidFill>
                          <a:latin typeface="Open Sans"/>
                        </a:rPr>
                        <a:t>3320-523500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Increase needed to support ongoing rise in travel cost for training needs. This budget supports over 15  CID investigators for the entire year. </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$13,000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$18,000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$5,000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833456818"/>
                  </a:ext>
                </a:extLst>
              </a:tr>
            </a:tbl>
          </a:graphicData>
        </a:graphic>
      </p:graphicFrame>
      <p:sp>
        <p:nvSpPr>
          <p:cNvPr id="11" name="TextBox 10">
            <a:extLst>
              <a:ext uri="{FF2B5EF4-FFF2-40B4-BE49-F238E27FC236}">
                <a16:creationId xmlns:a16="http://schemas.microsoft.com/office/drawing/2014/main" id="{7F6DB65E-654A-16A0-E03C-D18D842BE21F}"/>
              </a:ext>
            </a:extLst>
          </p:cNvPr>
          <p:cNvSpPr txBox="1"/>
          <p:nvPr/>
        </p:nvSpPr>
        <p:spPr>
          <a:xfrm>
            <a:off x="6923313" y="1117059"/>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dirty="0">
                <a:solidFill>
                  <a:srgbClr val="000000"/>
                </a:solidFill>
                <a:latin typeface="Arimo Bold"/>
                <a:ea typeface="Arimo Bold"/>
                <a:cs typeface="Arimo Bold"/>
              </a:rPr>
              <a:t>* Include changes of $5,000 or greater only</a:t>
            </a:r>
          </a:p>
        </p:txBody>
      </p:sp>
      <p:sp>
        <p:nvSpPr>
          <p:cNvPr id="3" name="Slide Number Placeholder 2">
            <a:extLst>
              <a:ext uri="{FF2B5EF4-FFF2-40B4-BE49-F238E27FC236}">
                <a16:creationId xmlns:a16="http://schemas.microsoft.com/office/drawing/2014/main" id="{CE7FCA34-C722-E70E-E084-22307C7F5453}"/>
              </a:ext>
            </a:extLst>
          </p:cNvPr>
          <p:cNvSpPr>
            <a:spLocks noGrp="1"/>
          </p:cNvSpPr>
          <p:nvPr>
            <p:ph type="sldNum" sz="quarter" idx="12"/>
          </p:nvPr>
        </p:nvSpPr>
        <p:spPr/>
        <p:txBody>
          <a:bodyPr/>
          <a:lstStyle/>
          <a:p>
            <a:fld id="{EC38A8CB-6CE1-4548-978B-68EFEA465EE4}" type="slidenum">
              <a:rPr lang="en-US" smtClean="0"/>
              <a:t>14</a:t>
            </a:fld>
            <a:endParaRPr lang="en-US"/>
          </a:p>
        </p:txBody>
      </p:sp>
    </p:spTree>
    <p:extLst>
      <p:ext uri="{BB962C8B-B14F-4D97-AF65-F5344CB8AC3E}">
        <p14:creationId xmlns:p14="http://schemas.microsoft.com/office/powerpoint/2010/main" val="934278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7FAE5-4D35-5C14-B699-72A7FEEC3DCE}"/>
            </a:ext>
          </a:extLst>
        </p:cNvPr>
        <p:cNvGrpSpPr/>
        <p:nvPr/>
      </p:nvGrpSpPr>
      <p:grpSpPr>
        <a:xfrm>
          <a:off x="0" y="0"/>
          <a:ext cx="0" cy="0"/>
          <a:chOff x="0" y="0"/>
          <a:chExt cx="0" cy="0"/>
        </a:xfrm>
      </p:grpSpPr>
      <p:pic>
        <p:nvPicPr>
          <p:cNvPr id="2" name="Picture 6" descr="Background pattern&#10;&#10;AI-generated content may be incorrect.">
            <a:extLst>
              <a:ext uri="{FF2B5EF4-FFF2-40B4-BE49-F238E27FC236}">
                <a16:creationId xmlns:a16="http://schemas.microsoft.com/office/drawing/2014/main" id="{E3984A19-AF83-380A-635F-C8EC735F72B3}"/>
              </a:ext>
            </a:extLst>
          </p:cNvPr>
          <p:cNvPicPr>
            <a:picLocks noChangeAspect="1"/>
          </p:cNvPicPr>
          <p:nvPr/>
        </p:nvPicPr>
        <p:blipFill>
          <a:blip r:embed="rId2"/>
          <a:stretch>
            <a:fillRect/>
          </a:stretch>
        </p:blipFill>
        <p:spPr>
          <a:xfrm>
            <a:off x="0" y="0"/>
            <a:ext cx="12192000" cy="6526323"/>
          </a:xfrm>
          <a:prstGeom prst="rect">
            <a:avLst/>
          </a:prstGeom>
          <a:noFill/>
          <a:ln cap="flat">
            <a:noFill/>
          </a:ln>
        </p:spPr>
      </p:pic>
      <p:sp>
        <p:nvSpPr>
          <p:cNvPr id="4" name="TextBox 4">
            <a:extLst>
              <a:ext uri="{FF2B5EF4-FFF2-40B4-BE49-F238E27FC236}">
                <a16:creationId xmlns:a16="http://schemas.microsoft.com/office/drawing/2014/main" id="{47B1FB71-19AC-B1C8-97C1-9E471C94DD28}"/>
              </a:ext>
            </a:extLst>
          </p:cNvPr>
          <p:cNvSpPr txBox="1"/>
          <p:nvPr/>
        </p:nvSpPr>
        <p:spPr>
          <a:xfrm>
            <a:off x="-593705" y="331677"/>
            <a:ext cx="9371468" cy="2812180"/>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3200" spc="100" dirty="0">
                <a:solidFill>
                  <a:srgbClr val="000000"/>
                </a:solidFill>
                <a:latin typeface="Arimo Bold"/>
              </a:rPr>
              <a:t>Operating Budget Request Justification</a:t>
            </a:r>
          </a:p>
          <a:p>
            <a:pPr algn="ctr" defTabSz="609630">
              <a:lnSpc>
                <a:spcPct val="130120"/>
              </a:lnSpc>
              <a:defRPr sz="1800" b="0" i="0" u="none" strike="noStrike" kern="0" cap="none" spc="0" baseline="0">
                <a:solidFill>
                  <a:srgbClr val="000000"/>
                </a:solidFill>
                <a:uFillTx/>
              </a:defRPr>
            </a:pPr>
            <a:r>
              <a:rPr lang="en-US" sz="3200" spc="100" dirty="0">
                <a:solidFill>
                  <a:srgbClr val="000000"/>
                </a:solidFill>
                <a:latin typeface="Arimo Bold"/>
              </a:rPr>
              <a:t>(CID: 3320)</a:t>
            </a:r>
          </a:p>
          <a:p>
            <a:pPr defTabSz="609630">
              <a:lnSpc>
                <a:spcPct val="130120"/>
              </a:lnSpc>
              <a:defRPr sz="1800" b="0" i="0" u="none" strike="noStrike" kern="0" cap="none" spc="0" baseline="0">
                <a:solidFill>
                  <a:srgbClr val="000000"/>
                </a:solidFill>
                <a:uFillTx/>
              </a:defRPr>
            </a:pPr>
            <a:endParaRPr lang="en-US" sz="4000" spc="100" dirty="0">
              <a:solidFill>
                <a:srgbClr val="000000"/>
              </a:solidFill>
              <a:latin typeface="Arimo Bold"/>
            </a:endParaRP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5" name="TextBox 5">
            <a:extLst>
              <a:ext uri="{FF2B5EF4-FFF2-40B4-BE49-F238E27FC236}">
                <a16:creationId xmlns:a16="http://schemas.microsoft.com/office/drawing/2014/main" id="{DCC7F4BF-0966-7BB6-34FD-1B5AD29BA2D4}"/>
              </a:ext>
            </a:extLst>
          </p:cNvPr>
          <p:cNvSpPr txBox="1"/>
          <p:nvPr/>
        </p:nvSpPr>
        <p:spPr>
          <a:xfrm>
            <a:off x="758953" y="2393466"/>
            <a:ext cx="8951976" cy="991553"/>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700" b="1" spc="-31" dirty="0">
                <a:latin typeface="Open Sans Bold"/>
              </a:rPr>
              <a:t>       3320-523500							      		        $5,000</a:t>
            </a:r>
            <a:endParaRPr lang="en-US" sz="1700" b="1" spc="-31" dirty="0">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700" spc="-31" dirty="0">
                <a:latin typeface="Open Sans"/>
              </a:rPr>
              <a:t>Increase to support ongoing raise in travel cost for advanced and continuous training for Investigators. </a:t>
            </a:r>
          </a:p>
        </p:txBody>
      </p:sp>
      <p:sp>
        <p:nvSpPr>
          <p:cNvPr id="6" name="TextBox 6">
            <a:extLst>
              <a:ext uri="{FF2B5EF4-FFF2-40B4-BE49-F238E27FC236}">
                <a16:creationId xmlns:a16="http://schemas.microsoft.com/office/drawing/2014/main" id="{555A5397-C063-2123-EF43-8A1E272091F2}"/>
              </a:ext>
            </a:extLst>
          </p:cNvPr>
          <p:cNvSpPr txBox="1"/>
          <p:nvPr/>
        </p:nvSpPr>
        <p:spPr>
          <a:xfrm>
            <a:off x="967021" y="1737767"/>
            <a:ext cx="4716780" cy="367793"/>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000" b="1" dirty="0">
                <a:solidFill>
                  <a:srgbClr val="00507B"/>
                </a:solidFill>
                <a:latin typeface="Arimo Bold"/>
              </a:rPr>
              <a:t>Requests</a:t>
            </a:r>
            <a:endParaRPr lang="en-US" sz="1400" b="1" dirty="0">
              <a:solidFill>
                <a:srgbClr val="000000"/>
              </a:solidFill>
              <a:latin typeface="Calibri"/>
            </a:endParaRPr>
          </a:p>
        </p:txBody>
      </p:sp>
      <p:sp>
        <p:nvSpPr>
          <p:cNvPr id="3" name="Slide Number Placeholder 2">
            <a:extLst>
              <a:ext uri="{FF2B5EF4-FFF2-40B4-BE49-F238E27FC236}">
                <a16:creationId xmlns:a16="http://schemas.microsoft.com/office/drawing/2014/main" id="{A3545C85-D5DE-E04F-478F-36A4D98BF2D0}"/>
              </a:ext>
            </a:extLst>
          </p:cNvPr>
          <p:cNvSpPr>
            <a:spLocks noGrp="1"/>
          </p:cNvSpPr>
          <p:nvPr>
            <p:ph type="sldNum" sz="quarter" idx="12"/>
          </p:nvPr>
        </p:nvSpPr>
        <p:spPr/>
        <p:txBody>
          <a:bodyPr/>
          <a:lstStyle/>
          <a:p>
            <a:fld id="{EC38A8CB-6CE1-4548-978B-68EFEA465EE4}" type="slidenum">
              <a:rPr lang="en-US" smtClean="0"/>
              <a:t>15</a:t>
            </a:fld>
            <a:endParaRPr lang="en-US"/>
          </a:p>
        </p:txBody>
      </p:sp>
    </p:spTree>
    <p:extLst>
      <p:ext uri="{BB962C8B-B14F-4D97-AF65-F5344CB8AC3E}">
        <p14:creationId xmlns:p14="http://schemas.microsoft.com/office/powerpoint/2010/main" val="3215065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47EC2-EFC5-87FD-9FB6-CE1383785E3E}"/>
            </a:ext>
          </a:extLst>
        </p:cNvPr>
        <p:cNvGrpSpPr/>
        <p:nvPr/>
      </p:nvGrpSpPr>
      <p:grpSpPr>
        <a:xfrm>
          <a:off x="0" y="0"/>
          <a:ext cx="0" cy="0"/>
          <a:chOff x="0" y="0"/>
          <a:chExt cx="0" cy="0"/>
        </a:xfrm>
      </p:grpSpPr>
      <p:pic>
        <p:nvPicPr>
          <p:cNvPr id="2" name="Picture 12" descr="A picture containing text&#10;&#10;AI-generated content may be incorrect.">
            <a:extLst>
              <a:ext uri="{FF2B5EF4-FFF2-40B4-BE49-F238E27FC236}">
                <a16:creationId xmlns:a16="http://schemas.microsoft.com/office/drawing/2014/main" id="{10BF90EE-FC91-2780-F317-66BC41249015}"/>
              </a:ext>
            </a:extLst>
          </p:cNvPr>
          <p:cNvPicPr>
            <a:picLocks noChangeAspect="1"/>
          </p:cNvPicPr>
          <p:nvPr/>
        </p:nvPicPr>
        <p:blipFill>
          <a:blip r:embed="rId3"/>
          <a:stretch>
            <a:fillRect/>
          </a:stretch>
        </p:blipFill>
        <p:spPr>
          <a:xfrm>
            <a:off x="0" y="-90772"/>
            <a:ext cx="12269821" cy="6806604"/>
          </a:xfrm>
          <a:prstGeom prst="rect">
            <a:avLst/>
          </a:prstGeom>
          <a:noFill/>
          <a:ln cap="flat">
            <a:noFill/>
          </a:ln>
        </p:spPr>
      </p:pic>
      <p:sp>
        <p:nvSpPr>
          <p:cNvPr id="5" name="TextBox 5">
            <a:extLst>
              <a:ext uri="{FF2B5EF4-FFF2-40B4-BE49-F238E27FC236}">
                <a16:creationId xmlns:a16="http://schemas.microsoft.com/office/drawing/2014/main" id="{9F90F85E-F36A-DCDD-8C7C-CA23FF9F9A2C}"/>
              </a:ext>
            </a:extLst>
          </p:cNvPr>
          <p:cNvSpPr txBox="1"/>
          <p:nvPr/>
        </p:nvSpPr>
        <p:spPr>
          <a:xfrm>
            <a:off x="573934" y="75258"/>
            <a:ext cx="9644885" cy="1535805"/>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a:t>
            </a:r>
          </a:p>
          <a:p>
            <a:pPr algn="ct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(Judicial Services: 3360)</a:t>
            </a:r>
            <a:endParaRPr lang="en-US" sz="1100" dirty="0">
              <a:solidFill>
                <a:srgbClr val="000000"/>
              </a:solidFill>
              <a:latin typeface="Calibri"/>
            </a:endParaRPr>
          </a:p>
        </p:txBody>
      </p:sp>
      <p:graphicFrame>
        <p:nvGraphicFramePr>
          <p:cNvPr id="8" name="Table 9">
            <a:extLst>
              <a:ext uri="{FF2B5EF4-FFF2-40B4-BE49-F238E27FC236}">
                <a16:creationId xmlns:a16="http://schemas.microsoft.com/office/drawing/2014/main" id="{AFB787A7-C1AC-F16A-0D49-441170CEBB05}"/>
              </a:ext>
            </a:extLst>
          </p:cNvPr>
          <p:cNvGraphicFramePr>
            <a:graphicFrameLocks noGrp="1"/>
          </p:cNvGraphicFramePr>
          <p:nvPr>
            <p:extLst>
              <p:ext uri="{D42A27DB-BD31-4B8C-83A1-F6EECF244321}">
                <p14:modId xmlns:p14="http://schemas.microsoft.com/office/powerpoint/2010/main" val="3399211064"/>
              </p:ext>
            </p:extLst>
          </p:nvPr>
        </p:nvGraphicFramePr>
        <p:xfrm>
          <a:off x="776092" y="2310434"/>
          <a:ext cx="10107036" cy="4059615"/>
        </p:xfrm>
        <a:graphic>
          <a:graphicData uri="http://schemas.openxmlformats.org/drawingml/2006/table">
            <a:tbl>
              <a:tblPr>
                <a:effectLst/>
              </a:tblPr>
              <a:tblGrid>
                <a:gridCol w="1424998">
                  <a:extLst>
                    <a:ext uri="{9D8B030D-6E8A-4147-A177-3AD203B41FA5}">
                      <a16:colId xmlns:a16="http://schemas.microsoft.com/office/drawing/2014/main" val="2538557119"/>
                    </a:ext>
                  </a:extLst>
                </a:gridCol>
                <a:gridCol w="4800702">
                  <a:extLst>
                    <a:ext uri="{9D8B030D-6E8A-4147-A177-3AD203B41FA5}">
                      <a16:colId xmlns:a16="http://schemas.microsoft.com/office/drawing/2014/main" val="3612884771"/>
                    </a:ext>
                  </a:extLst>
                </a:gridCol>
                <a:gridCol w="1313234">
                  <a:extLst>
                    <a:ext uri="{9D8B030D-6E8A-4147-A177-3AD203B41FA5}">
                      <a16:colId xmlns:a16="http://schemas.microsoft.com/office/drawing/2014/main" val="1567620093"/>
                    </a:ext>
                  </a:extLst>
                </a:gridCol>
                <a:gridCol w="1297796">
                  <a:extLst>
                    <a:ext uri="{9D8B030D-6E8A-4147-A177-3AD203B41FA5}">
                      <a16:colId xmlns:a16="http://schemas.microsoft.com/office/drawing/2014/main" val="1416086661"/>
                    </a:ext>
                  </a:extLst>
                </a:gridCol>
                <a:gridCol w="1270306">
                  <a:extLst>
                    <a:ext uri="{9D8B030D-6E8A-4147-A177-3AD203B41FA5}">
                      <a16:colId xmlns:a16="http://schemas.microsoft.com/office/drawing/2014/main" val="3460426261"/>
                    </a:ext>
                  </a:extLst>
                </a:gridCol>
              </a:tblGrid>
              <a:tr h="349801">
                <a:tc>
                  <a:txBody>
                    <a:bodyPr/>
                    <a:lstStyle/>
                    <a:p>
                      <a:pPr lvl="0" algn="ctr">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Description</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FY26 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FY27 </a:t>
                      </a:r>
                    </a:p>
                    <a:p>
                      <a:pPr lvl="0" algn="ctr">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681803">
                <a:tc>
                  <a:txBody>
                    <a:bodyPr/>
                    <a:lstStyle/>
                    <a:p>
                      <a:pPr lvl="0" algn="ctr">
                        <a:lnSpc>
                          <a:spcPct val="144578"/>
                        </a:lnSpc>
                      </a:pPr>
                      <a:r>
                        <a:rPr lang="en-US" sz="1400" spc="-46" dirty="0">
                          <a:solidFill>
                            <a:srgbClr val="000000"/>
                          </a:solidFill>
                          <a:latin typeface="Open Sans"/>
                        </a:rPr>
                        <a:t>3360-521300</a:t>
                      </a:r>
                      <a:endParaRPr lang="en-US" sz="700" dirty="0"/>
                    </a:p>
                    <a:p>
                      <a:pPr lvl="0" algn="ctr">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Increase to support out of state extradition cost that have risen.</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$31,941</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$39,941</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$8,000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579313266"/>
                  </a:ext>
                </a:extLst>
              </a:tr>
              <a:tr h="681803">
                <a:tc>
                  <a:txBody>
                    <a:bodyPr/>
                    <a:lstStyle/>
                    <a:p>
                      <a:pPr lvl="0" algn="ctr">
                        <a:lnSpc>
                          <a:spcPct val="144578"/>
                        </a:lnSpc>
                      </a:pPr>
                      <a:r>
                        <a:rPr lang="en-US" sz="1400" spc="-46" dirty="0">
                          <a:solidFill>
                            <a:srgbClr val="000000"/>
                          </a:solidFill>
                          <a:latin typeface="Open Sans"/>
                        </a:rPr>
                        <a:t>3360-523500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Increase in the Travel Line-item</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$13,000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$18,000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$5,000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2168642753"/>
                  </a:ext>
                </a:extLst>
              </a:tr>
              <a:tr h="681803">
                <a:tc>
                  <a:txBody>
                    <a:bodyPr/>
                    <a:lstStyle/>
                    <a:p>
                      <a:pPr lvl="0" algn="ctr">
                        <a:lnSpc>
                          <a:spcPct val="144578"/>
                        </a:lnSpc>
                      </a:pPr>
                      <a:r>
                        <a:rPr lang="en-US" sz="1400" spc="-46" dirty="0">
                          <a:solidFill>
                            <a:srgbClr val="000000"/>
                          </a:solidFill>
                          <a:latin typeface="Open Sans"/>
                        </a:rPr>
                        <a:t>3360-523700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Increase funded for adequate training for Deputies and the increase in added Courthouse Deputies for new courthouse </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$5,000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$10,000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$5,000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2973811255"/>
                  </a:ext>
                </a:extLst>
              </a:tr>
              <a:tr h="681803">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3360-531600</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Funding to support additional ballistic shields and less-lethal weapons for added Courthouse Deputies for opening of new courthouse. </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$13,622</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$20,622</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$7,000</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875665392"/>
                  </a:ext>
                </a:extLst>
              </a:tr>
            </a:tbl>
          </a:graphicData>
        </a:graphic>
      </p:graphicFrame>
      <p:sp>
        <p:nvSpPr>
          <p:cNvPr id="11" name="TextBox 10">
            <a:extLst>
              <a:ext uri="{FF2B5EF4-FFF2-40B4-BE49-F238E27FC236}">
                <a16:creationId xmlns:a16="http://schemas.microsoft.com/office/drawing/2014/main" id="{690BA8D3-B7BD-8FA5-2195-10217E6CF1CE}"/>
              </a:ext>
            </a:extLst>
          </p:cNvPr>
          <p:cNvSpPr txBox="1"/>
          <p:nvPr/>
        </p:nvSpPr>
        <p:spPr>
          <a:xfrm>
            <a:off x="7418797" y="1827410"/>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dirty="0">
                <a:solidFill>
                  <a:srgbClr val="000000"/>
                </a:solidFill>
                <a:latin typeface="Arimo Bold"/>
                <a:ea typeface="Arimo Bold"/>
                <a:cs typeface="Arimo Bold"/>
              </a:rPr>
              <a:t>* Include changes of $5,000 or greater only</a:t>
            </a:r>
          </a:p>
        </p:txBody>
      </p:sp>
      <p:sp>
        <p:nvSpPr>
          <p:cNvPr id="3" name="Slide Number Placeholder 2">
            <a:extLst>
              <a:ext uri="{FF2B5EF4-FFF2-40B4-BE49-F238E27FC236}">
                <a16:creationId xmlns:a16="http://schemas.microsoft.com/office/drawing/2014/main" id="{C0B5BF55-E015-C354-2169-69B1CCB3C7B0}"/>
              </a:ext>
            </a:extLst>
          </p:cNvPr>
          <p:cNvSpPr>
            <a:spLocks noGrp="1"/>
          </p:cNvSpPr>
          <p:nvPr>
            <p:ph type="sldNum" sz="quarter" idx="12"/>
          </p:nvPr>
        </p:nvSpPr>
        <p:spPr/>
        <p:txBody>
          <a:bodyPr/>
          <a:lstStyle/>
          <a:p>
            <a:fld id="{EC38A8CB-6CE1-4548-978B-68EFEA465EE4}" type="slidenum">
              <a:rPr lang="en-US" smtClean="0"/>
              <a:t>16</a:t>
            </a:fld>
            <a:endParaRPr lang="en-US"/>
          </a:p>
        </p:txBody>
      </p:sp>
    </p:spTree>
    <p:extLst>
      <p:ext uri="{BB962C8B-B14F-4D97-AF65-F5344CB8AC3E}">
        <p14:creationId xmlns:p14="http://schemas.microsoft.com/office/powerpoint/2010/main" val="2667733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24935-8D47-7DFB-6378-ACF54150D01A}"/>
            </a:ext>
          </a:extLst>
        </p:cNvPr>
        <p:cNvGrpSpPr/>
        <p:nvPr/>
      </p:nvGrpSpPr>
      <p:grpSpPr>
        <a:xfrm>
          <a:off x="0" y="0"/>
          <a:ext cx="0" cy="0"/>
          <a:chOff x="0" y="0"/>
          <a:chExt cx="0" cy="0"/>
        </a:xfrm>
      </p:grpSpPr>
      <p:pic>
        <p:nvPicPr>
          <p:cNvPr id="2" name="Picture 6" descr="Background pattern&#10;&#10;AI-generated content may be incorrect.">
            <a:extLst>
              <a:ext uri="{FF2B5EF4-FFF2-40B4-BE49-F238E27FC236}">
                <a16:creationId xmlns:a16="http://schemas.microsoft.com/office/drawing/2014/main" id="{B2B64365-165D-FC1E-E1A2-A43B7E7F896B}"/>
              </a:ext>
            </a:extLst>
          </p:cNvPr>
          <p:cNvPicPr>
            <a:picLocks noChangeAspect="1"/>
          </p:cNvPicPr>
          <p:nvPr/>
        </p:nvPicPr>
        <p:blipFill>
          <a:blip r:embed="rId2"/>
          <a:stretch>
            <a:fillRect/>
          </a:stretch>
        </p:blipFill>
        <p:spPr>
          <a:xfrm>
            <a:off x="0" y="0"/>
            <a:ext cx="12192000" cy="6526323"/>
          </a:xfrm>
          <a:prstGeom prst="rect">
            <a:avLst/>
          </a:prstGeom>
          <a:noFill/>
          <a:ln cap="flat">
            <a:noFill/>
          </a:ln>
        </p:spPr>
      </p:pic>
      <p:sp>
        <p:nvSpPr>
          <p:cNvPr id="4" name="TextBox 4">
            <a:extLst>
              <a:ext uri="{FF2B5EF4-FFF2-40B4-BE49-F238E27FC236}">
                <a16:creationId xmlns:a16="http://schemas.microsoft.com/office/drawing/2014/main" id="{8F1DFAB1-D995-8F79-C903-217D13E5C4B8}"/>
              </a:ext>
            </a:extLst>
          </p:cNvPr>
          <p:cNvSpPr txBox="1"/>
          <p:nvPr/>
        </p:nvSpPr>
        <p:spPr>
          <a:xfrm>
            <a:off x="-103517" y="119492"/>
            <a:ext cx="8333118" cy="2658998"/>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2800" spc="100" dirty="0">
                <a:solidFill>
                  <a:srgbClr val="000000"/>
                </a:solidFill>
                <a:latin typeface="Arimo Bold"/>
              </a:rPr>
              <a:t>Operating</a:t>
            </a:r>
            <a:r>
              <a:rPr lang="en-US" sz="3200" spc="100" dirty="0">
                <a:solidFill>
                  <a:srgbClr val="000000"/>
                </a:solidFill>
                <a:latin typeface="Arimo Bold"/>
              </a:rPr>
              <a:t> Budget Request Justification</a:t>
            </a:r>
          </a:p>
          <a:p>
            <a:pPr algn="ctr" defTabSz="609630">
              <a:lnSpc>
                <a:spcPct val="130120"/>
              </a:lnSpc>
              <a:defRPr sz="1800" b="0" i="0" u="none" strike="noStrike" kern="0" cap="none" spc="0" baseline="0">
                <a:solidFill>
                  <a:srgbClr val="000000"/>
                </a:solidFill>
                <a:uFillTx/>
              </a:defRPr>
            </a:pPr>
            <a:r>
              <a:rPr lang="en-US" sz="3200" spc="100" dirty="0">
                <a:solidFill>
                  <a:srgbClr val="000000"/>
                </a:solidFill>
                <a:latin typeface="Arimo Bold"/>
              </a:rPr>
              <a:t>(Judicial Services: 3360)</a:t>
            </a:r>
          </a:p>
          <a:p>
            <a:pPr defTabSz="609630">
              <a:lnSpc>
                <a:spcPct val="130120"/>
              </a:lnSpc>
              <a:defRPr sz="1800" b="0" i="0" u="none" strike="noStrike" kern="0" cap="none" spc="0" baseline="0">
                <a:solidFill>
                  <a:srgbClr val="000000"/>
                </a:solidFill>
                <a:uFillTx/>
              </a:defRPr>
            </a:pPr>
            <a:endParaRPr lang="en-US" sz="3600" spc="100" dirty="0">
              <a:solidFill>
                <a:srgbClr val="000000"/>
              </a:solidFill>
              <a:latin typeface="Arimo Bold"/>
            </a:endParaRPr>
          </a:p>
          <a:p>
            <a:pPr defTabSz="609630">
              <a:lnSpc>
                <a:spcPct val="130120"/>
              </a:lnSpc>
              <a:defRPr sz="1800" b="0" i="0" u="none" strike="noStrike" kern="0" cap="none" spc="0" baseline="0">
                <a:solidFill>
                  <a:srgbClr val="000000"/>
                </a:solidFill>
                <a:uFillTx/>
              </a:defRPr>
            </a:pPr>
            <a:r>
              <a:rPr lang="en-US" sz="3600" spc="100" dirty="0">
                <a:solidFill>
                  <a:srgbClr val="000000"/>
                </a:solidFill>
                <a:latin typeface="Arimo Bold"/>
              </a:rPr>
              <a:t> </a:t>
            </a:r>
            <a:endParaRPr lang="en-US" sz="3600" dirty="0">
              <a:solidFill>
                <a:srgbClr val="000000"/>
              </a:solidFill>
              <a:latin typeface="Calibri"/>
            </a:endParaRPr>
          </a:p>
        </p:txBody>
      </p:sp>
      <p:sp>
        <p:nvSpPr>
          <p:cNvPr id="5" name="TextBox 5">
            <a:extLst>
              <a:ext uri="{FF2B5EF4-FFF2-40B4-BE49-F238E27FC236}">
                <a16:creationId xmlns:a16="http://schemas.microsoft.com/office/drawing/2014/main" id="{4B31F64E-FDA5-7357-281E-808F8EE5057F}"/>
              </a:ext>
            </a:extLst>
          </p:cNvPr>
          <p:cNvSpPr txBox="1"/>
          <p:nvPr/>
        </p:nvSpPr>
        <p:spPr>
          <a:xfrm>
            <a:off x="86107" y="2031539"/>
            <a:ext cx="11527661" cy="4651210"/>
          </a:xfrm>
          <a:prstGeom prst="rect">
            <a:avLst/>
          </a:prstGeom>
          <a:noFill/>
          <a:ln cap="flat">
            <a:noFill/>
          </a:ln>
        </p:spPr>
        <p:txBody>
          <a:bodyPr vert="horz" wrap="square" lIns="0" tIns="0" rIns="0" bIns="0" anchor="t" anchorCtr="0" compatLnSpc="1">
            <a:spAutoFit/>
          </a:bodyPr>
          <a:lstStyle/>
          <a:p>
            <a:pPr fontAlgn="ctr"/>
            <a:r>
              <a:rPr lang="en-US" b="1" spc="-31" dirty="0">
                <a:solidFill>
                  <a:srgbClr val="000000"/>
                </a:solidFill>
                <a:latin typeface="Open Sans Bold"/>
              </a:rPr>
              <a:t>         3360-521300 (Technical Services)                                                               $8,000</a:t>
            </a:r>
            <a:endParaRPr lang="en-US" sz="1600" b="1" dirty="0">
              <a:solidFill>
                <a:srgbClr val="000000"/>
              </a:solidFill>
              <a:latin typeface="Calibri"/>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RCSO seeks additional funding to support the safe apprehension of out-of-state fugitives.</a:t>
            </a:r>
          </a:p>
          <a:p>
            <a:pPr marL="473738" lvl="2" defTabSz="609630">
              <a:lnSpc>
                <a:spcPct val="130120"/>
              </a:lnSpc>
              <a:buSzPct val="100000"/>
              <a:defRPr sz="1800" b="0" i="0" u="none" strike="noStrike" kern="0" cap="none" spc="0" baseline="0">
                <a:solidFill>
                  <a:srgbClr val="000000"/>
                </a:solidFill>
                <a:uFillTx/>
              </a:defRPr>
            </a:pPr>
            <a:endParaRPr lang="en-US" b="1" spc="-31" dirty="0">
              <a:solidFill>
                <a:srgbClr val="000000"/>
              </a:solidFill>
              <a:latin typeface="Open Sans Bold"/>
            </a:endParaRPr>
          </a:p>
          <a:p>
            <a:pPr marL="473738" lvl="2" defTabSz="609630">
              <a:lnSpc>
                <a:spcPct val="130120"/>
              </a:lnSpc>
              <a:buSzPct val="100000"/>
              <a:defRPr sz="1800" b="0" i="0" u="none" strike="noStrike" kern="0" cap="none" spc="0" baseline="0">
                <a:solidFill>
                  <a:srgbClr val="000000"/>
                </a:solidFill>
                <a:uFillTx/>
              </a:defRPr>
            </a:pPr>
            <a:r>
              <a:rPr lang="en-US" b="1" spc="-31" dirty="0">
                <a:solidFill>
                  <a:srgbClr val="000000"/>
                </a:solidFill>
                <a:latin typeface="Open Sans Bold"/>
              </a:rPr>
              <a:t>3360-523500	 (Travel)				         	                                     $5,000</a:t>
            </a:r>
            <a:endParaRPr lang="en-US" b="1" spc="-31" dirty="0">
              <a:solidFill>
                <a:srgbClr val="000000"/>
              </a:solidFill>
              <a:latin typeface="Open Sans Bold"/>
              <a:ea typeface="Open Sans Bold"/>
              <a:cs typeface="Open Sans Bold"/>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Adjustments to the travel budget are necessary due to increased personnel assigned to the Courthouse, ensuring sufficient funds for travel expenses.</a:t>
            </a:r>
          </a:p>
          <a:p>
            <a:pPr marL="473738" lvl="2" algn="just" defTabSz="609630">
              <a:lnSpc>
                <a:spcPct val="130120"/>
              </a:lnSpc>
              <a:buSzPct val="100000"/>
              <a:defRPr sz="1800" b="0" i="0" u="none" strike="noStrike" kern="0" cap="none" spc="0" baseline="0">
                <a:solidFill>
                  <a:srgbClr val="000000"/>
                </a:solidFill>
                <a:uFillTx/>
              </a:defRPr>
            </a:pPr>
            <a:endParaRPr lang="en-US" b="1" spc="-31" dirty="0">
              <a:solidFill>
                <a:srgbClr val="000000"/>
              </a:solidFill>
              <a:latin typeface="Open Sans Bold"/>
            </a:endParaRPr>
          </a:p>
          <a:p>
            <a:pPr marL="473738" lvl="2" algn="just" defTabSz="609630">
              <a:lnSpc>
                <a:spcPct val="130120"/>
              </a:lnSpc>
              <a:buSzPct val="100000"/>
              <a:defRPr sz="1800" b="0" i="0" u="none" strike="noStrike" kern="0" cap="none" spc="0" baseline="0">
                <a:solidFill>
                  <a:srgbClr val="000000"/>
                </a:solidFill>
                <a:uFillTx/>
              </a:defRPr>
            </a:pPr>
            <a:r>
              <a:rPr lang="en-US" b="1" spc="-31" dirty="0">
                <a:solidFill>
                  <a:srgbClr val="000000"/>
                </a:solidFill>
                <a:latin typeface="Open Sans Bold"/>
              </a:rPr>
              <a:t>3360-523700	 (Education &amp; Training)			         	             $5,000</a:t>
            </a:r>
            <a:endParaRPr lang="en-US" b="1" spc="-31" dirty="0">
              <a:solidFill>
                <a:srgbClr val="000000"/>
              </a:solidFill>
              <a:latin typeface="Open Sans Bold"/>
              <a:ea typeface="Open Sans Bold"/>
              <a:cs typeface="Open Sans Bold"/>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With 43 authorized employees, the current training budget is insufficient. An increase is requested to ensure proper training, especially with the new courthouse opening.</a:t>
            </a:r>
          </a:p>
          <a:p>
            <a:pPr marL="473738" lvl="2" algn="just" defTabSz="609630">
              <a:lnSpc>
                <a:spcPct val="130120"/>
              </a:lnSpc>
              <a:buSzPct val="100000"/>
              <a:defRPr sz="1800" b="0" i="0" u="none" strike="noStrike" kern="0" cap="none" spc="0" baseline="0">
                <a:solidFill>
                  <a:srgbClr val="000000"/>
                </a:solidFill>
                <a:uFillTx/>
              </a:defRPr>
            </a:pPr>
            <a:endParaRPr lang="en-US" b="1" spc="-31" dirty="0">
              <a:solidFill>
                <a:srgbClr val="000000"/>
              </a:solidFill>
              <a:latin typeface="Open Sans Bold"/>
            </a:endParaRPr>
          </a:p>
          <a:p>
            <a:pPr marL="473738" lvl="2" algn="just" defTabSz="609630">
              <a:lnSpc>
                <a:spcPct val="130120"/>
              </a:lnSpc>
              <a:buSzPct val="100000"/>
              <a:defRPr sz="1800" b="0" i="0" u="none" strike="noStrike" kern="0" cap="none" spc="0" baseline="0">
                <a:solidFill>
                  <a:srgbClr val="000000"/>
                </a:solidFill>
                <a:uFillTx/>
              </a:defRPr>
            </a:pPr>
            <a:r>
              <a:rPr lang="en-US" b="1" spc="-31" dirty="0">
                <a:solidFill>
                  <a:srgbClr val="000000"/>
                </a:solidFill>
                <a:latin typeface="Open Sans Bold"/>
              </a:rPr>
              <a:t>3360-531600	 (Small Equipment)				         	            $7,000</a:t>
            </a:r>
            <a:endParaRPr lang="en-US" b="1" spc="-31" dirty="0">
              <a:solidFill>
                <a:srgbClr val="000000"/>
              </a:solidFill>
              <a:latin typeface="Open Sans Bold"/>
              <a:ea typeface="Open Sans Bold"/>
              <a:cs typeface="Open Sans Bold"/>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Funding is needed for ballistic shields, less-lethal weapons, and maintenance of panic buttons for safety in the new courthouse.</a:t>
            </a:r>
          </a:p>
        </p:txBody>
      </p:sp>
      <p:sp>
        <p:nvSpPr>
          <p:cNvPr id="6" name="TextBox 6">
            <a:extLst>
              <a:ext uri="{FF2B5EF4-FFF2-40B4-BE49-F238E27FC236}">
                <a16:creationId xmlns:a16="http://schemas.microsoft.com/office/drawing/2014/main" id="{CAE26857-1956-D5C6-6188-5F1EC08ED380}"/>
              </a:ext>
            </a:extLst>
          </p:cNvPr>
          <p:cNvSpPr txBox="1"/>
          <p:nvPr/>
        </p:nvSpPr>
        <p:spPr>
          <a:xfrm>
            <a:off x="734573" y="1604000"/>
            <a:ext cx="4716780" cy="367793"/>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000" b="1" dirty="0">
                <a:solidFill>
                  <a:srgbClr val="00507B"/>
                </a:solidFill>
                <a:latin typeface="Arimo Bold"/>
              </a:rPr>
              <a:t>Requests</a:t>
            </a:r>
            <a:endParaRPr lang="en-US" sz="1400" b="1" dirty="0">
              <a:solidFill>
                <a:srgbClr val="000000"/>
              </a:solidFill>
              <a:latin typeface="Calibri"/>
            </a:endParaRPr>
          </a:p>
        </p:txBody>
      </p:sp>
      <p:sp>
        <p:nvSpPr>
          <p:cNvPr id="3" name="Slide Number Placeholder 2">
            <a:extLst>
              <a:ext uri="{FF2B5EF4-FFF2-40B4-BE49-F238E27FC236}">
                <a16:creationId xmlns:a16="http://schemas.microsoft.com/office/drawing/2014/main" id="{3BE14C79-232D-2BE3-11D3-4865EA0EF4E0}"/>
              </a:ext>
            </a:extLst>
          </p:cNvPr>
          <p:cNvSpPr>
            <a:spLocks noGrp="1"/>
          </p:cNvSpPr>
          <p:nvPr>
            <p:ph type="sldNum" sz="quarter" idx="12"/>
          </p:nvPr>
        </p:nvSpPr>
        <p:spPr/>
        <p:txBody>
          <a:bodyPr/>
          <a:lstStyle/>
          <a:p>
            <a:fld id="{EC38A8CB-6CE1-4548-978B-68EFEA465EE4}" type="slidenum">
              <a:rPr lang="en-US" smtClean="0"/>
              <a:t>17</a:t>
            </a:fld>
            <a:endParaRPr lang="en-US"/>
          </a:p>
        </p:txBody>
      </p:sp>
    </p:spTree>
    <p:extLst>
      <p:ext uri="{BB962C8B-B14F-4D97-AF65-F5344CB8AC3E}">
        <p14:creationId xmlns:p14="http://schemas.microsoft.com/office/powerpoint/2010/main" val="429958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B7A2D-80B7-CC4B-9121-2F04082DB384}"/>
            </a:ext>
          </a:extLst>
        </p:cNvPr>
        <p:cNvGrpSpPr/>
        <p:nvPr/>
      </p:nvGrpSpPr>
      <p:grpSpPr>
        <a:xfrm>
          <a:off x="0" y="0"/>
          <a:ext cx="0" cy="0"/>
          <a:chOff x="0" y="0"/>
          <a:chExt cx="0" cy="0"/>
        </a:xfrm>
      </p:grpSpPr>
      <p:pic>
        <p:nvPicPr>
          <p:cNvPr id="2" name="Picture 12" descr="A picture containing text&#10;&#10;AI-generated content may be incorrect.">
            <a:extLst>
              <a:ext uri="{FF2B5EF4-FFF2-40B4-BE49-F238E27FC236}">
                <a16:creationId xmlns:a16="http://schemas.microsoft.com/office/drawing/2014/main" id="{66DE558A-FA90-27D4-AD48-E61C52908F3D}"/>
              </a:ext>
            </a:extLst>
          </p:cNvPr>
          <p:cNvPicPr>
            <a:picLocks noChangeAspect="1"/>
          </p:cNvPicPr>
          <p:nvPr/>
        </p:nvPicPr>
        <p:blipFill>
          <a:blip r:embed="rId3"/>
          <a:stretch>
            <a:fillRect/>
          </a:stretch>
        </p:blipFill>
        <p:spPr>
          <a:xfrm>
            <a:off x="-77821" y="0"/>
            <a:ext cx="12269821" cy="6931152"/>
          </a:xfrm>
          <a:prstGeom prst="rect">
            <a:avLst/>
          </a:prstGeom>
          <a:noFill/>
          <a:ln cap="flat">
            <a:noFill/>
          </a:ln>
        </p:spPr>
      </p:pic>
      <p:sp>
        <p:nvSpPr>
          <p:cNvPr id="5" name="TextBox 5">
            <a:extLst>
              <a:ext uri="{FF2B5EF4-FFF2-40B4-BE49-F238E27FC236}">
                <a16:creationId xmlns:a16="http://schemas.microsoft.com/office/drawing/2014/main" id="{999109AB-2DF9-2E4E-B69C-AF0E90F624F3}"/>
              </a:ext>
            </a:extLst>
          </p:cNvPr>
          <p:cNvSpPr txBox="1"/>
          <p:nvPr/>
        </p:nvSpPr>
        <p:spPr>
          <a:xfrm>
            <a:off x="806708" y="291449"/>
            <a:ext cx="9644885"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(Jail: 3326)</a:t>
            </a:r>
            <a:endParaRPr lang="en-US" sz="1100" dirty="0">
              <a:solidFill>
                <a:srgbClr val="000000"/>
              </a:solidFill>
              <a:latin typeface="Calibri"/>
            </a:endParaRPr>
          </a:p>
        </p:txBody>
      </p:sp>
      <p:graphicFrame>
        <p:nvGraphicFramePr>
          <p:cNvPr id="8" name="Table 9">
            <a:extLst>
              <a:ext uri="{FF2B5EF4-FFF2-40B4-BE49-F238E27FC236}">
                <a16:creationId xmlns:a16="http://schemas.microsoft.com/office/drawing/2014/main" id="{DEE60045-2B2B-5483-0CBA-730C05EC49CF}"/>
              </a:ext>
            </a:extLst>
          </p:cNvPr>
          <p:cNvGraphicFramePr>
            <a:graphicFrameLocks noGrp="1"/>
          </p:cNvGraphicFramePr>
          <p:nvPr>
            <p:extLst>
              <p:ext uri="{D42A27DB-BD31-4B8C-83A1-F6EECF244321}">
                <p14:modId xmlns:p14="http://schemas.microsoft.com/office/powerpoint/2010/main" val="1678707270"/>
              </p:ext>
            </p:extLst>
          </p:nvPr>
        </p:nvGraphicFramePr>
        <p:xfrm>
          <a:off x="713231" y="1881295"/>
          <a:ext cx="9738362" cy="3095409"/>
        </p:xfrm>
        <a:graphic>
          <a:graphicData uri="http://schemas.openxmlformats.org/drawingml/2006/table">
            <a:tbl>
              <a:tblPr>
                <a:effectLst/>
              </a:tblPr>
              <a:tblGrid>
                <a:gridCol w="1308137">
                  <a:extLst>
                    <a:ext uri="{9D8B030D-6E8A-4147-A177-3AD203B41FA5}">
                      <a16:colId xmlns:a16="http://schemas.microsoft.com/office/drawing/2014/main" val="2538557119"/>
                    </a:ext>
                  </a:extLst>
                </a:gridCol>
                <a:gridCol w="4793270">
                  <a:extLst>
                    <a:ext uri="{9D8B030D-6E8A-4147-A177-3AD203B41FA5}">
                      <a16:colId xmlns:a16="http://schemas.microsoft.com/office/drawing/2014/main" val="3612884771"/>
                    </a:ext>
                  </a:extLst>
                </a:gridCol>
                <a:gridCol w="1185964">
                  <a:extLst>
                    <a:ext uri="{9D8B030D-6E8A-4147-A177-3AD203B41FA5}">
                      <a16:colId xmlns:a16="http://schemas.microsoft.com/office/drawing/2014/main" val="1567620093"/>
                    </a:ext>
                  </a:extLst>
                </a:gridCol>
                <a:gridCol w="1239367">
                  <a:extLst>
                    <a:ext uri="{9D8B030D-6E8A-4147-A177-3AD203B41FA5}">
                      <a16:colId xmlns:a16="http://schemas.microsoft.com/office/drawing/2014/main" val="1416086661"/>
                    </a:ext>
                  </a:extLst>
                </a:gridCol>
                <a:gridCol w="1211624">
                  <a:extLst>
                    <a:ext uri="{9D8B030D-6E8A-4147-A177-3AD203B41FA5}">
                      <a16:colId xmlns:a16="http://schemas.microsoft.com/office/drawing/2014/main" val="3460426261"/>
                    </a:ext>
                  </a:extLst>
                </a:gridCol>
              </a:tblGrid>
              <a:tr h="924711">
                <a:tc>
                  <a:txBody>
                    <a:bodyPr/>
                    <a:lstStyle/>
                    <a:p>
                      <a:pPr lvl="0" algn="ctr">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Description</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FY26 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FY27</a:t>
                      </a:r>
                      <a:endParaRPr lang="en-US" sz="700" dirty="0"/>
                    </a:p>
                    <a:p>
                      <a:pPr lvl="0" algn="ctr">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372399">
                <a:tc>
                  <a:txBody>
                    <a:bodyPr/>
                    <a:lstStyle/>
                    <a:p>
                      <a:pPr lvl="0" algn="ctr">
                        <a:lnSpc>
                          <a:spcPct val="144578"/>
                        </a:lnSpc>
                      </a:pPr>
                      <a:r>
                        <a:rPr lang="en-US" sz="1350" spc="-46" dirty="0">
                          <a:solidFill>
                            <a:srgbClr val="000000"/>
                          </a:solidFill>
                          <a:latin typeface="Open Sans"/>
                        </a:rPr>
                        <a:t>3326-521200</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Jail Inmate Medical Services</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$4,040,333</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$4,308,705</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$268,372</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579313266"/>
                  </a:ext>
                </a:extLst>
              </a:tr>
              <a:tr h="372399">
                <a:tc>
                  <a:txBody>
                    <a:bodyPr/>
                    <a:lstStyle/>
                    <a:p>
                      <a:pPr lvl="0" algn="ctr">
                        <a:lnSpc>
                          <a:spcPct val="144578"/>
                        </a:lnSpc>
                      </a:pPr>
                      <a:r>
                        <a:rPr lang="en-US" sz="1350" spc="-46" dirty="0">
                          <a:solidFill>
                            <a:srgbClr val="000000"/>
                          </a:solidFill>
                          <a:latin typeface="Open Sans"/>
                        </a:rPr>
                        <a:t>3326-522200</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350" spc="-46" dirty="0">
                          <a:solidFill>
                            <a:srgbClr val="000000"/>
                          </a:solidFill>
                          <a:latin typeface="Open Sans"/>
                        </a:rPr>
                        <a:t>Increase for repairs and maintenance of the jail.</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350" spc="-46" dirty="0">
                          <a:solidFill>
                            <a:srgbClr val="000000"/>
                          </a:solidFill>
                          <a:latin typeface="Open Sans"/>
                        </a:rPr>
                        <a:t>$322,765</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350" spc="-46" dirty="0">
                          <a:solidFill>
                            <a:srgbClr val="000000"/>
                          </a:solidFill>
                          <a:latin typeface="Open Sans"/>
                        </a:rPr>
                        <a:t>$362,765</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350" spc="-46" dirty="0">
                          <a:solidFill>
                            <a:srgbClr val="000000"/>
                          </a:solidFill>
                          <a:latin typeface="Open Sans"/>
                        </a:rPr>
                        <a:t>$40,000</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2973811255"/>
                  </a:ext>
                </a:extLst>
              </a:tr>
              <a:tr h="948308">
                <a:tc>
                  <a:txBody>
                    <a:bodyPr/>
                    <a:lstStyle/>
                    <a:p>
                      <a:pPr lvl="0" algn="ctr">
                        <a:lnSpc>
                          <a:spcPct val="144578"/>
                        </a:lnSpc>
                      </a:pPr>
                      <a:r>
                        <a:rPr lang="en-US" sz="1350" spc="-46" dirty="0">
                          <a:solidFill>
                            <a:srgbClr val="000000"/>
                          </a:solidFill>
                          <a:latin typeface="Open Sans"/>
                        </a:rPr>
                        <a:t>3326-523500</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Increase needed to support ongoing rise in travel cost for training needs. This budget supports over 100 Jail personnel for the entire year. </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$13,000</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$20,000</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$7,000</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833456818"/>
                  </a:ext>
                </a:extLst>
              </a:tr>
              <a:tr h="370009">
                <a:tc>
                  <a:txBody>
                    <a:bodyPr/>
                    <a:lstStyle/>
                    <a:p>
                      <a:pPr lvl="0" algn="ctr">
                        <a:lnSpc>
                          <a:spcPct val="144578"/>
                        </a:lnSpc>
                      </a:pPr>
                      <a:r>
                        <a:rPr lang="en-US" sz="1350" dirty="0">
                          <a:latin typeface="Open Sans" panose="020B0606030504020204" pitchFamily="34" charset="0"/>
                          <a:ea typeface="Open Sans" panose="020B0606030504020204" pitchFamily="34" charset="0"/>
                          <a:cs typeface="Open Sans" panose="020B0606030504020204" pitchFamily="34" charset="0"/>
                        </a:rPr>
                        <a:t>3326-523700</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dirty="0">
                          <a:latin typeface="Open Sans" panose="020B0606030504020204" pitchFamily="34" charset="0"/>
                          <a:ea typeface="Open Sans" panose="020B0606030504020204" pitchFamily="34" charset="0"/>
                          <a:cs typeface="Open Sans" panose="020B0606030504020204" pitchFamily="34" charset="0"/>
                        </a:rPr>
                        <a:t>Increase for training cost for jail personnel</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dirty="0">
                          <a:latin typeface="Open Sans" panose="020B0606030504020204" pitchFamily="34" charset="0"/>
                          <a:ea typeface="Open Sans" panose="020B0606030504020204" pitchFamily="34" charset="0"/>
                          <a:cs typeface="Open Sans" panose="020B0606030504020204" pitchFamily="34" charset="0"/>
                        </a:rPr>
                        <a:t>$24,924</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dirty="0">
                          <a:latin typeface="Open Sans" panose="020B0606030504020204" pitchFamily="34" charset="0"/>
                          <a:ea typeface="Open Sans" panose="020B0606030504020204" pitchFamily="34" charset="0"/>
                          <a:cs typeface="Open Sans" panose="020B0606030504020204" pitchFamily="34" charset="0"/>
                        </a:rPr>
                        <a:t>$29,924</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dirty="0">
                          <a:latin typeface="Open Sans" panose="020B0606030504020204" pitchFamily="34" charset="0"/>
                          <a:ea typeface="Open Sans" panose="020B0606030504020204" pitchFamily="34" charset="0"/>
                          <a:cs typeface="Open Sans" panose="020B0606030504020204" pitchFamily="34" charset="0"/>
                        </a:rPr>
                        <a:t>$5,000</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396012749"/>
                  </a:ext>
                </a:extLst>
              </a:tr>
            </a:tbl>
          </a:graphicData>
        </a:graphic>
      </p:graphicFrame>
      <p:sp>
        <p:nvSpPr>
          <p:cNvPr id="11" name="TextBox 10">
            <a:extLst>
              <a:ext uri="{FF2B5EF4-FFF2-40B4-BE49-F238E27FC236}">
                <a16:creationId xmlns:a16="http://schemas.microsoft.com/office/drawing/2014/main" id="{60802351-EAA5-FF9C-42E8-0B54CC194800}"/>
              </a:ext>
            </a:extLst>
          </p:cNvPr>
          <p:cNvSpPr txBox="1"/>
          <p:nvPr/>
        </p:nvSpPr>
        <p:spPr>
          <a:xfrm>
            <a:off x="6992888" y="1281908"/>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dirty="0">
                <a:solidFill>
                  <a:srgbClr val="000000"/>
                </a:solidFill>
                <a:latin typeface="Arimo Bold"/>
                <a:ea typeface="Arimo Bold"/>
                <a:cs typeface="Arimo Bold"/>
              </a:rPr>
              <a:t>* Include changes of $5,000 or greater only</a:t>
            </a:r>
          </a:p>
        </p:txBody>
      </p:sp>
      <p:sp>
        <p:nvSpPr>
          <p:cNvPr id="3" name="Slide Number Placeholder 2">
            <a:extLst>
              <a:ext uri="{FF2B5EF4-FFF2-40B4-BE49-F238E27FC236}">
                <a16:creationId xmlns:a16="http://schemas.microsoft.com/office/drawing/2014/main" id="{1577EDB5-1E11-0484-A193-94D149BDB96B}"/>
              </a:ext>
            </a:extLst>
          </p:cNvPr>
          <p:cNvSpPr>
            <a:spLocks noGrp="1"/>
          </p:cNvSpPr>
          <p:nvPr>
            <p:ph type="sldNum" sz="quarter" idx="12"/>
          </p:nvPr>
        </p:nvSpPr>
        <p:spPr/>
        <p:txBody>
          <a:bodyPr/>
          <a:lstStyle/>
          <a:p>
            <a:fld id="{EC38A8CB-6CE1-4548-978B-68EFEA465EE4}" type="slidenum">
              <a:rPr lang="en-US" smtClean="0"/>
              <a:t>18</a:t>
            </a:fld>
            <a:endParaRPr lang="en-US"/>
          </a:p>
        </p:txBody>
      </p:sp>
    </p:spTree>
    <p:extLst>
      <p:ext uri="{BB962C8B-B14F-4D97-AF65-F5344CB8AC3E}">
        <p14:creationId xmlns:p14="http://schemas.microsoft.com/office/powerpoint/2010/main" val="2373061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AEB4B-CD8E-B665-B3D8-E5B0E4AAD6DE}"/>
            </a:ext>
          </a:extLst>
        </p:cNvPr>
        <p:cNvGrpSpPr/>
        <p:nvPr/>
      </p:nvGrpSpPr>
      <p:grpSpPr>
        <a:xfrm>
          <a:off x="0" y="0"/>
          <a:ext cx="0" cy="0"/>
          <a:chOff x="0" y="0"/>
          <a:chExt cx="0" cy="0"/>
        </a:xfrm>
      </p:grpSpPr>
      <p:pic>
        <p:nvPicPr>
          <p:cNvPr id="2" name="Picture 12" descr="A picture containing text&#10;&#10;AI-generated content may be incorrect.">
            <a:extLst>
              <a:ext uri="{FF2B5EF4-FFF2-40B4-BE49-F238E27FC236}">
                <a16:creationId xmlns:a16="http://schemas.microsoft.com/office/drawing/2014/main" id="{5DA3519C-62F5-7213-3B86-9D69F7991AEC}"/>
              </a:ext>
            </a:extLst>
          </p:cNvPr>
          <p:cNvPicPr>
            <a:picLocks noChangeAspect="1"/>
          </p:cNvPicPr>
          <p:nvPr/>
        </p:nvPicPr>
        <p:blipFill>
          <a:blip r:embed="rId3"/>
          <a:stretch>
            <a:fillRect/>
          </a:stretch>
        </p:blipFill>
        <p:spPr>
          <a:xfrm>
            <a:off x="-77821" y="-31345"/>
            <a:ext cx="12269821" cy="6931152"/>
          </a:xfrm>
          <a:prstGeom prst="rect">
            <a:avLst/>
          </a:prstGeom>
          <a:noFill/>
          <a:ln cap="flat">
            <a:noFill/>
          </a:ln>
        </p:spPr>
      </p:pic>
      <p:sp>
        <p:nvSpPr>
          <p:cNvPr id="5" name="TextBox 5">
            <a:extLst>
              <a:ext uri="{FF2B5EF4-FFF2-40B4-BE49-F238E27FC236}">
                <a16:creationId xmlns:a16="http://schemas.microsoft.com/office/drawing/2014/main" id="{591D609C-AF1A-DADB-4539-4CDC3C1EEFD2}"/>
              </a:ext>
            </a:extLst>
          </p:cNvPr>
          <p:cNvSpPr txBox="1"/>
          <p:nvPr/>
        </p:nvSpPr>
        <p:spPr>
          <a:xfrm>
            <a:off x="891057" y="262017"/>
            <a:ext cx="9644885"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(Jail: 3326)</a:t>
            </a:r>
            <a:endParaRPr lang="en-US" sz="1100" dirty="0">
              <a:solidFill>
                <a:srgbClr val="000000"/>
              </a:solidFill>
              <a:latin typeface="Calibri"/>
            </a:endParaRPr>
          </a:p>
        </p:txBody>
      </p:sp>
      <p:graphicFrame>
        <p:nvGraphicFramePr>
          <p:cNvPr id="8" name="Table 9">
            <a:extLst>
              <a:ext uri="{FF2B5EF4-FFF2-40B4-BE49-F238E27FC236}">
                <a16:creationId xmlns:a16="http://schemas.microsoft.com/office/drawing/2014/main" id="{B476C61C-72AC-1506-3FDE-F79CCFA5B119}"/>
              </a:ext>
            </a:extLst>
          </p:cNvPr>
          <p:cNvGraphicFramePr>
            <a:graphicFrameLocks noGrp="1"/>
          </p:cNvGraphicFramePr>
          <p:nvPr>
            <p:extLst>
              <p:ext uri="{D42A27DB-BD31-4B8C-83A1-F6EECF244321}">
                <p14:modId xmlns:p14="http://schemas.microsoft.com/office/powerpoint/2010/main" val="858035470"/>
              </p:ext>
            </p:extLst>
          </p:nvPr>
        </p:nvGraphicFramePr>
        <p:xfrm>
          <a:off x="694943" y="1900007"/>
          <a:ext cx="9738362" cy="3568702"/>
        </p:xfrm>
        <a:graphic>
          <a:graphicData uri="http://schemas.openxmlformats.org/drawingml/2006/table">
            <a:tbl>
              <a:tblPr>
                <a:effectLst/>
              </a:tblPr>
              <a:tblGrid>
                <a:gridCol w="1308137">
                  <a:extLst>
                    <a:ext uri="{9D8B030D-6E8A-4147-A177-3AD203B41FA5}">
                      <a16:colId xmlns:a16="http://schemas.microsoft.com/office/drawing/2014/main" val="2538557119"/>
                    </a:ext>
                  </a:extLst>
                </a:gridCol>
                <a:gridCol w="4793270">
                  <a:extLst>
                    <a:ext uri="{9D8B030D-6E8A-4147-A177-3AD203B41FA5}">
                      <a16:colId xmlns:a16="http://schemas.microsoft.com/office/drawing/2014/main" val="3612884771"/>
                    </a:ext>
                  </a:extLst>
                </a:gridCol>
                <a:gridCol w="1185964">
                  <a:extLst>
                    <a:ext uri="{9D8B030D-6E8A-4147-A177-3AD203B41FA5}">
                      <a16:colId xmlns:a16="http://schemas.microsoft.com/office/drawing/2014/main" val="1567620093"/>
                    </a:ext>
                  </a:extLst>
                </a:gridCol>
                <a:gridCol w="1239367">
                  <a:extLst>
                    <a:ext uri="{9D8B030D-6E8A-4147-A177-3AD203B41FA5}">
                      <a16:colId xmlns:a16="http://schemas.microsoft.com/office/drawing/2014/main" val="1416086661"/>
                    </a:ext>
                  </a:extLst>
                </a:gridCol>
                <a:gridCol w="1211624">
                  <a:extLst>
                    <a:ext uri="{9D8B030D-6E8A-4147-A177-3AD203B41FA5}">
                      <a16:colId xmlns:a16="http://schemas.microsoft.com/office/drawing/2014/main" val="3460426261"/>
                    </a:ext>
                  </a:extLst>
                </a:gridCol>
              </a:tblGrid>
              <a:tr h="924711">
                <a:tc>
                  <a:txBody>
                    <a:bodyPr/>
                    <a:lstStyle/>
                    <a:p>
                      <a:pPr lvl="0" algn="ctr">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Description</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FY26 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FY27</a:t>
                      </a:r>
                      <a:endParaRPr lang="en-US" sz="700" dirty="0"/>
                    </a:p>
                    <a:p>
                      <a:pPr lvl="0" algn="ctr">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657964">
                <a:tc>
                  <a:txBody>
                    <a:bodyPr/>
                    <a:lstStyle/>
                    <a:p>
                      <a:pPr lvl="0" algn="ctr">
                        <a:lnSpc>
                          <a:spcPct val="144578"/>
                        </a:lnSpc>
                      </a:pPr>
                      <a:r>
                        <a:rPr lang="en-US" sz="1350" dirty="0">
                          <a:latin typeface="Open Sans" panose="020B0606030504020204" pitchFamily="34" charset="0"/>
                          <a:ea typeface="Open Sans" panose="020B0606030504020204" pitchFamily="34" charset="0"/>
                          <a:cs typeface="Open Sans" panose="020B0606030504020204" pitchFamily="34" charset="0"/>
                        </a:rPr>
                        <a:t>3326-531100</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dirty="0">
                          <a:latin typeface="Open Sans" panose="020B0606030504020204" pitchFamily="34" charset="0"/>
                          <a:ea typeface="Open Sans" panose="020B0606030504020204" pitchFamily="34" charset="0"/>
                          <a:cs typeface="Open Sans" panose="020B0606030504020204" pitchFamily="34" charset="0"/>
                        </a:rPr>
                        <a:t>Need for additional general supplies in preparation for the opening of the Mental Health Unit.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dirty="0">
                          <a:latin typeface="Open Sans" panose="020B0606030504020204" pitchFamily="34" charset="0"/>
                          <a:ea typeface="Open Sans" panose="020B0606030504020204" pitchFamily="34" charset="0"/>
                          <a:cs typeface="Open Sans" panose="020B0606030504020204" pitchFamily="34" charset="0"/>
                        </a:rPr>
                        <a:t>$60,000</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dirty="0">
                          <a:latin typeface="Open Sans" panose="020B0606030504020204" pitchFamily="34" charset="0"/>
                          <a:ea typeface="Open Sans" panose="020B0606030504020204" pitchFamily="34" charset="0"/>
                          <a:cs typeface="Open Sans" panose="020B0606030504020204" pitchFamily="34" charset="0"/>
                        </a:rPr>
                        <a:t>$65,000</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dirty="0">
                          <a:latin typeface="Open Sans" panose="020B0606030504020204" pitchFamily="34" charset="0"/>
                          <a:ea typeface="Open Sans" panose="020B0606030504020204" pitchFamily="34" charset="0"/>
                          <a:cs typeface="Open Sans" panose="020B0606030504020204" pitchFamily="34" charset="0"/>
                        </a:rPr>
                        <a:t>$5,000</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4086688349"/>
                  </a:ext>
                </a:extLst>
              </a:tr>
              <a:tr h="372399">
                <a:tc>
                  <a:txBody>
                    <a:bodyPr/>
                    <a:lstStyle/>
                    <a:p>
                      <a:pPr lvl="0" algn="ctr">
                        <a:lnSpc>
                          <a:spcPct val="144578"/>
                        </a:lnSpc>
                      </a:pPr>
                      <a:r>
                        <a:rPr lang="en-US" sz="1350" spc="-46" dirty="0">
                          <a:solidFill>
                            <a:srgbClr val="000000"/>
                          </a:solidFill>
                          <a:latin typeface="Open Sans"/>
                        </a:rPr>
                        <a:t>3326-531210</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Water and Sewer for RCSO Jail</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$240,861</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$245,861</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$5,000</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366157160"/>
                  </a:ext>
                </a:extLst>
              </a:tr>
              <a:tr h="372399">
                <a:tc>
                  <a:txBody>
                    <a:bodyPr/>
                    <a:lstStyle/>
                    <a:p>
                      <a:pPr lvl="0" algn="ctr">
                        <a:lnSpc>
                          <a:spcPct val="144578"/>
                        </a:lnSpc>
                      </a:pPr>
                      <a:r>
                        <a:rPr lang="en-US" sz="1350" spc="-46" dirty="0">
                          <a:solidFill>
                            <a:srgbClr val="000000"/>
                          </a:solidFill>
                          <a:latin typeface="Open Sans"/>
                        </a:rPr>
                        <a:t>3326-531220</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Natural Gas for RCSO Jail</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$45,014</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$55,014</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$10,000</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4178110987"/>
                  </a:ext>
                </a:extLst>
              </a:tr>
              <a:tr h="372399">
                <a:tc>
                  <a:txBody>
                    <a:bodyPr/>
                    <a:lstStyle/>
                    <a:p>
                      <a:pPr lvl="0" algn="ctr">
                        <a:lnSpc>
                          <a:spcPct val="144578"/>
                        </a:lnSpc>
                      </a:pPr>
                      <a:r>
                        <a:rPr lang="en-US" sz="1350" spc="-46" dirty="0">
                          <a:solidFill>
                            <a:srgbClr val="000000"/>
                          </a:solidFill>
                          <a:latin typeface="Open Sans"/>
                        </a:rPr>
                        <a:t>3326-531230</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Electricity for RCSO Jail</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$433,819</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$443,819</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$10,000</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1886691609"/>
                  </a:ext>
                </a:extLst>
              </a:tr>
              <a:tr h="372399">
                <a:tc>
                  <a:txBody>
                    <a:bodyPr/>
                    <a:lstStyle/>
                    <a:p>
                      <a:pPr lvl="0" algn="ctr">
                        <a:lnSpc>
                          <a:spcPct val="144578"/>
                        </a:lnSpc>
                      </a:pPr>
                      <a:r>
                        <a:rPr lang="en-US" sz="1350" spc="-46" dirty="0">
                          <a:solidFill>
                            <a:srgbClr val="000000"/>
                          </a:solidFill>
                          <a:latin typeface="Open Sans"/>
                        </a:rPr>
                        <a:t>3326-531300</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Jail Inmate Food Services </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$738,340</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$756,017</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$17,677</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98181895"/>
                  </a:ext>
                </a:extLst>
              </a:tr>
              <a:tr h="372399">
                <a:tc>
                  <a:txBody>
                    <a:bodyPr/>
                    <a:lstStyle/>
                    <a:p>
                      <a:pPr lvl="0" algn="ctr">
                        <a:lnSpc>
                          <a:spcPct val="144578"/>
                        </a:lnSpc>
                      </a:pPr>
                      <a:r>
                        <a:rPr lang="en-US" sz="1350" spc="-46" dirty="0">
                          <a:solidFill>
                            <a:srgbClr val="000000"/>
                          </a:solidFill>
                          <a:latin typeface="Open Sans"/>
                        </a:rPr>
                        <a:t>3326-531600</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Small Equipment Purchases for the Jail</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$32,335</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$40,335</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350" spc="-46" dirty="0">
                          <a:solidFill>
                            <a:srgbClr val="000000"/>
                          </a:solidFill>
                          <a:latin typeface="Open Sans"/>
                        </a:rPr>
                        <a:t>$8,000</a:t>
                      </a:r>
                      <a:endParaRPr lang="en-US" sz="13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1718595378"/>
                  </a:ext>
                </a:extLst>
              </a:tr>
            </a:tbl>
          </a:graphicData>
        </a:graphic>
      </p:graphicFrame>
      <p:sp>
        <p:nvSpPr>
          <p:cNvPr id="11" name="TextBox 10">
            <a:extLst>
              <a:ext uri="{FF2B5EF4-FFF2-40B4-BE49-F238E27FC236}">
                <a16:creationId xmlns:a16="http://schemas.microsoft.com/office/drawing/2014/main" id="{6CC2F037-E25D-F11F-8310-FCB71590A3AB}"/>
              </a:ext>
            </a:extLst>
          </p:cNvPr>
          <p:cNvSpPr txBox="1"/>
          <p:nvPr/>
        </p:nvSpPr>
        <p:spPr>
          <a:xfrm>
            <a:off x="7011176" y="1153571"/>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dirty="0">
                <a:solidFill>
                  <a:srgbClr val="000000"/>
                </a:solidFill>
                <a:latin typeface="Arimo Bold"/>
                <a:ea typeface="Arimo Bold"/>
                <a:cs typeface="Arimo Bold"/>
              </a:rPr>
              <a:t>* Include changes of $5,000 or greater only</a:t>
            </a:r>
          </a:p>
        </p:txBody>
      </p:sp>
      <p:sp>
        <p:nvSpPr>
          <p:cNvPr id="3" name="Slide Number Placeholder 2">
            <a:extLst>
              <a:ext uri="{FF2B5EF4-FFF2-40B4-BE49-F238E27FC236}">
                <a16:creationId xmlns:a16="http://schemas.microsoft.com/office/drawing/2014/main" id="{097C86E0-5A2D-8B78-8124-F2BBE6FF055C}"/>
              </a:ext>
            </a:extLst>
          </p:cNvPr>
          <p:cNvSpPr>
            <a:spLocks noGrp="1"/>
          </p:cNvSpPr>
          <p:nvPr>
            <p:ph type="sldNum" sz="quarter" idx="12"/>
          </p:nvPr>
        </p:nvSpPr>
        <p:spPr/>
        <p:txBody>
          <a:bodyPr/>
          <a:lstStyle/>
          <a:p>
            <a:fld id="{EC38A8CB-6CE1-4548-978B-68EFEA465EE4}" type="slidenum">
              <a:rPr lang="en-US" smtClean="0"/>
              <a:t>19</a:t>
            </a:fld>
            <a:endParaRPr lang="en-US"/>
          </a:p>
        </p:txBody>
      </p:sp>
    </p:spTree>
    <p:extLst>
      <p:ext uri="{BB962C8B-B14F-4D97-AF65-F5344CB8AC3E}">
        <p14:creationId xmlns:p14="http://schemas.microsoft.com/office/powerpoint/2010/main" val="2608654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descr="Shape&#10;&#10;AI-generated content may be incorrect.">
            <a:extLst>
              <a:ext uri="{FF2B5EF4-FFF2-40B4-BE49-F238E27FC236}">
                <a16:creationId xmlns:a16="http://schemas.microsoft.com/office/drawing/2014/main" id="{C05040CA-ABBD-EEBE-1DA5-2F8C69F9D2F7}"/>
              </a:ext>
            </a:extLst>
          </p:cNvPr>
          <p:cNvPicPr>
            <a:picLocks noChangeAspect="1"/>
          </p:cNvPicPr>
          <p:nvPr/>
        </p:nvPicPr>
        <p:blipFill>
          <a:blip r:embed="rId2"/>
          <a:stretch>
            <a:fillRect/>
          </a:stretch>
        </p:blipFill>
        <p:spPr>
          <a:xfrm>
            <a:off x="-436875" y="860"/>
            <a:ext cx="12628875" cy="6857140"/>
          </a:xfrm>
          <a:prstGeom prst="rect">
            <a:avLst/>
          </a:prstGeom>
          <a:noFill/>
          <a:ln cap="flat">
            <a:noFill/>
          </a:ln>
        </p:spPr>
      </p:pic>
      <p:sp>
        <p:nvSpPr>
          <p:cNvPr id="3" name="AutoShape 3">
            <a:extLst>
              <a:ext uri="{FF2B5EF4-FFF2-40B4-BE49-F238E27FC236}">
                <a16:creationId xmlns:a16="http://schemas.microsoft.com/office/drawing/2014/main" id="{85E618A9-096B-A9A2-41B7-2DD1F052091E}"/>
              </a:ext>
            </a:extLst>
          </p:cNvPr>
          <p:cNvSpPr>
            <a:spLocks noMove="1" noResize="1"/>
          </p:cNvSpPr>
          <p:nvPr/>
        </p:nvSpPr>
        <p:spPr>
          <a:xfrm flipV="1">
            <a:off x="972683" y="193081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00507B"/>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5" name="Picture 5">
            <a:extLst>
              <a:ext uri="{FF2B5EF4-FFF2-40B4-BE49-F238E27FC236}">
                <a16:creationId xmlns:a16="http://schemas.microsoft.com/office/drawing/2014/main" id="{DA0BA197-FE59-EF38-1CA8-61100C92AEC3}"/>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6" name="Picture 6">
            <a:extLst>
              <a:ext uri="{FF2B5EF4-FFF2-40B4-BE49-F238E27FC236}">
                <a16:creationId xmlns:a16="http://schemas.microsoft.com/office/drawing/2014/main" id="{2B35F808-B18A-A478-CFAA-5B8731453CC5}"/>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7" name="Picture 7">
            <a:extLst>
              <a:ext uri="{FF2B5EF4-FFF2-40B4-BE49-F238E27FC236}">
                <a16:creationId xmlns:a16="http://schemas.microsoft.com/office/drawing/2014/main" id="{880721AF-9CB8-FB39-134F-FE320805C844}"/>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pic>
        <p:nvPicPr>
          <p:cNvPr id="8" name="Picture 8">
            <a:extLst>
              <a:ext uri="{FF2B5EF4-FFF2-40B4-BE49-F238E27FC236}">
                <a16:creationId xmlns:a16="http://schemas.microsoft.com/office/drawing/2014/main" id="{5D2CCC53-B4A1-BADF-EF26-A54B38ADFD0B}"/>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1871441" y="3249637"/>
            <a:ext cx="1674900" cy="1674900"/>
          </a:xfrm>
          <a:prstGeom prst="rect">
            <a:avLst/>
          </a:prstGeom>
          <a:noFill/>
          <a:ln cap="flat">
            <a:noFill/>
          </a:ln>
        </p:spPr>
      </p:pic>
      <p:pic>
        <p:nvPicPr>
          <p:cNvPr id="9" name="Picture 9">
            <a:extLst>
              <a:ext uri="{FF2B5EF4-FFF2-40B4-BE49-F238E27FC236}">
                <a16:creationId xmlns:a16="http://schemas.microsoft.com/office/drawing/2014/main" id="{17E99018-BF62-BBDE-B91C-3F147B0C327C}"/>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548420" y="2345656"/>
            <a:ext cx="1004937" cy="1004937"/>
          </a:xfrm>
          <a:prstGeom prst="rect">
            <a:avLst/>
          </a:prstGeom>
          <a:noFill/>
          <a:ln cap="flat">
            <a:noFill/>
          </a:ln>
        </p:spPr>
      </p:pic>
      <p:pic>
        <p:nvPicPr>
          <p:cNvPr id="10" name="Picture 10">
            <a:extLst>
              <a:ext uri="{FF2B5EF4-FFF2-40B4-BE49-F238E27FC236}">
                <a16:creationId xmlns:a16="http://schemas.microsoft.com/office/drawing/2014/main" id="{81FA083B-9986-1738-9E23-5076877CAD1F}"/>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880396" y="3584619"/>
            <a:ext cx="1004937" cy="1004937"/>
          </a:xfrm>
          <a:prstGeom prst="rect">
            <a:avLst/>
          </a:prstGeom>
          <a:noFill/>
          <a:ln cap="flat">
            <a:noFill/>
          </a:ln>
        </p:spPr>
      </p:pic>
      <p:pic>
        <p:nvPicPr>
          <p:cNvPr id="11" name="Picture 11">
            <a:extLst>
              <a:ext uri="{FF2B5EF4-FFF2-40B4-BE49-F238E27FC236}">
                <a16:creationId xmlns:a16="http://schemas.microsoft.com/office/drawing/2014/main" id="{398ACDC8-04D2-8AC8-7ADB-80399A628C67}"/>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548420" y="4823582"/>
            <a:ext cx="1004937" cy="1004937"/>
          </a:xfrm>
          <a:prstGeom prst="rect">
            <a:avLst/>
          </a:prstGeom>
          <a:noFill/>
          <a:ln cap="flat">
            <a:noFill/>
          </a:ln>
        </p:spPr>
      </p:pic>
      <p:sp>
        <p:nvSpPr>
          <p:cNvPr id="12" name="Freeform 13">
            <a:extLst>
              <a:ext uri="{FF2B5EF4-FFF2-40B4-BE49-F238E27FC236}">
                <a16:creationId xmlns:a16="http://schemas.microsoft.com/office/drawing/2014/main" id="{52B99773-8AC9-3F3D-47ED-65A993D5B3B3}"/>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13" name="Picture 14">
            <a:extLst>
              <a:ext uri="{FF2B5EF4-FFF2-40B4-BE49-F238E27FC236}">
                <a16:creationId xmlns:a16="http://schemas.microsoft.com/office/drawing/2014/main" id="{4F3FE561-08DD-CEBC-454F-1328C5CFAE66}"/>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3676430" y="2486175"/>
            <a:ext cx="748905" cy="750783"/>
          </a:xfrm>
          <a:prstGeom prst="rect">
            <a:avLst/>
          </a:prstGeom>
          <a:noFill/>
          <a:ln cap="flat">
            <a:noFill/>
          </a:ln>
        </p:spPr>
      </p:pic>
      <p:pic>
        <p:nvPicPr>
          <p:cNvPr id="14" name="Picture 15">
            <a:extLst>
              <a:ext uri="{FF2B5EF4-FFF2-40B4-BE49-F238E27FC236}">
                <a16:creationId xmlns:a16="http://schemas.microsoft.com/office/drawing/2014/main" id="{C4DC3214-7ACB-1974-5152-9141D4AA8C80}"/>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4076645" y="3746004"/>
            <a:ext cx="676973" cy="676973"/>
          </a:xfrm>
          <a:prstGeom prst="rect">
            <a:avLst/>
          </a:prstGeom>
          <a:noFill/>
          <a:ln cap="flat">
            <a:noFill/>
          </a:ln>
        </p:spPr>
      </p:pic>
      <p:pic>
        <p:nvPicPr>
          <p:cNvPr id="15" name="Picture 16">
            <a:extLst>
              <a:ext uri="{FF2B5EF4-FFF2-40B4-BE49-F238E27FC236}">
                <a16:creationId xmlns:a16="http://schemas.microsoft.com/office/drawing/2014/main" id="{331374FD-7E1F-7ADE-41DE-38D936386B64}"/>
              </a:ext>
            </a:extLst>
          </p:cNvPr>
          <p:cNvPicPr>
            <a:picLocks noMove="1" noResize="1"/>
          </p:cNvPicPr>
          <p:nvPr/>
        </p:nvPicPr>
        <p:blipFill>
          <a:blip>
            <a:extLst>
              <a:ext uri="{96DAC541-7B7A-43D3-8B79-37D633B846F1}">
                <asvg:svgBlip xmlns:asvg="http://schemas.microsoft.com/office/drawing/2016/SVG/main" r:embed="rId11"/>
              </a:ext>
            </a:extLst>
          </a:blip>
          <a:srcRect/>
          <a:stretch>
            <a:fillRect/>
          </a:stretch>
        </p:blipFill>
        <p:spPr>
          <a:xfrm>
            <a:off x="3709654" y="4964101"/>
            <a:ext cx="682471" cy="674790"/>
          </a:xfrm>
          <a:prstGeom prst="rect">
            <a:avLst/>
          </a:prstGeom>
          <a:noFill/>
          <a:ln cap="flat">
            <a:noFill/>
          </a:ln>
        </p:spPr>
      </p:pic>
      <p:sp>
        <p:nvSpPr>
          <p:cNvPr id="16" name="TextBox 17">
            <a:extLst>
              <a:ext uri="{FF2B5EF4-FFF2-40B4-BE49-F238E27FC236}">
                <a16:creationId xmlns:a16="http://schemas.microsoft.com/office/drawing/2014/main" id="{4AF3F79B-32D9-F7A7-559D-618BE49E6578}"/>
              </a:ext>
            </a:extLst>
          </p:cNvPr>
          <p:cNvSpPr txBox="1"/>
          <p:nvPr/>
        </p:nvSpPr>
        <p:spPr>
          <a:xfrm>
            <a:off x="304721" y="341041"/>
            <a:ext cx="1138384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a:solidFill>
                  <a:srgbClr val="000000"/>
                </a:solidFill>
                <a:latin typeface="Arimo Bold"/>
              </a:rPr>
              <a:t>Vision, Mission &amp; Values</a:t>
            </a:r>
            <a:endParaRPr lang="en-US" sz="1200">
              <a:solidFill>
                <a:srgbClr val="000000"/>
              </a:solidFill>
              <a:latin typeface="Calibri"/>
            </a:endParaRPr>
          </a:p>
        </p:txBody>
      </p:sp>
      <p:sp>
        <p:nvSpPr>
          <p:cNvPr id="18" name="TextBox 20">
            <a:extLst>
              <a:ext uri="{FF2B5EF4-FFF2-40B4-BE49-F238E27FC236}">
                <a16:creationId xmlns:a16="http://schemas.microsoft.com/office/drawing/2014/main" id="{BE3FADB0-E9A9-2CCD-908F-D6C6D3082ABB}"/>
              </a:ext>
            </a:extLst>
          </p:cNvPr>
          <p:cNvSpPr txBox="1"/>
          <p:nvPr/>
        </p:nvSpPr>
        <p:spPr>
          <a:xfrm>
            <a:off x="947138" y="1225619"/>
            <a:ext cx="5976987"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b="1" dirty="0">
                <a:solidFill>
                  <a:srgbClr val="00507B"/>
                </a:solidFill>
                <a:latin typeface="Arimo Bold"/>
              </a:rPr>
              <a:t>Rockdale County Sheriff’s Office</a:t>
            </a:r>
            <a:endParaRPr lang="en-US" sz="1200" b="1" dirty="0">
              <a:solidFill>
                <a:srgbClr val="000000"/>
              </a:solidFill>
              <a:latin typeface="Calibri"/>
            </a:endParaRPr>
          </a:p>
        </p:txBody>
      </p:sp>
      <p:sp>
        <p:nvSpPr>
          <p:cNvPr id="19" name="TextBox 21">
            <a:extLst>
              <a:ext uri="{FF2B5EF4-FFF2-40B4-BE49-F238E27FC236}">
                <a16:creationId xmlns:a16="http://schemas.microsoft.com/office/drawing/2014/main" id="{7A4B164A-B451-5693-8122-3A5074F9B8E2}"/>
              </a:ext>
            </a:extLst>
          </p:cNvPr>
          <p:cNvSpPr txBox="1"/>
          <p:nvPr/>
        </p:nvSpPr>
        <p:spPr>
          <a:xfrm>
            <a:off x="4618569" y="1718133"/>
            <a:ext cx="2270497" cy="95987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ea typeface="Arimo"/>
                <a:cs typeface="Arimo"/>
              </a:rPr>
              <a:t>VISION</a:t>
            </a:r>
            <a:endParaRPr lang="en-US" sz="1200" dirty="0">
              <a:solidFill>
                <a:srgbClr val="000000"/>
              </a:solidFill>
              <a:latin typeface="Arimo"/>
              <a:ea typeface="Arimo"/>
              <a:cs typeface="Arimo"/>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Bold"/>
              <a:ea typeface="Arimo Bold"/>
              <a:cs typeface="Arimo Bold"/>
            </a:endParaRPr>
          </a:p>
        </p:txBody>
      </p:sp>
      <p:sp>
        <p:nvSpPr>
          <p:cNvPr id="20" name="TextBox 22">
            <a:extLst>
              <a:ext uri="{FF2B5EF4-FFF2-40B4-BE49-F238E27FC236}">
                <a16:creationId xmlns:a16="http://schemas.microsoft.com/office/drawing/2014/main" id="{2569D8C5-EABE-D143-47D8-963D35970149}"/>
              </a:ext>
            </a:extLst>
          </p:cNvPr>
          <p:cNvSpPr txBox="1"/>
          <p:nvPr/>
        </p:nvSpPr>
        <p:spPr>
          <a:xfrm>
            <a:off x="4629134" y="3365107"/>
            <a:ext cx="1938515" cy="95987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MISSION</a:t>
            </a: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21" name="TextBox 23">
            <a:extLst>
              <a:ext uri="{FF2B5EF4-FFF2-40B4-BE49-F238E27FC236}">
                <a16:creationId xmlns:a16="http://schemas.microsoft.com/office/drawing/2014/main" id="{BF91ADDB-249F-64FE-2FE1-15607B37213C}"/>
              </a:ext>
            </a:extLst>
          </p:cNvPr>
          <p:cNvSpPr txBox="1"/>
          <p:nvPr/>
        </p:nvSpPr>
        <p:spPr>
          <a:xfrm>
            <a:off x="4650675" y="4970453"/>
            <a:ext cx="2171377" cy="95987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a:solidFill>
                  <a:srgbClr val="000000"/>
                </a:solidFill>
                <a:latin typeface="Arimo"/>
              </a:rPr>
              <a:t>VALUES</a:t>
            </a:r>
            <a:endParaRPr lang="en-US" sz="120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sz="2500" u="sng">
              <a:solidFill>
                <a:srgbClr val="000000"/>
              </a:solidFill>
              <a:latin typeface="Arimo"/>
              <a:ea typeface="Arimo"/>
              <a:cs typeface="Arimo"/>
            </a:endParaRPr>
          </a:p>
        </p:txBody>
      </p:sp>
      <p:sp>
        <p:nvSpPr>
          <p:cNvPr id="22" name="TextBox 24">
            <a:extLst>
              <a:ext uri="{FF2B5EF4-FFF2-40B4-BE49-F238E27FC236}">
                <a16:creationId xmlns:a16="http://schemas.microsoft.com/office/drawing/2014/main" id="{1A4D99AF-9C7C-80DE-F279-00238FE8A8C5}"/>
              </a:ext>
            </a:extLst>
          </p:cNvPr>
          <p:cNvSpPr txBox="1"/>
          <p:nvPr/>
        </p:nvSpPr>
        <p:spPr>
          <a:xfrm>
            <a:off x="1527958" y="3571016"/>
            <a:ext cx="2049517" cy="846707"/>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2000" b="1" dirty="0">
                <a:solidFill>
                  <a:srgbClr val="FFFFFF"/>
                </a:solidFill>
                <a:latin typeface="Arimo Bold"/>
              </a:rPr>
              <a:t>Rockdale County Sheriff’s Office </a:t>
            </a:r>
            <a:endParaRPr lang="en-US" sz="1100" b="1" dirty="0">
              <a:solidFill>
                <a:srgbClr val="000000"/>
              </a:solidFill>
              <a:latin typeface="Calibri"/>
            </a:endParaRPr>
          </a:p>
        </p:txBody>
      </p:sp>
      <p:sp>
        <p:nvSpPr>
          <p:cNvPr id="23" name="TextBox 25">
            <a:extLst>
              <a:ext uri="{FF2B5EF4-FFF2-40B4-BE49-F238E27FC236}">
                <a16:creationId xmlns:a16="http://schemas.microsoft.com/office/drawing/2014/main" id="{6498064F-E916-E13D-C20F-5CAFF2A23F2D}"/>
              </a:ext>
            </a:extLst>
          </p:cNvPr>
          <p:cNvSpPr txBox="1"/>
          <p:nvPr/>
        </p:nvSpPr>
        <p:spPr>
          <a:xfrm>
            <a:off x="4382864" y="2174244"/>
            <a:ext cx="5411123" cy="1126847"/>
          </a:xfrm>
          <a:prstGeom prst="rect">
            <a:avLst/>
          </a:prstGeom>
          <a:noFill/>
          <a:ln cap="flat">
            <a:noFill/>
          </a:ln>
        </p:spPr>
        <p:txBody>
          <a:bodyPr vert="horz" wrap="square" lIns="0" tIns="0" rIns="0" bIns="0" anchor="t" anchorCtr="0" compatLnSpc="1">
            <a:spAutoFit/>
          </a:bodyPr>
          <a:lstStyle/>
          <a:p>
            <a:pPr marL="325561" lvl="1" indent="-162570" algn="just" defTabSz="609630">
              <a:lnSpc>
                <a:spcPct val="144578"/>
              </a:lnSpc>
              <a:buSzPct val="100000"/>
              <a:buFont typeface="Arial"/>
              <a:buChar char="•"/>
              <a:defRPr sz="1800" b="0" i="0" u="none" strike="noStrike" kern="0" cap="none" spc="0" baseline="0">
                <a:solidFill>
                  <a:srgbClr val="000000"/>
                </a:solidFill>
                <a:uFillTx/>
              </a:defRPr>
            </a:pPr>
            <a:r>
              <a:rPr lang="en-US" sz="1300" spc="-39" dirty="0">
                <a:solidFill>
                  <a:srgbClr val="000000"/>
                </a:solidFill>
                <a:latin typeface="Times New Roman" panose="02020603050405020304" pitchFamily="18" charset="0"/>
                <a:cs typeface="Times New Roman" panose="02020603050405020304" pitchFamily="18" charset="0"/>
              </a:rPr>
              <a:t>The VISION of the Rockdale County Sheriff’s Office is to continue to be a leader in law enforcement. The vision will continue to focus on FOUR PILLARS, which are: </a:t>
            </a:r>
            <a:r>
              <a:rPr lang="en-US" sz="1300" b="1" i="1" spc="-39" dirty="0">
                <a:solidFill>
                  <a:srgbClr val="000000"/>
                </a:solidFill>
                <a:latin typeface="Times New Roman" panose="02020603050405020304" pitchFamily="18" charset="0"/>
                <a:cs typeface="Times New Roman" panose="02020603050405020304" pitchFamily="18" charset="0"/>
              </a:rPr>
              <a:t>Accountability</a:t>
            </a:r>
            <a:r>
              <a:rPr lang="en-US" sz="1300" spc="-39" dirty="0">
                <a:solidFill>
                  <a:srgbClr val="000000"/>
                </a:solidFill>
                <a:latin typeface="Times New Roman" panose="02020603050405020304" pitchFamily="18" charset="0"/>
                <a:cs typeface="Times New Roman" panose="02020603050405020304" pitchFamily="18" charset="0"/>
              </a:rPr>
              <a:t>, </a:t>
            </a:r>
            <a:r>
              <a:rPr lang="en-US" sz="1300" b="1" i="1" spc="-39" dirty="0">
                <a:solidFill>
                  <a:srgbClr val="000000"/>
                </a:solidFill>
                <a:latin typeface="Times New Roman" panose="02020603050405020304" pitchFamily="18" charset="0"/>
                <a:cs typeface="Times New Roman" panose="02020603050405020304" pitchFamily="18" charset="0"/>
              </a:rPr>
              <a:t>Administrative Efficiency</a:t>
            </a:r>
            <a:r>
              <a:rPr lang="en-US" sz="1300" spc="-39" dirty="0">
                <a:solidFill>
                  <a:srgbClr val="000000"/>
                </a:solidFill>
                <a:latin typeface="Times New Roman" panose="02020603050405020304" pitchFamily="18" charset="0"/>
                <a:cs typeface="Times New Roman" panose="02020603050405020304" pitchFamily="18" charset="0"/>
              </a:rPr>
              <a:t>, </a:t>
            </a:r>
            <a:r>
              <a:rPr lang="en-US" sz="1300" b="1" i="1" spc="-39" dirty="0">
                <a:solidFill>
                  <a:srgbClr val="000000"/>
                </a:solidFill>
                <a:latin typeface="Times New Roman" panose="02020603050405020304" pitchFamily="18" charset="0"/>
                <a:cs typeface="Times New Roman" panose="02020603050405020304" pitchFamily="18" charset="0"/>
              </a:rPr>
              <a:t>Communication Internally </a:t>
            </a:r>
            <a:r>
              <a:rPr lang="en-US" sz="1300" spc="-39" dirty="0">
                <a:solidFill>
                  <a:srgbClr val="000000"/>
                </a:solidFill>
                <a:latin typeface="Times New Roman" panose="02020603050405020304" pitchFamily="18" charset="0"/>
                <a:cs typeface="Times New Roman" panose="02020603050405020304" pitchFamily="18" charset="0"/>
              </a:rPr>
              <a:t>and </a:t>
            </a:r>
            <a:r>
              <a:rPr lang="en-US" sz="1300" b="1" i="1" spc="-39" dirty="0">
                <a:solidFill>
                  <a:srgbClr val="000000"/>
                </a:solidFill>
                <a:latin typeface="Times New Roman" panose="02020603050405020304" pitchFamily="18" charset="0"/>
                <a:cs typeface="Times New Roman" panose="02020603050405020304" pitchFamily="18" charset="0"/>
              </a:rPr>
              <a:t>External Communications</a:t>
            </a:r>
            <a:r>
              <a:rPr lang="en-US" sz="1300" spc="-39" dirty="0">
                <a:solidFill>
                  <a:srgbClr val="000000"/>
                </a:solidFill>
                <a:latin typeface="Times New Roman" panose="02020603050405020304" pitchFamily="18" charset="0"/>
                <a:cs typeface="Times New Roman" panose="02020603050405020304" pitchFamily="18" charset="0"/>
              </a:rPr>
              <a:t>. </a:t>
            </a:r>
          </a:p>
        </p:txBody>
      </p:sp>
      <p:sp>
        <p:nvSpPr>
          <p:cNvPr id="24" name="TextBox 26">
            <a:extLst>
              <a:ext uri="{FF2B5EF4-FFF2-40B4-BE49-F238E27FC236}">
                <a16:creationId xmlns:a16="http://schemas.microsoft.com/office/drawing/2014/main" id="{F03EF0C9-3DBC-D88D-463D-2049FAA4870C}"/>
              </a:ext>
            </a:extLst>
          </p:cNvPr>
          <p:cNvSpPr txBox="1"/>
          <p:nvPr/>
        </p:nvSpPr>
        <p:spPr>
          <a:xfrm>
            <a:off x="4807419" y="3850157"/>
            <a:ext cx="5473388" cy="836768"/>
          </a:xfrm>
          <a:prstGeom prst="rect">
            <a:avLst/>
          </a:prstGeom>
          <a:noFill/>
          <a:ln cap="flat">
            <a:noFill/>
          </a:ln>
        </p:spPr>
        <p:txBody>
          <a:bodyPr vert="horz" wrap="square" lIns="0" tIns="0" rIns="0" bIns="0" anchor="t" anchorCtr="0" compatLnSpc="1">
            <a:spAutoFit/>
          </a:bodyPr>
          <a:lstStyle/>
          <a:p>
            <a:pPr marL="325561" lvl="1" indent="-162570" algn="just" defTabSz="609630">
              <a:lnSpc>
                <a:spcPct val="144578"/>
              </a:lnSpc>
              <a:buSzPct val="100000"/>
              <a:buFont typeface="Arial"/>
              <a:buChar char="•"/>
              <a:defRPr sz="1800" b="0" i="0" u="none" strike="noStrike" kern="0" cap="none" spc="0" baseline="0">
                <a:solidFill>
                  <a:srgbClr val="000000"/>
                </a:solidFill>
                <a:uFillTx/>
              </a:defRPr>
            </a:pPr>
            <a:r>
              <a:rPr lang="en-US" sz="1300" spc="-39" dirty="0">
                <a:solidFill>
                  <a:srgbClr val="000000"/>
                </a:solidFill>
                <a:latin typeface="Times New Roman" panose="02020603050405020304" pitchFamily="18" charset="0"/>
                <a:cs typeface="Times New Roman" panose="02020603050405020304" pitchFamily="18" charset="0"/>
              </a:rPr>
              <a:t>To reduce crime, safely house inmates, bring offenders to justice, and perform the mandated services of the Office of Sheriff with the highest level of safety, professionalism, and integrity.</a:t>
            </a:r>
          </a:p>
        </p:txBody>
      </p:sp>
      <p:sp>
        <p:nvSpPr>
          <p:cNvPr id="25" name="TextBox 27">
            <a:extLst>
              <a:ext uri="{FF2B5EF4-FFF2-40B4-BE49-F238E27FC236}">
                <a16:creationId xmlns:a16="http://schemas.microsoft.com/office/drawing/2014/main" id="{03949FE9-A0DC-8070-08F6-BA2243B9D14D}"/>
              </a:ext>
            </a:extLst>
          </p:cNvPr>
          <p:cNvSpPr txBox="1"/>
          <p:nvPr/>
        </p:nvSpPr>
        <p:spPr>
          <a:xfrm>
            <a:off x="4880500" y="5447275"/>
            <a:ext cx="6526529" cy="836768"/>
          </a:xfrm>
          <a:prstGeom prst="rect">
            <a:avLst/>
          </a:prstGeom>
          <a:noFill/>
          <a:ln cap="flat">
            <a:noFill/>
          </a:ln>
        </p:spPr>
        <p:txBody>
          <a:bodyPr vert="horz" wrap="square" lIns="0" tIns="0" rIns="0" bIns="0" anchor="t" anchorCtr="0" compatLnSpc="1">
            <a:spAutoFit/>
          </a:bodyPr>
          <a:lstStyle/>
          <a:p>
            <a:pPr marL="325561" lvl="1" indent="-162570" defTabSz="609630">
              <a:lnSpc>
                <a:spcPct val="144578"/>
              </a:lnSpc>
              <a:buSzPct val="100000"/>
              <a:buFont typeface="Arial"/>
              <a:buChar char="•"/>
              <a:defRPr sz="1800" b="0" i="0" u="none" strike="noStrike" kern="0" cap="none" spc="0" baseline="0">
                <a:solidFill>
                  <a:srgbClr val="000000"/>
                </a:solidFill>
                <a:uFillTx/>
              </a:defRPr>
            </a:pPr>
            <a:r>
              <a:rPr lang="en-US" sz="1300" spc="-39" dirty="0">
                <a:solidFill>
                  <a:srgbClr val="000000"/>
                </a:solidFill>
                <a:latin typeface="Times New Roman" panose="02020603050405020304" pitchFamily="18" charset="0"/>
                <a:cs typeface="Times New Roman" panose="02020603050405020304" pitchFamily="18" charset="0"/>
              </a:rPr>
              <a:t>Crime Reduction</a:t>
            </a:r>
          </a:p>
          <a:p>
            <a:pPr marL="325561" lvl="1" indent="-162570" defTabSz="609630">
              <a:lnSpc>
                <a:spcPct val="144578"/>
              </a:lnSpc>
              <a:buSzPct val="100000"/>
              <a:buFont typeface="Arial"/>
              <a:buChar char="•"/>
              <a:defRPr sz="1800" b="0" i="0" u="none" strike="noStrike" kern="0" cap="none" spc="0" baseline="0">
                <a:solidFill>
                  <a:srgbClr val="000000"/>
                </a:solidFill>
                <a:uFillTx/>
              </a:defRPr>
            </a:pPr>
            <a:r>
              <a:rPr lang="en-US" sz="1300" spc="-39" dirty="0">
                <a:solidFill>
                  <a:srgbClr val="000000"/>
                </a:solidFill>
                <a:latin typeface="Times New Roman" panose="02020603050405020304" pitchFamily="18" charset="0"/>
                <a:cs typeface="Times New Roman" panose="02020603050405020304" pitchFamily="18" charset="0"/>
              </a:rPr>
              <a:t>Technology&amp; Equipment</a:t>
            </a:r>
          </a:p>
          <a:p>
            <a:pPr marL="325561" lvl="1" indent="-162570" defTabSz="609630">
              <a:lnSpc>
                <a:spcPct val="144578"/>
              </a:lnSpc>
              <a:buSzPct val="100000"/>
              <a:buFont typeface="Arial"/>
              <a:buChar char="•"/>
              <a:defRPr sz="1800" b="0" i="0" u="none" strike="noStrike" kern="0" cap="none" spc="0" baseline="0">
                <a:solidFill>
                  <a:srgbClr val="000000"/>
                </a:solidFill>
                <a:uFillTx/>
              </a:defRPr>
            </a:pPr>
            <a:r>
              <a:rPr lang="en-US" sz="1300" spc="-39" dirty="0">
                <a:solidFill>
                  <a:srgbClr val="000000"/>
                </a:solidFill>
                <a:latin typeface="Times New Roman" panose="02020603050405020304" pitchFamily="18" charset="0"/>
                <a:cs typeface="Times New Roman" panose="02020603050405020304" pitchFamily="18" charset="0"/>
              </a:rPr>
              <a:t>Professional Development, Hiring &amp; Retention</a:t>
            </a:r>
          </a:p>
        </p:txBody>
      </p:sp>
      <p:pic>
        <p:nvPicPr>
          <p:cNvPr id="26" name="Picture 27">
            <a:extLst>
              <a:ext uri="{FF2B5EF4-FFF2-40B4-BE49-F238E27FC236}">
                <a16:creationId xmlns:a16="http://schemas.microsoft.com/office/drawing/2014/main" id="{9A99F5B6-8782-16AA-550C-4A3F254F4C56}"/>
              </a:ext>
            </a:extLst>
          </p:cNvPr>
          <p:cNvPicPr>
            <a:picLocks noChangeAspect="1"/>
          </p:cNvPicPr>
          <p:nvPr/>
        </p:nvPicPr>
        <p:blipFill>
          <a:blip r:embed="rId12"/>
          <a:stretch>
            <a:fillRect/>
          </a:stretch>
        </p:blipFill>
        <p:spPr>
          <a:xfrm>
            <a:off x="643353" y="1840815"/>
            <a:ext cx="2845045" cy="353598"/>
          </a:xfrm>
          <a:prstGeom prst="rect">
            <a:avLst/>
          </a:prstGeom>
          <a:noFill/>
          <a:ln cap="flat">
            <a:noFill/>
          </a:ln>
        </p:spPr>
      </p:pic>
      <p:sp>
        <p:nvSpPr>
          <p:cNvPr id="4" name="Slide Number Placeholder 3">
            <a:extLst>
              <a:ext uri="{FF2B5EF4-FFF2-40B4-BE49-F238E27FC236}">
                <a16:creationId xmlns:a16="http://schemas.microsoft.com/office/drawing/2014/main" id="{D7974B04-F655-F75A-00E9-A7558B81B6EF}"/>
              </a:ext>
            </a:extLst>
          </p:cNvPr>
          <p:cNvSpPr>
            <a:spLocks noGrp="1"/>
          </p:cNvSpPr>
          <p:nvPr>
            <p:ph type="sldNum" sz="quarter" idx="12"/>
          </p:nvPr>
        </p:nvSpPr>
        <p:spPr>
          <a:xfrm>
            <a:off x="-1845066" y="6409745"/>
            <a:ext cx="2816382" cy="365125"/>
          </a:xfrm>
        </p:spPr>
        <p:txBody>
          <a:bodyPr/>
          <a:lstStyle/>
          <a:p>
            <a:fld id="{EC38A8CB-6CE1-4548-978B-68EFEA465EE4}" type="slidenum">
              <a:rPr lang="en-US" smtClean="0"/>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58183-11E3-59BA-E918-F7920AF20C94}"/>
            </a:ext>
          </a:extLst>
        </p:cNvPr>
        <p:cNvGrpSpPr/>
        <p:nvPr/>
      </p:nvGrpSpPr>
      <p:grpSpPr>
        <a:xfrm>
          <a:off x="0" y="0"/>
          <a:ext cx="0" cy="0"/>
          <a:chOff x="0" y="0"/>
          <a:chExt cx="0" cy="0"/>
        </a:xfrm>
      </p:grpSpPr>
      <p:pic>
        <p:nvPicPr>
          <p:cNvPr id="2" name="Picture 6" descr="Background pattern&#10;&#10;AI-generated content may be incorrect.">
            <a:extLst>
              <a:ext uri="{FF2B5EF4-FFF2-40B4-BE49-F238E27FC236}">
                <a16:creationId xmlns:a16="http://schemas.microsoft.com/office/drawing/2014/main" id="{3706F354-E540-9FD5-DB01-221B896F79C6}"/>
              </a:ext>
            </a:extLst>
          </p:cNvPr>
          <p:cNvPicPr>
            <a:picLocks noChangeAspect="1"/>
          </p:cNvPicPr>
          <p:nvPr/>
        </p:nvPicPr>
        <p:blipFill>
          <a:blip r:embed="rId2"/>
          <a:stretch>
            <a:fillRect/>
          </a:stretch>
        </p:blipFill>
        <p:spPr>
          <a:xfrm>
            <a:off x="182880" y="12589"/>
            <a:ext cx="12192000" cy="6526323"/>
          </a:xfrm>
          <a:prstGeom prst="rect">
            <a:avLst/>
          </a:prstGeom>
          <a:noFill/>
          <a:ln cap="flat">
            <a:noFill/>
          </a:ln>
        </p:spPr>
      </p:pic>
      <p:sp>
        <p:nvSpPr>
          <p:cNvPr id="4" name="TextBox 4">
            <a:extLst>
              <a:ext uri="{FF2B5EF4-FFF2-40B4-BE49-F238E27FC236}">
                <a16:creationId xmlns:a16="http://schemas.microsoft.com/office/drawing/2014/main" id="{17E1E7D8-C800-2DF7-0920-23FE8B61D342}"/>
              </a:ext>
            </a:extLst>
          </p:cNvPr>
          <p:cNvSpPr txBox="1"/>
          <p:nvPr/>
        </p:nvSpPr>
        <p:spPr>
          <a:xfrm>
            <a:off x="-657713" y="136525"/>
            <a:ext cx="9371468" cy="2812180"/>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3200" spc="100" dirty="0">
                <a:solidFill>
                  <a:srgbClr val="000000"/>
                </a:solidFill>
                <a:latin typeface="Arimo Bold"/>
              </a:rPr>
              <a:t>Operating Budget Request Justification</a:t>
            </a:r>
          </a:p>
          <a:p>
            <a:pPr algn="ctr" defTabSz="609630">
              <a:lnSpc>
                <a:spcPct val="130120"/>
              </a:lnSpc>
              <a:defRPr sz="1800" b="0" i="0" u="none" strike="noStrike" kern="0" cap="none" spc="0" baseline="0">
                <a:solidFill>
                  <a:srgbClr val="000000"/>
                </a:solidFill>
                <a:uFillTx/>
              </a:defRPr>
            </a:pPr>
            <a:r>
              <a:rPr lang="en-US" sz="3200" spc="100" dirty="0">
                <a:solidFill>
                  <a:srgbClr val="000000"/>
                </a:solidFill>
                <a:latin typeface="Arimo Bold"/>
              </a:rPr>
              <a:t>(Jail: 3326)</a:t>
            </a:r>
          </a:p>
          <a:p>
            <a:pPr defTabSz="609630">
              <a:lnSpc>
                <a:spcPct val="130120"/>
              </a:lnSpc>
              <a:defRPr sz="1800" b="0" i="0" u="none" strike="noStrike" kern="0" cap="none" spc="0" baseline="0">
                <a:solidFill>
                  <a:srgbClr val="000000"/>
                </a:solidFill>
                <a:uFillTx/>
              </a:defRPr>
            </a:pPr>
            <a:endParaRPr lang="en-US" sz="4000" spc="100" dirty="0">
              <a:solidFill>
                <a:srgbClr val="000000"/>
              </a:solidFill>
              <a:latin typeface="Arimo Bold"/>
            </a:endParaRP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5" name="TextBox 5">
            <a:extLst>
              <a:ext uri="{FF2B5EF4-FFF2-40B4-BE49-F238E27FC236}">
                <a16:creationId xmlns:a16="http://schemas.microsoft.com/office/drawing/2014/main" id="{0A4B2F5A-E407-6521-D902-6778B8A4FCF2}"/>
              </a:ext>
            </a:extLst>
          </p:cNvPr>
          <p:cNvSpPr txBox="1"/>
          <p:nvPr/>
        </p:nvSpPr>
        <p:spPr>
          <a:xfrm>
            <a:off x="182880" y="1746318"/>
            <a:ext cx="11530584" cy="4792594"/>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600" b="1" spc="-31" dirty="0">
                <a:solidFill>
                  <a:srgbClr val="000000"/>
                </a:solidFill>
                <a:latin typeface="Open Sans Bold"/>
              </a:rPr>
              <a:t>            3326-521200 (Professional Services)					                    $268,372</a:t>
            </a:r>
            <a:endParaRPr lang="en-US" sz="1600" b="1" dirty="0">
              <a:solidFill>
                <a:srgbClr val="000000"/>
              </a:solidFill>
              <a:latin typeface="Calibri"/>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Increase to support rise in inmate medical services. </a:t>
            </a:r>
          </a:p>
          <a:p>
            <a:pPr marL="473738" lvl="2" algn="just" defTabSz="609630">
              <a:lnSpc>
                <a:spcPct val="130120"/>
              </a:lnSpc>
              <a:buSzPct val="100000"/>
              <a:defRPr sz="1800" b="0" i="0" u="none" strike="noStrike" kern="0" cap="none" spc="0" baseline="0">
                <a:solidFill>
                  <a:srgbClr val="000000"/>
                </a:solidFill>
                <a:uFillTx/>
              </a:defRPr>
            </a:pPr>
            <a:endParaRPr lang="en-US" sz="1600" spc="-31" dirty="0">
              <a:solidFill>
                <a:srgbClr val="000000"/>
              </a:solidFill>
              <a:latin typeface="Open Sans"/>
            </a:endParaRPr>
          </a:p>
          <a:p>
            <a:pPr marL="710390" lvl="2" indent="-236652" defTabSz="609630">
              <a:lnSpc>
                <a:spcPct val="130120"/>
              </a:lnSpc>
              <a:defRPr sz="1800" b="0" i="0" u="none" strike="noStrike" kern="0" cap="none" spc="0" baseline="0">
                <a:solidFill>
                  <a:srgbClr val="000000"/>
                </a:solidFill>
                <a:uFillTx/>
              </a:defRPr>
            </a:pPr>
            <a:r>
              <a:rPr lang="en-US" sz="1600" b="1" spc="-31" dirty="0">
                <a:solidFill>
                  <a:srgbClr val="000000"/>
                </a:solidFill>
                <a:latin typeface="Open Sans Bold"/>
              </a:rPr>
              <a:t>   3326-522200 (Repair &amp; Maintenance)				                               $40,000	</a:t>
            </a:r>
            <a:endParaRPr lang="en-US" sz="1600" b="1"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Increase for repairs and maintenance of repairs in women’s jail annex, ongoing jail repairs and upkeep and vehicle cost.</a:t>
            </a:r>
          </a:p>
          <a:p>
            <a:pPr marL="473738" lvl="2" defTabSz="609630">
              <a:lnSpc>
                <a:spcPct val="130120"/>
              </a:lnSpc>
              <a:buSzPct val="100000"/>
              <a:defRPr sz="1800" b="0" i="0" u="none" strike="noStrike" kern="0" cap="none" spc="0" baseline="0">
                <a:solidFill>
                  <a:srgbClr val="000000"/>
                </a:solidFill>
                <a:uFillTx/>
              </a:defRPr>
            </a:pPr>
            <a:endParaRPr lang="en-US" sz="1600" spc="-31" dirty="0">
              <a:solidFill>
                <a:srgbClr val="000000"/>
              </a:solidFill>
              <a:latin typeface="Open Sans"/>
            </a:endParaRPr>
          </a:p>
          <a:p>
            <a:pPr marL="710390" lvl="2" indent="-236652" defTabSz="609630">
              <a:lnSpc>
                <a:spcPct val="130120"/>
              </a:lnSpc>
              <a:defRPr sz="1800" b="0" i="0" u="none" strike="noStrike" kern="0" cap="none" spc="0" baseline="0">
                <a:solidFill>
                  <a:srgbClr val="000000"/>
                </a:solidFill>
                <a:uFillTx/>
              </a:defRPr>
            </a:pPr>
            <a:r>
              <a:rPr lang="en-US" sz="1600" b="1" spc="-31" dirty="0">
                <a:solidFill>
                  <a:srgbClr val="000000"/>
                </a:solidFill>
                <a:latin typeface="Open Sans Bold"/>
              </a:rPr>
              <a:t>  3326-523500 (Travel)							      	        $7,000</a:t>
            </a:r>
            <a:endParaRPr lang="en-US" sz="1600" b="1"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Increase to support ongoing raise in travel cost for advanced and continuous training for Jail Deputies. </a:t>
            </a:r>
          </a:p>
          <a:p>
            <a:pPr marL="473738" lvl="2" defTabSz="609630">
              <a:lnSpc>
                <a:spcPct val="130120"/>
              </a:lnSpc>
              <a:buSzPct val="100000"/>
              <a:defRPr sz="1800" b="0" i="0" u="none" strike="noStrike" kern="0" cap="none" spc="0" baseline="0">
                <a:solidFill>
                  <a:srgbClr val="000000"/>
                </a:solidFill>
                <a:uFillTx/>
              </a:defRPr>
            </a:pPr>
            <a:endParaRPr lang="en-US" sz="1600" spc="-31" dirty="0">
              <a:solidFill>
                <a:srgbClr val="000000"/>
              </a:solidFill>
              <a:latin typeface="Open Sans"/>
            </a:endParaRPr>
          </a:p>
          <a:p>
            <a:pPr marL="710390" lvl="2" indent="-236652" defTabSz="609630">
              <a:lnSpc>
                <a:spcPct val="130120"/>
              </a:lnSpc>
              <a:defRPr sz="1800" b="0" i="0" u="none" strike="noStrike" kern="0" cap="none" spc="0" baseline="0">
                <a:solidFill>
                  <a:srgbClr val="000000"/>
                </a:solidFill>
                <a:uFillTx/>
              </a:defRPr>
            </a:pPr>
            <a:r>
              <a:rPr lang="en-US" sz="1600" b="1" spc="-31" dirty="0">
                <a:solidFill>
                  <a:srgbClr val="000000"/>
                </a:solidFill>
                <a:latin typeface="Open Sans Bold"/>
              </a:rPr>
              <a:t> 3326-523700	 (Education &amp; Training)						       $5,000</a:t>
            </a:r>
            <a:endParaRPr lang="en-US" sz="1600" b="1"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Increase to support ongoing raise in travel cost for advanced and continuous training for Jail Deputies. </a:t>
            </a:r>
          </a:p>
          <a:p>
            <a:pPr marL="473738" lvl="2" defTabSz="609630">
              <a:lnSpc>
                <a:spcPct val="130120"/>
              </a:lnSpc>
              <a:buSzPct val="100000"/>
              <a:defRPr sz="1800" b="0" i="0" u="none" strike="noStrike" kern="0" cap="none" spc="0" baseline="0">
                <a:solidFill>
                  <a:srgbClr val="000000"/>
                </a:solidFill>
                <a:uFillTx/>
              </a:defRPr>
            </a:pPr>
            <a:endParaRPr lang="en-US" sz="1600" spc="-31" dirty="0">
              <a:solidFill>
                <a:srgbClr val="000000"/>
              </a:solidFill>
              <a:latin typeface="Open Sans"/>
            </a:endParaRPr>
          </a:p>
          <a:p>
            <a:pPr marL="473738" lvl="2" defTabSz="609630">
              <a:lnSpc>
                <a:spcPct val="130120"/>
              </a:lnSpc>
              <a:buSzPct val="100000"/>
              <a:defRPr sz="1800" b="0" i="0" u="none" strike="noStrike" kern="0" cap="none" spc="0" baseline="0">
                <a:solidFill>
                  <a:srgbClr val="000000"/>
                </a:solidFill>
                <a:uFillTx/>
              </a:defRPr>
            </a:pPr>
            <a:r>
              <a:rPr lang="en-US" sz="1600" b="1" kern="0" spc="-31" dirty="0">
                <a:solidFill>
                  <a:srgbClr val="000000"/>
                </a:solidFill>
                <a:latin typeface="Open Sans Bold"/>
              </a:rPr>
              <a:t>3326-531100 (General Supplies)					                               $5,000</a:t>
            </a:r>
            <a:endParaRPr lang="en-US" sz="1600" b="1" kern="0" spc="-31" dirty="0">
              <a:solidFill>
                <a:srgbClr val="000000"/>
              </a:solidFill>
              <a:latin typeface="Open Sans Bold"/>
              <a:ea typeface="Open Sans Bold"/>
              <a:cs typeface="Open Sans Bold"/>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600" kern="0" spc="-31" dirty="0">
                <a:solidFill>
                  <a:srgbClr val="000000"/>
                </a:solidFill>
                <a:latin typeface="Open Sans"/>
              </a:rPr>
              <a:t>Increase needed to support rise of supplies/materials due to inflation cost provided by companies being used. </a:t>
            </a:r>
            <a:endParaRPr lang="en-US" sz="1600" b="1" spc="-31" dirty="0">
              <a:solidFill>
                <a:srgbClr val="000000"/>
              </a:solidFill>
              <a:latin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endParaRPr lang="en-US" sz="1700" spc="-31" dirty="0">
              <a:solidFill>
                <a:srgbClr val="000000"/>
              </a:solidFill>
              <a:latin typeface="Open Sans"/>
            </a:endParaRPr>
          </a:p>
        </p:txBody>
      </p:sp>
      <p:sp>
        <p:nvSpPr>
          <p:cNvPr id="6" name="TextBox 6">
            <a:extLst>
              <a:ext uri="{FF2B5EF4-FFF2-40B4-BE49-F238E27FC236}">
                <a16:creationId xmlns:a16="http://schemas.microsoft.com/office/drawing/2014/main" id="{AFB392D4-0C0B-A002-1A7F-D060CE8EA8A9}"/>
              </a:ext>
            </a:extLst>
          </p:cNvPr>
          <p:cNvSpPr txBox="1"/>
          <p:nvPr/>
        </p:nvSpPr>
        <p:spPr>
          <a:xfrm>
            <a:off x="881101" y="1238962"/>
            <a:ext cx="4716780" cy="367793"/>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000" b="1" dirty="0">
                <a:solidFill>
                  <a:srgbClr val="00507B"/>
                </a:solidFill>
                <a:latin typeface="Arimo Bold"/>
              </a:rPr>
              <a:t>Requests</a:t>
            </a:r>
            <a:endParaRPr lang="en-US" sz="1400" b="1" dirty="0">
              <a:solidFill>
                <a:srgbClr val="000000"/>
              </a:solidFill>
              <a:latin typeface="Calibri"/>
            </a:endParaRPr>
          </a:p>
        </p:txBody>
      </p:sp>
      <p:sp>
        <p:nvSpPr>
          <p:cNvPr id="3" name="Slide Number Placeholder 2">
            <a:extLst>
              <a:ext uri="{FF2B5EF4-FFF2-40B4-BE49-F238E27FC236}">
                <a16:creationId xmlns:a16="http://schemas.microsoft.com/office/drawing/2014/main" id="{10559703-BD79-4273-F206-710E07FE59CB}"/>
              </a:ext>
            </a:extLst>
          </p:cNvPr>
          <p:cNvSpPr>
            <a:spLocks noGrp="1"/>
          </p:cNvSpPr>
          <p:nvPr>
            <p:ph type="sldNum" sz="quarter" idx="12"/>
          </p:nvPr>
        </p:nvSpPr>
        <p:spPr/>
        <p:txBody>
          <a:bodyPr/>
          <a:lstStyle/>
          <a:p>
            <a:fld id="{EC38A8CB-6CE1-4548-978B-68EFEA465EE4}" type="slidenum">
              <a:rPr lang="en-US" smtClean="0"/>
              <a:t>20</a:t>
            </a:fld>
            <a:endParaRPr lang="en-US" dirty="0"/>
          </a:p>
        </p:txBody>
      </p:sp>
    </p:spTree>
    <p:extLst>
      <p:ext uri="{BB962C8B-B14F-4D97-AF65-F5344CB8AC3E}">
        <p14:creationId xmlns:p14="http://schemas.microsoft.com/office/powerpoint/2010/main" val="1187465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0565C-4D62-1176-605C-1EAC56A0F14D}"/>
            </a:ext>
          </a:extLst>
        </p:cNvPr>
        <p:cNvGrpSpPr/>
        <p:nvPr/>
      </p:nvGrpSpPr>
      <p:grpSpPr>
        <a:xfrm>
          <a:off x="0" y="0"/>
          <a:ext cx="0" cy="0"/>
          <a:chOff x="0" y="0"/>
          <a:chExt cx="0" cy="0"/>
        </a:xfrm>
      </p:grpSpPr>
      <p:pic>
        <p:nvPicPr>
          <p:cNvPr id="2" name="Picture 6" descr="Background pattern&#10;&#10;AI-generated content may be incorrect.">
            <a:extLst>
              <a:ext uri="{FF2B5EF4-FFF2-40B4-BE49-F238E27FC236}">
                <a16:creationId xmlns:a16="http://schemas.microsoft.com/office/drawing/2014/main" id="{1FEC7260-4CE4-20E2-30C6-C0F3980B6524}"/>
              </a:ext>
            </a:extLst>
          </p:cNvPr>
          <p:cNvPicPr>
            <a:picLocks noChangeAspect="1"/>
          </p:cNvPicPr>
          <p:nvPr/>
        </p:nvPicPr>
        <p:blipFill>
          <a:blip r:embed="rId2"/>
          <a:stretch>
            <a:fillRect/>
          </a:stretch>
        </p:blipFill>
        <p:spPr>
          <a:xfrm>
            <a:off x="0" y="-99391"/>
            <a:ext cx="12192000" cy="6526323"/>
          </a:xfrm>
          <a:prstGeom prst="rect">
            <a:avLst/>
          </a:prstGeom>
          <a:noFill/>
          <a:ln cap="flat">
            <a:noFill/>
          </a:ln>
        </p:spPr>
      </p:pic>
      <p:sp>
        <p:nvSpPr>
          <p:cNvPr id="4" name="TextBox 4">
            <a:extLst>
              <a:ext uri="{FF2B5EF4-FFF2-40B4-BE49-F238E27FC236}">
                <a16:creationId xmlns:a16="http://schemas.microsoft.com/office/drawing/2014/main" id="{5251BF16-C122-9852-42CE-0212A2A2049B}"/>
              </a:ext>
            </a:extLst>
          </p:cNvPr>
          <p:cNvSpPr txBox="1"/>
          <p:nvPr/>
        </p:nvSpPr>
        <p:spPr>
          <a:xfrm>
            <a:off x="-182881" y="23087"/>
            <a:ext cx="8781810" cy="2011961"/>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3200" spc="100" dirty="0">
                <a:solidFill>
                  <a:srgbClr val="000000"/>
                </a:solidFill>
                <a:latin typeface="Arimo Bold"/>
              </a:rPr>
              <a:t>Operating Budget Request Justification</a:t>
            </a:r>
          </a:p>
          <a:p>
            <a:pPr algn="ctr" defTabSz="609630">
              <a:lnSpc>
                <a:spcPct val="130120"/>
              </a:lnSpc>
              <a:defRPr sz="1800" b="0" i="0" u="none" strike="noStrike" kern="0" cap="none" spc="0" baseline="0">
                <a:solidFill>
                  <a:srgbClr val="000000"/>
                </a:solidFill>
                <a:uFillTx/>
              </a:defRPr>
            </a:pPr>
            <a:r>
              <a:rPr lang="en-US" sz="3200" spc="100" dirty="0">
                <a:solidFill>
                  <a:srgbClr val="000000"/>
                </a:solidFill>
                <a:latin typeface="Arimo Bold"/>
              </a:rPr>
              <a:t>(Jail: 3326)</a:t>
            </a:r>
            <a:endParaRPr lang="en-US" sz="3600" spc="100" dirty="0">
              <a:solidFill>
                <a:srgbClr val="000000"/>
              </a:solidFill>
              <a:latin typeface="Arimo Bold"/>
            </a:endParaRP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5" name="TextBox 5">
            <a:extLst>
              <a:ext uri="{FF2B5EF4-FFF2-40B4-BE49-F238E27FC236}">
                <a16:creationId xmlns:a16="http://schemas.microsoft.com/office/drawing/2014/main" id="{914BD0B3-4C6E-D7BB-C676-1D500CE6D141}"/>
              </a:ext>
            </a:extLst>
          </p:cNvPr>
          <p:cNvSpPr txBox="1"/>
          <p:nvPr/>
        </p:nvSpPr>
        <p:spPr>
          <a:xfrm>
            <a:off x="193532" y="1555274"/>
            <a:ext cx="11804935" cy="5094408"/>
          </a:xfrm>
          <a:prstGeom prst="rect">
            <a:avLst/>
          </a:prstGeom>
          <a:noFill/>
          <a:ln cap="flat">
            <a:noFill/>
          </a:ln>
        </p:spPr>
        <p:txBody>
          <a:bodyPr vert="horz" wrap="square" lIns="0" tIns="0" rIns="0" bIns="0" anchor="t" anchorCtr="0" compatLnSpc="1">
            <a:spAutoFit/>
          </a:bodyPr>
          <a:lstStyle/>
          <a:p>
            <a:pPr marL="473738" lvl="2" defTabSz="609630">
              <a:lnSpc>
                <a:spcPct val="130120"/>
              </a:lnSpc>
              <a:buSzPct val="100000"/>
              <a:defRPr sz="1800" b="0" i="0" u="none" strike="noStrike" kern="0" cap="none" spc="0" baseline="0">
                <a:solidFill>
                  <a:srgbClr val="000000"/>
                </a:solidFill>
                <a:uFillTx/>
              </a:defRPr>
            </a:pPr>
            <a:r>
              <a:rPr lang="en-US" sz="1600" b="1" spc="-31" dirty="0">
                <a:solidFill>
                  <a:srgbClr val="000000"/>
                </a:solidFill>
                <a:latin typeface="Open Sans Bold"/>
              </a:rPr>
              <a:t>3326-531210 (Water &amp; Sewer)					          $5,000</a:t>
            </a:r>
            <a:endParaRPr lang="en-US" sz="1600" b="1" spc="-31" dirty="0">
              <a:solidFill>
                <a:srgbClr val="000000"/>
              </a:solidFill>
              <a:latin typeface="Open Sans Bold"/>
              <a:ea typeface="Open Sans Bold"/>
              <a:cs typeface="Open Sans Bold"/>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Increase needed to support ongoing rise in jail’s water and sewer utility cost. </a:t>
            </a:r>
          </a:p>
          <a:p>
            <a:pPr marL="473738" lvl="2" algn="just" defTabSz="609630">
              <a:lnSpc>
                <a:spcPct val="130120"/>
              </a:lnSpc>
              <a:buSzPct val="100000"/>
              <a:defRPr sz="1800" b="0" i="0" u="none" strike="noStrike" kern="0" cap="none" spc="0" baseline="0">
                <a:solidFill>
                  <a:srgbClr val="000000"/>
                </a:solidFill>
                <a:uFillTx/>
              </a:defRPr>
            </a:pPr>
            <a:endParaRPr lang="en-US" sz="1600" spc="-31" dirty="0">
              <a:solidFill>
                <a:srgbClr val="000000"/>
              </a:solidFill>
              <a:latin typeface="Open Sans"/>
            </a:endParaRPr>
          </a:p>
          <a:p>
            <a:pPr marL="710390" lvl="2" indent="-236652" defTabSz="609630">
              <a:lnSpc>
                <a:spcPct val="130120"/>
              </a:lnSpc>
              <a:defRPr sz="1800" b="0" i="0" u="none" strike="noStrike" kern="0" cap="none" spc="0" baseline="0">
                <a:solidFill>
                  <a:srgbClr val="000000"/>
                </a:solidFill>
                <a:uFillTx/>
              </a:defRPr>
            </a:pPr>
            <a:r>
              <a:rPr lang="en-US" sz="1600" b="1" kern="0" spc="-31" dirty="0">
                <a:solidFill>
                  <a:srgbClr val="000000"/>
                </a:solidFill>
                <a:latin typeface="Open Sans Bold"/>
              </a:rPr>
              <a:t>  3326-531220 (Natural Gas)					          $5,000</a:t>
            </a:r>
            <a:endParaRPr lang="en-US" sz="1600" b="1" kern="0" spc="-31" dirty="0">
              <a:solidFill>
                <a:srgbClr val="000000"/>
              </a:solidFill>
              <a:latin typeface="Open Sans Bold"/>
              <a:ea typeface="Open Sans Bold"/>
              <a:cs typeface="Open Sans Bold"/>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600" kern="0" spc="-31" dirty="0">
                <a:solidFill>
                  <a:srgbClr val="000000"/>
                </a:solidFill>
                <a:latin typeface="Open Sans"/>
              </a:rPr>
              <a:t>Increase needed to support ongoing rise in jail’s natural gas utility cost. </a:t>
            </a:r>
          </a:p>
          <a:p>
            <a:pPr marL="473738" lvl="2" algn="just" defTabSz="609630">
              <a:lnSpc>
                <a:spcPct val="130120"/>
              </a:lnSpc>
              <a:buSzPct val="100000"/>
              <a:defRPr sz="1800" b="0" i="0" u="none" strike="noStrike" kern="0" cap="none" spc="0" baseline="0">
                <a:solidFill>
                  <a:srgbClr val="000000"/>
                </a:solidFill>
                <a:uFillTx/>
              </a:defRPr>
            </a:pPr>
            <a:endParaRPr lang="en-US" sz="1600" kern="0" spc="-31" dirty="0">
              <a:solidFill>
                <a:srgbClr val="000000"/>
              </a:solidFill>
              <a:latin typeface="Open Sans"/>
            </a:endParaRPr>
          </a:p>
          <a:p>
            <a:pPr marL="710390" lvl="2" indent="-236652" defTabSz="609630">
              <a:lnSpc>
                <a:spcPct val="130120"/>
              </a:lnSpc>
              <a:defRPr sz="1800" b="0" i="0" u="none" strike="noStrike" kern="0" cap="none" spc="0" baseline="0">
                <a:solidFill>
                  <a:srgbClr val="000000"/>
                </a:solidFill>
                <a:uFillTx/>
              </a:defRPr>
            </a:pPr>
            <a:r>
              <a:rPr lang="en-US" sz="1600" b="1" kern="0" spc="-31" dirty="0">
                <a:solidFill>
                  <a:srgbClr val="000000"/>
                </a:solidFill>
                <a:latin typeface="Open Sans Bold"/>
              </a:rPr>
              <a:t>  3326-531230 (Electricity)					       	          $10,000</a:t>
            </a:r>
            <a:endParaRPr lang="en-US" sz="1600" b="1" kern="0" spc="-31" dirty="0">
              <a:solidFill>
                <a:srgbClr val="000000"/>
              </a:solidFill>
              <a:latin typeface="Open Sans Bold"/>
              <a:ea typeface="Open Sans Bold"/>
              <a:cs typeface="Open Sans Bold"/>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600" kern="0" spc="-31" dirty="0">
                <a:solidFill>
                  <a:srgbClr val="000000"/>
                </a:solidFill>
                <a:latin typeface="Open Sans"/>
              </a:rPr>
              <a:t>Increase needed to support ongoing rise in jail’s electricity utility cost. </a:t>
            </a:r>
          </a:p>
          <a:p>
            <a:pPr marL="473738" lvl="2" algn="just" defTabSz="609630">
              <a:lnSpc>
                <a:spcPct val="130120"/>
              </a:lnSpc>
              <a:buSzPct val="100000"/>
              <a:defRPr sz="1800" b="0" i="0" u="none" strike="noStrike" kern="0" cap="none" spc="0" baseline="0">
                <a:solidFill>
                  <a:srgbClr val="000000"/>
                </a:solidFill>
                <a:uFillTx/>
              </a:defRPr>
            </a:pPr>
            <a:endParaRPr lang="en-US" sz="1600" b="1" spc="-31" dirty="0">
              <a:solidFill>
                <a:srgbClr val="000000"/>
              </a:solidFill>
              <a:latin typeface="Open Sans Bold"/>
            </a:endParaRPr>
          </a:p>
          <a:p>
            <a:pPr marL="710390" lvl="2" indent="-236652" algn="just" defTabSz="609630">
              <a:lnSpc>
                <a:spcPct val="130120"/>
              </a:lnSpc>
              <a:defRPr sz="1800" b="0" i="0" u="none" strike="noStrike" kern="0" cap="none" spc="0" baseline="0">
                <a:solidFill>
                  <a:srgbClr val="000000"/>
                </a:solidFill>
                <a:uFillTx/>
              </a:defRPr>
            </a:pPr>
            <a:r>
              <a:rPr lang="en-US" sz="1600" b="1" spc="-31" dirty="0">
                <a:solidFill>
                  <a:srgbClr val="000000"/>
                </a:solidFill>
                <a:latin typeface="Open Sans Bold"/>
              </a:rPr>
              <a:t>3326-531300 (Food Services)				                      $17,677</a:t>
            </a:r>
            <a:endParaRPr lang="en-US" sz="1600" b="1" spc="-31" dirty="0">
              <a:solidFill>
                <a:srgbClr val="000000"/>
              </a:solidFill>
              <a:latin typeface="Open Sans Bold"/>
              <a:ea typeface="Open Sans Bold"/>
              <a:cs typeface="Open Sans Bold"/>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Additional funding to support the rise of food cost for inmate food services. </a:t>
            </a:r>
          </a:p>
          <a:p>
            <a:pPr marL="473738" lvl="2" algn="just" defTabSz="609630">
              <a:lnSpc>
                <a:spcPct val="130120"/>
              </a:lnSpc>
              <a:buSzPct val="100000"/>
              <a:defRPr sz="1800" b="0" i="0" u="none" strike="noStrike" kern="0" cap="none" spc="0" baseline="0">
                <a:solidFill>
                  <a:srgbClr val="000000"/>
                </a:solidFill>
                <a:uFillTx/>
              </a:defRPr>
            </a:pPr>
            <a:endParaRPr lang="en-US" sz="1600" b="1" spc="-31" dirty="0">
              <a:solidFill>
                <a:srgbClr val="000000"/>
              </a:solidFill>
              <a:latin typeface="Open Sans Bold"/>
            </a:endParaRPr>
          </a:p>
          <a:p>
            <a:pPr marL="710390" lvl="2" indent="-236652" algn="just" defTabSz="609630">
              <a:lnSpc>
                <a:spcPct val="130120"/>
              </a:lnSpc>
              <a:defRPr sz="1800" b="0" i="0" u="none" strike="noStrike" kern="0" cap="none" spc="0" baseline="0">
                <a:solidFill>
                  <a:srgbClr val="000000"/>
                </a:solidFill>
                <a:uFillTx/>
              </a:defRPr>
            </a:pPr>
            <a:r>
              <a:rPr lang="en-US" sz="1600" b="1" spc="-31" dirty="0">
                <a:solidFill>
                  <a:srgbClr val="000000"/>
                </a:solidFill>
                <a:latin typeface="Open Sans Bold"/>
              </a:rPr>
              <a:t>3326-531600 (Small Equipment)				                     $8,000</a:t>
            </a:r>
            <a:endParaRPr lang="en-US" sz="1600" b="1" spc="-31" dirty="0">
              <a:solidFill>
                <a:srgbClr val="000000"/>
              </a:solidFill>
              <a:latin typeface="Open Sans Bold"/>
              <a:ea typeface="Open Sans Bold"/>
              <a:cs typeface="Open Sans Bold"/>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The Rockdale County Sheriff’s Office no longer has grant funding for ballistic and stab vests for our employees, which were previously covered for several years. We request that the County allocate additional funding in the small equipment line item to ensure our personnel can work safely and return home to their families.</a:t>
            </a:r>
            <a:endParaRPr lang="en-US" sz="1400" spc="-31" dirty="0">
              <a:solidFill>
                <a:srgbClr val="000000"/>
              </a:solidFill>
              <a:latin typeface="Open Sans"/>
              <a:ea typeface="Open Sans"/>
              <a:cs typeface="Open Sans"/>
            </a:endParaRPr>
          </a:p>
        </p:txBody>
      </p:sp>
      <p:sp>
        <p:nvSpPr>
          <p:cNvPr id="6" name="TextBox 6">
            <a:extLst>
              <a:ext uri="{FF2B5EF4-FFF2-40B4-BE49-F238E27FC236}">
                <a16:creationId xmlns:a16="http://schemas.microsoft.com/office/drawing/2014/main" id="{4985623D-ABB0-7313-B224-E83CF51DC164}"/>
              </a:ext>
            </a:extLst>
          </p:cNvPr>
          <p:cNvSpPr txBox="1"/>
          <p:nvPr/>
        </p:nvSpPr>
        <p:spPr>
          <a:xfrm>
            <a:off x="565355" y="1148627"/>
            <a:ext cx="4716780" cy="367793"/>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000" b="1" dirty="0">
                <a:solidFill>
                  <a:srgbClr val="00507B"/>
                </a:solidFill>
                <a:latin typeface="Arimo Bold"/>
              </a:rPr>
              <a:t>Requests</a:t>
            </a:r>
            <a:endParaRPr lang="en-US" sz="1400" b="1" dirty="0">
              <a:solidFill>
                <a:srgbClr val="000000"/>
              </a:solidFill>
              <a:latin typeface="Calibri"/>
            </a:endParaRPr>
          </a:p>
        </p:txBody>
      </p:sp>
      <p:sp>
        <p:nvSpPr>
          <p:cNvPr id="7" name="Slide Number Placeholder 6">
            <a:extLst>
              <a:ext uri="{FF2B5EF4-FFF2-40B4-BE49-F238E27FC236}">
                <a16:creationId xmlns:a16="http://schemas.microsoft.com/office/drawing/2014/main" id="{F7178C64-BB2B-C39E-CF9D-12003F9511E9}"/>
              </a:ext>
            </a:extLst>
          </p:cNvPr>
          <p:cNvSpPr>
            <a:spLocks noGrp="1"/>
          </p:cNvSpPr>
          <p:nvPr>
            <p:ph type="sldNum" sz="quarter" idx="12"/>
          </p:nvPr>
        </p:nvSpPr>
        <p:spPr>
          <a:xfrm>
            <a:off x="8948928" y="6467120"/>
            <a:ext cx="2743200" cy="365125"/>
          </a:xfrm>
        </p:spPr>
        <p:txBody>
          <a:bodyPr/>
          <a:lstStyle/>
          <a:p>
            <a:fld id="{EC38A8CB-6CE1-4548-978B-68EFEA465EE4}" type="slidenum">
              <a:rPr lang="en-US" smtClean="0"/>
              <a:t>21</a:t>
            </a:fld>
            <a:endParaRPr lang="en-US" dirty="0"/>
          </a:p>
        </p:txBody>
      </p:sp>
    </p:spTree>
    <p:extLst>
      <p:ext uri="{BB962C8B-B14F-4D97-AF65-F5344CB8AC3E}">
        <p14:creationId xmlns:p14="http://schemas.microsoft.com/office/powerpoint/2010/main" val="2342634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289D1-9732-47FD-46AF-31658B10F7E7}"/>
            </a:ext>
          </a:extLst>
        </p:cNvPr>
        <p:cNvGrpSpPr/>
        <p:nvPr/>
      </p:nvGrpSpPr>
      <p:grpSpPr>
        <a:xfrm>
          <a:off x="0" y="0"/>
          <a:ext cx="0" cy="0"/>
          <a:chOff x="0" y="0"/>
          <a:chExt cx="0" cy="0"/>
        </a:xfrm>
      </p:grpSpPr>
      <p:pic>
        <p:nvPicPr>
          <p:cNvPr id="2" name="Picture 5" descr="Shape&#10;&#10;AI-generated content may be incorrect.">
            <a:extLst>
              <a:ext uri="{FF2B5EF4-FFF2-40B4-BE49-F238E27FC236}">
                <a16:creationId xmlns:a16="http://schemas.microsoft.com/office/drawing/2014/main" id="{59597689-8D2C-DA84-C81A-7A4550101F06}"/>
              </a:ext>
            </a:extLst>
          </p:cNvPr>
          <p:cNvPicPr>
            <a:picLocks noChangeAspect="1"/>
          </p:cNvPicPr>
          <p:nvPr/>
        </p:nvPicPr>
        <p:blipFill>
          <a:blip r:embed="rId2"/>
          <a:stretch>
            <a:fillRect/>
          </a:stretch>
        </p:blipFill>
        <p:spPr>
          <a:xfrm>
            <a:off x="4589253" y="0"/>
            <a:ext cx="7586523" cy="6858000"/>
          </a:xfrm>
          <a:prstGeom prst="rect">
            <a:avLst/>
          </a:prstGeom>
          <a:noFill/>
          <a:ln cap="flat">
            <a:noFill/>
          </a:ln>
        </p:spPr>
      </p:pic>
      <p:sp>
        <p:nvSpPr>
          <p:cNvPr id="3" name="AutoShape 3">
            <a:extLst>
              <a:ext uri="{FF2B5EF4-FFF2-40B4-BE49-F238E27FC236}">
                <a16:creationId xmlns:a16="http://schemas.microsoft.com/office/drawing/2014/main" id="{93AB7966-E450-C4D1-A9B1-5AE50838B6EB}"/>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5">
            <a:extLst>
              <a:ext uri="{FF2B5EF4-FFF2-40B4-BE49-F238E27FC236}">
                <a16:creationId xmlns:a16="http://schemas.microsoft.com/office/drawing/2014/main" id="{C398781D-1B95-CE6F-1C95-6764CC860313}"/>
              </a:ext>
            </a:extLst>
          </p:cNvPr>
          <p:cNvSpPr txBox="1"/>
          <p:nvPr/>
        </p:nvSpPr>
        <p:spPr>
          <a:xfrm>
            <a:off x="621773" y="314982"/>
            <a:ext cx="9117450"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dirty="0">
                <a:solidFill>
                  <a:srgbClr val="000000"/>
                </a:solidFill>
                <a:latin typeface="Arimo Bold"/>
              </a:rPr>
              <a:t>Proposed Organization Chart</a:t>
            </a:r>
            <a:endParaRPr lang="en-US" sz="1200" dirty="0">
              <a:solidFill>
                <a:srgbClr val="000000"/>
              </a:solidFill>
              <a:latin typeface="Calibri"/>
            </a:endParaRPr>
          </a:p>
        </p:txBody>
      </p:sp>
      <p:sp>
        <p:nvSpPr>
          <p:cNvPr id="6" name="TextBox 8">
            <a:extLst>
              <a:ext uri="{FF2B5EF4-FFF2-40B4-BE49-F238E27FC236}">
                <a16:creationId xmlns:a16="http://schemas.microsoft.com/office/drawing/2014/main" id="{5DE24A49-FC56-AD9C-0166-52CC52DBACBC}"/>
              </a:ext>
            </a:extLst>
          </p:cNvPr>
          <p:cNvSpPr txBox="1"/>
          <p:nvPr/>
        </p:nvSpPr>
        <p:spPr>
          <a:xfrm>
            <a:off x="7435473" y="1467829"/>
            <a:ext cx="2841909" cy="2023118"/>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1700" b="1" dirty="0">
                <a:solidFill>
                  <a:srgbClr val="000000"/>
                </a:solidFill>
                <a:latin typeface="Arimo Bold"/>
              </a:rPr>
              <a:t>Personnel Changes</a:t>
            </a:r>
          </a:p>
          <a:p>
            <a:pPr algn="ctr" defTabSz="609630">
              <a:lnSpc>
                <a:spcPct val="130120"/>
              </a:lnSpc>
              <a:defRPr sz="1800" b="0" i="0" u="none" strike="noStrike" kern="0" cap="none" spc="0" baseline="0">
                <a:solidFill>
                  <a:srgbClr val="000000"/>
                </a:solidFill>
                <a:uFillTx/>
              </a:defRPr>
            </a:pPr>
            <a:endParaRPr lang="en-US" sz="1700" dirty="0">
              <a:solidFill>
                <a:srgbClr val="000000"/>
              </a:solidFill>
              <a:latin typeface="Arimo Bold"/>
            </a:endParaRPr>
          </a:p>
          <a:p>
            <a:pPr algn="ctr" defTabSz="609630">
              <a:lnSpc>
                <a:spcPct val="130120"/>
              </a:lnSpc>
              <a:defRPr sz="1800" b="0" i="0" u="none" strike="noStrike" kern="0" cap="none" spc="0" baseline="0">
                <a:solidFill>
                  <a:srgbClr val="000000"/>
                </a:solidFill>
                <a:uFillTx/>
              </a:defRPr>
            </a:pPr>
            <a:r>
              <a:rPr lang="en-US" sz="1700" dirty="0">
                <a:solidFill>
                  <a:srgbClr val="000000"/>
                </a:solidFill>
                <a:latin typeface="Calibri"/>
              </a:rPr>
              <a:t>SO Authorized: 348</a:t>
            </a:r>
          </a:p>
          <a:p>
            <a:pPr algn="ctr" defTabSz="609630">
              <a:lnSpc>
                <a:spcPct val="130120"/>
              </a:lnSpc>
              <a:defRPr sz="1800" b="0" i="0" u="none" strike="noStrike" kern="0" cap="none" spc="0" baseline="0">
                <a:solidFill>
                  <a:srgbClr val="000000"/>
                </a:solidFill>
                <a:uFillTx/>
              </a:defRPr>
            </a:pPr>
            <a:endParaRPr lang="en-US" sz="1700" dirty="0">
              <a:solidFill>
                <a:srgbClr val="000000"/>
              </a:solidFill>
              <a:latin typeface="Calibri"/>
            </a:endParaRPr>
          </a:p>
          <a:p>
            <a:pPr algn="ctr" defTabSz="609630">
              <a:lnSpc>
                <a:spcPct val="130120"/>
              </a:lnSpc>
              <a:defRPr sz="1800" b="0" i="0" u="none" strike="noStrike" kern="0" cap="none" spc="0" baseline="0">
                <a:solidFill>
                  <a:srgbClr val="000000"/>
                </a:solidFill>
                <a:uFillTx/>
              </a:defRPr>
            </a:pPr>
            <a:r>
              <a:rPr lang="en-US" sz="1700" dirty="0">
                <a:solidFill>
                  <a:srgbClr val="000000"/>
                </a:solidFill>
                <a:latin typeface="Calibri"/>
              </a:rPr>
              <a:t>Requested Positions: 26</a:t>
            </a:r>
          </a:p>
          <a:p>
            <a:pPr defTabSz="609630">
              <a:lnSpc>
                <a:spcPct val="130120"/>
              </a:lnSpc>
              <a:defRPr sz="1800" b="0" i="0" u="none" strike="noStrike" kern="0" cap="none" spc="0" baseline="0">
                <a:solidFill>
                  <a:srgbClr val="000000"/>
                </a:solidFill>
                <a:uFillTx/>
              </a:defRPr>
            </a:pPr>
            <a:endParaRPr lang="en-US" dirty="0">
              <a:solidFill>
                <a:srgbClr val="00507B"/>
              </a:solidFill>
              <a:latin typeface="Arimo Bold"/>
              <a:ea typeface="Arimo Bold"/>
              <a:cs typeface="Arimo Bold"/>
            </a:endParaRPr>
          </a:p>
        </p:txBody>
      </p:sp>
      <p:sp>
        <p:nvSpPr>
          <p:cNvPr id="7" name="TextBox 9">
            <a:extLst>
              <a:ext uri="{FF2B5EF4-FFF2-40B4-BE49-F238E27FC236}">
                <a16:creationId xmlns:a16="http://schemas.microsoft.com/office/drawing/2014/main" id="{EC4CA4B8-54CC-6632-FA89-D1865E9ECDFE}"/>
              </a:ext>
            </a:extLst>
          </p:cNvPr>
          <p:cNvSpPr txBox="1"/>
          <p:nvPr/>
        </p:nvSpPr>
        <p:spPr>
          <a:xfrm>
            <a:off x="621773" y="938012"/>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2027</a:t>
            </a:r>
            <a:endParaRPr lang="en-US" sz="1200" dirty="0">
              <a:solidFill>
                <a:srgbClr val="000000"/>
              </a:solidFill>
              <a:latin typeface="Calibri"/>
            </a:endParaRPr>
          </a:p>
        </p:txBody>
      </p:sp>
      <p:pic>
        <p:nvPicPr>
          <p:cNvPr id="8" name="Picture 10">
            <a:extLst>
              <a:ext uri="{FF2B5EF4-FFF2-40B4-BE49-F238E27FC236}">
                <a16:creationId xmlns:a16="http://schemas.microsoft.com/office/drawing/2014/main" id="{AB36E8C7-28CA-71BD-7642-45BF8182256F}"/>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9" name="Picture 11">
            <a:extLst>
              <a:ext uri="{FF2B5EF4-FFF2-40B4-BE49-F238E27FC236}">
                <a16:creationId xmlns:a16="http://schemas.microsoft.com/office/drawing/2014/main" id="{96F58A85-206B-4F64-7424-62CCC58B7FA9}"/>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10" name="Picture 12">
            <a:extLst>
              <a:ext uri="{FF2B5EF4-FFF2-40B4-BE49-F238E27FC236}">
                <a16:creationId xmlns:a16="http://schemas.microsoft.com/office/drawing/2014/main" id="{62235492-E010-D2FB-C03B-26BFD3C50EA9}"/>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11" name="Picture 13">
            <a:extLst>
              <a:ext uri="{FF2B5EF4-FFF2-40B4-BE49-F238E27FC236}">
                <a16:creationId xmlns:a16="http://schemas.microsoft.com/office/drawing/2014/main" id="{D14B27FF-A46A-8D6F-B5CF-FFEA380EE7CD}"/>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12" name="Picture 14">
            <a:extLst>
              <a:ext uri="{FF2B5EF4-FFF2-40B4-BE49-F238E27FC236}">
                <a16:creationId xmlns:a16="http://schemas.microsoft.com/office/drawing/2014/main" id="{6F271BEB-7BBC-1811-FA76-EE97E3D13D45}"/>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13" name="Picture 15">
            <a:extLst>
              <a:ext uri="{FF2B5EF4-FFF2-40B4-BE49-F238E27FC236}">
                <a16:creationId xmlns:a16="http://schemas.microsoft.com/office/drawing/2014/main" id="{7DF248B7-F99F-F187-19BA-041B9F11B996}"/>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sp>
        <p:nvSpPr>
          <p:cNvPr id="5" name="Slide Number Placeholder 4">
            <a:extLst>
              <a:ext uri="{FF2B5EF4-FFF2-40B4-BE49-F238E27FC236}">
                <a16:creationId xmlns:a16="http://schemas.microsoft.com/office/drawing/2014/main" id="{2D63AF3E-77E5-0929-1481-BB035D0B51D6}"/>
              </a:ext>
            </a:extLst>
          </p:cNvPr>
          <p:cNvSpPr>
            <a:spLocks noGrp="1"/>
          </p:cNvSpPr>
          <p:nvPr>
            <p:ph type="sldNum" sz="quarter" idx="12"/>
          </p:nvPr>
        </p:nvSpPr>
        <p:spPr/>
        <p:txBody>
          <a:bodyPr/>
          <a:lstStyle/>
          <a:p>
            <a:fld id="{EC38A8CB-6CE1-4548-978B-68EFEA465EE4}" type="slidenum">
              <a:rPr lang="en-US" smtClean="0"/>
              <a:t>22</a:t>
            </a:fld>
            <a:endParaRPr lang="en-US"/>
          </a:p>
        </p:txBody>
      </p:sp>
      <p:sp>
        <p:nvSpPr>
          <p:cNvPr id="15" name="TextBox 14">
            <a:extLst>
              <a:ext uri="{FF2B5EF4-FFF2-40B4-BE49-F238E27FC236}">
                <a16:creationId xmlns:a16="http://schemas.microsoft.com/office/drawing/2014/main" id="{6A31252C-CDB2-9764-0DED-7793E1B881C2}"/>
              </a:ext>
            </a:extLst>
          </p:cNvPr>
          <p:cNvSpPr txBox="1"/>
          <p:nvPr/>
        </p:nvSpPr>
        <p:spPr>
          <a:xfrm>
            <a:off x="3047238" y="3125391"/>
            <a:ext cx="2841909" cy="607218"/>
          </a:xfrm>
          <a:prstGeom prst="rect">
            <a:avLst/>
          </a:prstGeom>
          <a:noFill/>
        </p:spPr>
        <p:txBody>
          <a:bodyPr wrap="square">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Chart Pending </a:t>
            </a:r>
            <a:endParaRPr lang="en-US" sz="1200" dirty="0">
              <a:solidFill>
                <a:srgbClr val="000000"/>
              </a:solidFill>
              <a:latin typeface="Calibri"/>
            </a:endParaRPr>
          </a:p>
        </p:txBody>
      </p:sp>
    </p:spTree>
    <p:extLst>
      <p:ext uri="{BB962C8B-B14F-4D97-AF65-F5344CB8AC3E}">
        <p14:creationId xmlns:p14="http://schemas.microsoft.com/office/powerpoint/2010/main" val="1029758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Shape&#10;&#10;AI-generated content may be incorrect.">
            <a:extLst>
              <a:ext uri="{FF2B5EF4-FFF2-40B4-BE49-F238E27FC236}">
                <a16:creationId xmlns:a16="http://schemas.microsoft.com/office/drawing/2014/main" id="{76D9C1F8-528D-839D-28D6-18590093F023}"/>
              </a:ext>
            </a:extLst>
          </p:cNvPr>
          <p:cNvPicPr>
            <a:picLocks noChangeAspect="1"/>
          </p:cNvPicPr>
          <p:nvPr/>
        </p:nvPicPr>
        <p:blipFill>
          <a:blip r:embed="rId2"/>
          <a:stretch>
            <a:fillRect/>
          </a:stretch>
        </p:blipFill>
        <p:spPr>
          <a:xfrm>
            <a:off x="4589253" y="0"/>
            <a:ext cx="7586523" cy="6858000"/>
          </a:xfrm>
          <a:prstGeom prst="rect">
            <a:avLst/>
          </a:prstGeom>
          <a:noFill/>
          <a:ln cap="flat">
            <a:noFill/>
          </a:ln>
        </p:spPr>
      </p:pic>
      <p:sp>
        <p:nvSpPr>
          <p:cNvPr id="3" name="AutoShape 3">
            <a:extLst>
              <a:ext uri="{FF2B5EF4-FFF2-40B4-BE49-F238E27FC236}">
                <a16:creationId xmlns:a16="http://schemas.microsoft.com/office/drawing/2014/main" id="{40F5D588-F268-45D3-B1F3-2E22A7F3693C}"/>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5">
            <a:extLst>
              <a:ext uri="{FF2B5EF4-FFF2-40B4-BE49-F238E27FC236}">
                <a16:creationId xmlns:a16="http://schemas.microsoft.com/office/drawing/2014/main" id="{0C57E8BF-C657-7DBE-583E-1C6EB36C5E61}"/>
              </a:ext>
            </a:extLst>
          </p:cNvPr>
          <p:cNvSpPr txBox="1"/>
          <p:nvPr/>
        </p:nvSpPr>
        <p:spPr>
          <a:xfrm>
            <a:off x="621773" y="314982"/>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dirty="0">
                <a:solidFill>
                  <a:srgbClr val="000000"/>
                </a:solidFill>
                <a:latin typeface="Arimo Bold"/>
              </a:rPr>
              <a:t>Current Organization Chart</a:t>
            </a:r>
            <a:endParaRPr lang="en-US" sz="1200" dirty="0">
              <a:solidFill>
                <a:srgbClr val="000000"/>
              </a:solidFill>
              <a:latin typeface="Calibri"/>
            </a:endParaRPr>
          </a:p>
        </p:txBody>
      </p:sp>
      <p:sp>
        <p:nvSpPr>
          <p:cNvPr id="6" name="TextBox 8">
            <a:extLst>
              <a:ext uri="{FF2B5EF4-FFF2-40B4-BE49-F238E27FC236}">
                <a16:creationId xmlns:a16="http://schemas.microsoft.com/office/drawing/2014/main" id="{5563A0AE-F89C-B9D9-58CF-99DD13240F5A}"/>
              </a:ext>
            </a:extLst>
          </p:cNvPr>
          <p:cNvSpPr txBox="1"/>
          <p:nvPr/>
        </p:nvSpPr>
        <p:spPr>
          <a:xfrm>
            <a:off x="8135807" y="1512313"/>
            <a:ext cx="2742572" cy="811119"/>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400" dirty="0">
                <a:solidFill>
                  <a:srgbClr val="00507B"/>
                </a:solidFill>
                <a:latin typeface="Arimo Bold"/>
              </a:rPr>
              <a:t>Vacancies: 67</a:t>
            </a:r>
            <a:endParaRPr lang="en-US" sz="16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507B"/>
              </a:solidFill>
              <a:latin typeface="Arimo Bold"/>
              <a:ea typeface="Arimo Bold"/>
              <a:cs typeface="Arimo Bold"/>
            </a:endParaRPr>
          </a:p>
        </p:txBody>
      </p:sp>
      <p:sp>
        <p:nvSpPr>
          <p:cNvPr id="7" name="TextBox 9">
            <a:extLst>
              <a:ext uri="{FF2B5EF4-FFF2-40B4-BE49-F238E27FC236}">
                <a16:creationId xmlns:a16="http://schemas.microsoft.com/office/drawing/2014/main" id="{65C3C0DF-D53E-459B-89E1-0A92E2897BD9}"/>
              </a:ext>
            </a:extLst>
          </p:cNvPr>
          <p:cNvSpPr txBox="1"/>
          <p:nvPr/>
        </p:nvSpPr>
        <p:spPr>
          <a:xfrm>
            <a:off x="621773" y="938012"/>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2026</a:t>
            </a:r>
            <a:endParaRPr lang="en-US" sz="1200" dirty="0">
              <a:solidFill>
                <a:srgbClr val="000000"/>
              </a:solidFill>
              <a:latin typeface="Calibri"/>
            </a:endParaRPr>
          </a:p>
        </p:txBody>
      </p:sp>
      <p:pic>
        <p:nvPicPr>
          <p:cNvPr id="8" name="Picture 10">
            <a:extLst>
              <a:ext uri="{FF2B5EF4-FFF2-40B4-BE49-F238E27FC236}">
                <a16:creationId xmlns:a16="http://schemas.microsoft.com/office/drawing/2014/main" id="{00F11876-5C36-B13D-4363-FA4E4274AC78}"/>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9" name="Picture 11">
            <a:extLst>
              <a:ext uri="{FF2B5EF4-FFF2-40B4-BE49-F238E27FC236}">
                <a16:creationId xmlns:a16="http://schemas.microsoft.com/office/drawing/2014/main" id="{D379B8E9-B381-6FC2-3536-F0BEAF9A1998}"/>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10" name="Picture 12">
            <a:extLst>
              <a:ext uri="{FF2B5EF4-FFF2-40B4-BE49-F238E27FC236}">
                <a16:creationId xmlns:a16="http://schemas.microsoft.com/office/drawing/2014/main" id="{FC8944CE-5976-FC12-3D99-BDCF56BC3CD8}"/>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11" name="Picture 13">
            <a:extLst>
              <a:ext uri="{FF2B5EF4-FFF2-40B4-BE49-F238E27FC236}">
                <a16:creationId xmlns:a16="http://schemas.microsoft.com/office/drawing/2014/main" id="{5DB13537-036B-C874-28ED-8D95CB7D440D}"/>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12" name="Picture 14">
            <a:extLst>
              <a:ext uri="{FF2B5EF4-FFF2-40B4-BE49-F238E27FC236}">
                <a16:creationId xmlns:a16="http://schemas.microsoft.com/office/drawing/2014/main" id="{D3900CF3-6EC9-5F12-EF52-AE1193A56C10}"/>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13" name="Picture 15">
            <a:extLst>
              <a:ext uri="{FF2B5EF4-FFF2-40B4-BE49-F238E27FC236}">
                <a16:creationId xmlns:a16="http://schemas.microsoft.com/office/drawing/2014/main" id="{347EA5A1-2B91-5C5D-7F52-28297DBB71AA}"/>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sp>
        <p:nvSpPr>
          <p:cNvPr id="5" name="Slide Number Placeholder 4">
            <a:extLst>
              <a:ext uri="{FF2B5EF4-FFF2-40B4-BE49-F238E27FC236}">
                <a16:creationId xmlns:a16="http://schemas.microsoft.com/office/drawing/2014/main" id="{CC093072-1EA8-9E7C-EFAE-99E1A29135DD}"/>
              </a:ext>
            </a:extLst>
          </p:cNvPr>
          <p:cNvSpPr>
            <a:spLocks noGrp="1"/>
          </p:cNvSpPr>
          <p:nvPr>
            <p:ph type="sldNum" sz="quarter" idx="12"/>
          </p:nvPr>
        </p:nvSpPr>
        <p:spPr/>
        <p:txBody>
          <a:bodyPr/>
          <a:lstStyle/>
          <a:p>
            <a:fld id="{EC38A8CB-6CE1-4548-978B-68EFEA465EE4}" type="slidenum">
              <a:rPr lang="en-US" smtClean="0"/>
              <a:t>23</a:t>
            </a:fld>
            <a:endParaRPr lang="en-US"/>
          </a:p>
        </p:txBody>
      </p:sp>
      <p:pic>
        <p:nvPicPr>
          <p:cNvPr id="76" name="Picture 75">
            <a:extLst>
              <a:ext uri="{FF2B5EF4-FFF2-40B4-BE49-F238E27FC236}">
                <a16:creationId xmlns:a16="http://schemas.microsoft.com/office/drawing/2014/main" id="{25D9B2A5-02A3-3B78-3AA2-7873B49CC200}"/>
              </a:ext>
            </a:extLst>
          </p:cNvPr>
          <p:cNvPicPr>
            <a:picLocks noChangeAspect="1"/>
          </p:cNvPicPr>
          <p:nvPr/>
        </p:nvPicPr>
        <p:blipFill>
          <a:blip r:embed="rId5"/>
          <a:stretch>
            <a:fillRect/>
          </a:stretch>
        </p:blipFill>
        <p:spPr>
          <a:xfrm>
            <a:off x="3442080" y="1307072"/>
            <a:ext cx="4322286" cy="5281843"/>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5">
            <a:extLst>
              <a:ext uri="{FF2B5EF4-FFF2-40B4-BE49-F238E27FC236}">
                <a16:creationId xmlns:a16="http://schemas.microsoft.com/office/drawing/2014/main" id="{56983BEC-BFCB-21A8-C57A-6B3DCCF44C08}"/>
              </a:ext>
            </a:extLst>
          </p:cNvPr>
          <p:cNvSpPr txBox="1"/>
          <p:nvPr/>
        </p:nvSpPr>
        <p:spPr>
          <a:xfrm>
            <a:off x="1067210" y="114328"/>
            <a:ext cx="9730004"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(Part 1)</a:t>
            </a:r>
            <a:endParaRPr lang="en-US" sz="1100" dirty="0">
              <a:solidFill>
                <a:srgbClr val="000000"/>
              </a:solidFill>
              <a:latin typeface="Calibri"/>
            </a:endParaRPr>
          </a:p>
        </p:txBody>
      </p:sp>
      <p:sp>
        <p:nvSpPr>
          <p:cNvPr id="5" name="TextBox 6">
            <a:extLst>
              <a:ext uri="{FF2B5EF4-FFF2-40B4-BE49-F238E27FC236}">
                <a16:creationId xmlns:a16="http://schemas.microsoft.com/office/drawing/2014/main" id="{EC11E114-2BB7-89FE-C254-EC04A0E50E9A}"/>
              </a:ext>
            </a:extLst>
          </p:cNvPr>
          <p:cNvSpPr txBox="1"/>
          <p:nvPr/>
        </p:nvSpPr>
        <p:spPr>
          <a:xfrm>
            <a:off x="638198" y="849914"/>
            <a:ext cx="4827178" cy="811119"/>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000" dirty="0">
                <a:latin typeface="Arimo"/>
              </a:rPr>
              <a:t>FY26 Budgeted Department Total- </a:t>
            </a:r>
            <a:r>
              <a:rPr lang="en-US" sz="2400" b="1" dirty="0">
                <a:highlight>
                  <a:srgbClr val="FFFF00"/>
                </a:highlight>
                <a:latin typeface="Arimo"/>
              </a:rPr>
              <a:t>348</a:t>
            </a:r>
            <a:endParaRPr lang="en-US" sz="1600" b="1" dirty="0">
              <a:highlight>
                <a:srgbClr val="FFFF00"/>
              </a:highlight>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graphicFrame>
        <p:nvGraphicFramePr>
          <p:cNvPr id="7" name="Table 9">
            <a:extLst>
              <a:ext uri="{FF2B5EF4-FFF2-40B4-BE49-F238E27FC236}">
                <a16:creationId xmlns:a16="http://schemas.microsoft.com/office/drawing/2014/main" id="{2F8C1FBF-1382-76F9-4807-104B94D465FC}"/>
              </a:ext>
            </a:extLst>
          </p:cNvPr>
          <p:cNvGraphicFramePr>
            <a:graphicFrameLocks noGrp="1"/>
          </p:cNvGraphicFramePr>
          <p:nvPr>
            <p:extLst>
              <p:ext uri="{D42A27DB-BD31-4B8C-83A1-F6EECF244321}">
                <p14:modId xmlns:p14="http://schemas.microsoft.com/office/powerpoint/2010/main" val="910085977"/>
              </p:ext>
            </p:extLst>
          </p:nvPr>
        </p:nvGraphicFramePr>
        <p:xfrm>
          <a:off x="281021" y="1648387"/>
          <a:ext cx="11497902" cy="4359699"/>
        </p:xfrm>
        <a:graphic>
          <a:graphicData uri="http://schemas.openxmlformats.org/drawingml/2006/table">
            <a:tbl>
              <a:tblPr>
                <a:effectLst/>
              </a:tblPr>
              <a:tblGrid>
                <a:gridCol w="2553619">
                  <a:extLst>
                    <a:ext uri="{9D8B030D-6E8A-4147-A177-3AD203B41FA5}">
                      <a16:colId xmlns:a16="http://schemas.microsoft.com/office/drawing/2014/main" val="930803802"/>
                    </a:ext>
                  </a:extLst>
                </a:gridCol>
                <a:gridCol w="1106424">
                  <a:extLst>
                    <a:ext uri="{9D8B030D-6E8A-4147-A177-3AD203B41FA5}">
                      <a16:colId xmlns:a16="http://schemas.microsoft.com/office/drawing/2014/main" val="2479479657"/>
                    </a:ext>
                  </a:extLst>
                </a:gridCol>
                <a:gridCol w="1261872">
                  <a:extLst>
                    <a:ext uri="{9D8B030D-6E8A-4147-A177-3AD203B41FA5}">
                      <a16:colId xmlns:a16="http://schemas.microsoft.com/office/drawing/2014/main" val="1378453632"/>
                    </a:ext>
                  </a:extLst>
                </a:gridCol>
                <a:gridCol w="1207008">
                  <a:extLst>
                    <a:ext uri="{9D8B030D-6E8A-4147-A177-3AD203B41FA5}">
                      <a16:colId xmlns:a16="http://schemas.microsoft.com/office/drawing/2014/main" val="4267605676"/>
                    </a:ext>
                  </a:extLst>
                </a:gridCol>
                <a:gridCol w="1380744">
                  <a:extLst>
                    <a:ext uri="{9D8B030D-6E8A-4147-A177-3AD203B41FA5}">
                      <a16:colId xmlns:a16="http://schemas.microsoft.com/office/drawing/2014/main" val="2522548717"/>
                    </a:ext>
                  </a:extLst>
                </a:gridCol>
                <a:gridCol w="1773936">
                  <a:extLst>
                    <a:ext uri="{9D8B030D-6E8A-4147-A177-3AD203B41FA5}">
                      <a16:colId xmlns:a16="http://schemas.microsoft.com/office/drawing/2014/main" val="3726186545"/>
                    </a:ext>
                  </a:extLst>
                </a:gridCol>
                <a:gridCol w="2214299">
                  <a:extLst>
                    <a:ext uri="{9D8B030D-6E8A-4147-A177-3AD203B41FA5}">
                      <a16:colId xmlns:a16="http://schemas.microsoft.com/office/drawing/2014/main" val="2870887255"/>
                    </a:ext>
                  </a:extLst>
                </a:gridCol>
              </a:tblGrid>
              <a:tr h="630467">
                <a:tc>
                  <a:txBody>
                    <a:bodyPr/>
                    <a:lstStyle/>
                    <a:p>
                      <a:pPr lvl="0" algn="ctr">
                        <a:lnSpc>
                          <a:spcPct val="144578"/>
                        </a:lnSpc>
                      </a:pPr>
                      <a:r>
                        <a:rPr lang="en-US" sz="1600" spc="-66" dirty="0">
                          <a:solidFill>
                            <a:srgbClr val="FFFFFF"/>
                          </a:solidFill>
                          <a:latin typeface="Open Sans"/>
                        </a:rPr>
                        <a:t>Job Title</a:t>
                      </a:r>
                      <a:endParaRPr lang="en-US" sz="5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1600" spc="-66" dirty="0">
                          <a:solidFill>
                            <a:srgbClr val="FFFFFF"/>
                          </a:solidFill>
                          <a:latin typeface="Open Sans"/>
                        </a:rPr>
                        <a:t>Fund</a:t>
                      </a:r>
                      <a:endParaRPr lang="en-US" sz="5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1600" spc="-66" dirty="0">
                          <a:solidFill>
                            <a:srgbClr val="FFFFFF"/>
                          </a:solidFill>
                          <a:latin typeface="Open Sans"/>
                        </a:rPr>
                        <a:t>Division</a:t>
                      </a:r>
                      <a:endParaRPr lang="en-US" sz="5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algn="ctr"/>
                      <a:r>
                        <a:rPr lang="en-US" sz="1600" spc="-66" dirty="0">
                          <a:solidFill>
                            <a:srgbClr val="FFFFFF"/>
                          </a:solidFill>
                          <a:latin typeface="Open Sans"/>
                        </a:rPr>
                        <a:t>FTE or PT</a:t>
                      </a:r>
                      <a:endParaRPr lang="en-US" sz="14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1600" spc="-66" dirty="0">
                          <a:solidFill>
                            <a:srgbClr val="FFFFFF"/>
                          </a:solidFill>
                          <a:latin typeface="Open Sans"/>
                        </a:rPr>
                        <a:t>Head Count</a:t>
                      </a:r>
                      <a:endParaRPr lang="en-US" sz="5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1600" spc="-66" dirty="0">
                          <a:solidFill>
                            <a:srgbClr val="FFFFFF"/>
                          </a:solidFill>
                          <a:latin typeface="Open Sans"/>
                        </a:rPr>
                        <a:t>Request Type</a:t>
                      </a:r>
                      <a:endParaRPr lang="en-US" sz="5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1600" spc="-66" dirty="0">
                          <a:solidFill>
                            <a:srgbClr val="FFFFFF"/>
                          </a:solidFill>
                          <a:latin typeface="Open Sans"/>
                        </a:rPr>
                        <a:t>Salary +40% Benefits</a:t>
                      </a:r>
                      <a:endParaRPr lang="en-US" sz="5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599730608"/>
                  </a:ext>
                </a:extLst>
              </a:tr>
              <a:tr h="374735">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HR Generalist</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3310</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LE Admin</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FTE</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1</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New Position</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kumimoji="0" lang="en-US" sz="1400" b="1" i="0" u="none" strike="noStrike" kern="1200" cap="none" spc="-46"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$71,052.80</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409736371"/>
                  </a:ext>
                </a:extLst>
              </a:tr>
              <a:tr h="374735">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Fiscal Officer</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3310</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LE Admin</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FTE</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1 </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New Position</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kumimoji="0" lang="en-US" sz="1400" b="1" i="0" u="none" strike="noStrike" kern="1200" cap="none" spc="-46"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$71,048.68</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729199004"/>
                  </a:ext>
                </a:extLst>
              </a:tr>
              <a:tr h="374735">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Social Media Specialist</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3310</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LE Admin</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FTE</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1</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New Position</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kumimoji="0" lang="en-US" sz="1400" b="1" i="0" u="none" strike="noStrike" kern="1200" cap="none" spc="-46"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$66,306.24</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4071706306"/>
                  </a:ext>
                </a:extLst>
              </a:tr>
              <a:tr h="374735">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Accreditation Specialist</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3310</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LE Admin</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FTE</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1</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New Position</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kumimoji="0" lang="en-US" sz="1400" b="1" i="0" u="none" strike="noStrike" kern="1200" cap="none" spc="-46"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$60,132.80</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936778367"/>
                  </a:ext>
                </a:extLst>
              </a:tr>
              <a:tr h="374735">
                <a:tc>
                  <a:txBody>
                    <a:bodyPr/>
                    <a:lstStyle/>
                    <a:p>
                      <a:pPr lvl="0" algn="ctr">
                        <a:lnSpc>
                          <a:spcPct val="144578"/>
                        </a:lnSpc>
                      </a:pP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Forensic Analyst</a:t>
                      </a:r>
                      <a:endParaRPr lang="en-US" sz="14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3320</a:t>
                      </a:r>
                      <a:endParaRPr lang="en-US" sz="14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CID</a:t>
                      </a:r>
                      <a:endParaRPr lang="en-US" sz="14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FTE</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1</a:t>
                      </a:r>
                      <a:endParaRPr lang="en-US" sz="14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New Position</a:t>
                      </a:r>
                      <a:endParaRPr lang="en-US" sz="14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kumimoji="0" lang="en-US" sz="1400" b="1" i="0" u="none" strike="noStrike" kern="1200" cap="none" spc="-46"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$71,052.80</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1675693564"/>
                  </a:ext>
                </a:extLst>
              </a:tr>
              <a:tr h="402421">
                <a:tc>
                  <a:txBody>
                    <a:bodyPr/>
                    <a:lstStyle/>
                    <a:p>
                      <a:pPr lvl="0" algn="ctr">
                        <a:lnSpc>
                          <a:spcPct val="144578"/>
                        </a:lnSpc>
                      </a:pP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Accident Investigators</a:t>
                      </a:r>
                      <a:endParaRPr lang="en-US" sz="14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3323</a:t>
                      </a:r>
                      <a:endParaRPr lang="en-US" sz="14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UPD</a:t>
                      </a:r>
                      <a:endParaRPr lang="en-US" sz="14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FTE</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3</a:t>
                      </a:r>
                      <a:endParaRPr lang="en-US" sz="14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New Position</a:t>
                      </a:r>
                      <a:endParaRPr lang="en-US" sz="14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kumimoji="0" lang="en-US" sz="1400" b="1" i="0" u="none" strike="noStrike" kern="1200" cap="none" spc="-46"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$241,375.68</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495629152"/>
                  </a:ext>
                </a:extLst>
              </a:tr>
              <a:tr h="402421">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Property Evidence Technician</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3350</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SSD</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FTE</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1</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New Position</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lang="en-US" sz="1400" b="1"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$56,201.60</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345280612"/>
                  </a:ext>
                </a:extLst>
              </a:tr>
              <a:tr h="402421">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Administrative Manager</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3326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Jail</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FTE</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1</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New Position</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lang="en-US" sz="1400" b="1"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$71,052.80</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1040755053"/>
                  </a:ext>
                </a:extLst>
              </a:tr>
              <a:tr h="444989">
                <a:tc gridSpan="3">
                  <a:txBody>
                    <a:bodyPr/>
                    <a:lstStyle/>
                    <a:p>
                      <a:pPr lvl="0" algn="l">
                        <a:lnSpc>
                          <a:spcPct val="183899"/>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hMerge="1">
                  <a:txBody>
                    <a:bodyPr/>
                    <a:lstStyle/>
                    <a:p>
                      <a:endParaRPr lang="en-US"/>
                    </a:p>
                  </a:txBody>
                  <a:tcPr/>
                </a:tc>
                <a:tc>
                  <a:txBody>
                    <a:bodyPr/>
                    <a:lstStyle/>
                    <a:p>
                      <a:pPr lvl="0" algn="l">
                        <a:lnSpc>
                          <a:spcPct val="183899"/>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r">
                        <a:lnSpc>
                          <a:spcPct val="144528"/>
                        </a:lnSpc>
                      </a:pPr>
                      <a:r>
                        <a:rPr lang="en-US" sz="1600" spc="-52" dirty="0">
                          <a:solidFill>
                            <a:srgbClr val="000000"/>
                          </a:solidFill>
                          <a:latin typeface="Open Sans Bold"/>
                        </a:rPr>
                        <a:t>Total Est. Budget impact</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a:txBody>
                    <a:bodyPr/>
                    <a:lstStyle/>
                    <a:p>
                      <a:pPr lvl="0" algn="ctr">
                        <a:lnSpc>
                          <a:spcPct val="144528"/>
                        </a:lnSpc>
                      </a:pPr>
                      <a:r>
                        <a:rPr lang="en-US" sz="2000" spc="-52" dirty="0">
                          <a:solidFill>
                            <a:srgbClr val="000000"/>
                          </a:solidFill>
                          <a:latin typeface="Open Sans Bold"/>
                        </a:rPr>
                        <a:t>$ 708,223.40</a:t>
                      </a:r>
                      <a:endParaRPr lang="en-US" sz="9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CDCDCD"/>
                    </a:solidFill>
                  </a:tcPr>
                </a:tc>
                <a:extLst>
                  <a:ext uri="{0D108BD9-81ED-4DB2-BD59-A6C34878D82A}">
                    <a16:rowId xmlns:a16="http://schemas.microsoft.com/office/drawing/2014/main" val="1375397842"/>
                  </a:ext>
                </a:extLst>
              </a:tr>
            </a:tbl>
          </a:graphicData>
        </a:graphic>
      </p:graphicFrame>
      <p:sp>
        <p:nvSpPr>
          <p:cNvPr id="8" name="TextBox 10">
            <a:extLst>
              <a:ext uri="{FF2B5EF4-FFF2-40B4-BE49-F238E27FC236}">
                <a16:creationId xmlns:a16="http://schemas.microsoft.com/office/drawing/2014/main" id="{5F8BABD2-A93D-0B48-C1EE-124D591CEDD5}"/>
              </a:ext>
            </a:extLst>
          </p:cNvPr>
          <p:cNvSpPr txBox="1"/>
          <p:nvPr/>
        </p:nvSpPr>
        <p:spPr>
          <a:xfrm>
            <a:off x="6399048" y="849914"/>
            <a:ext cx="4827178" cy="811119"/>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latin typeface="Arimo"/>
              </a:rPr>
              <a:t>FY27 Requested </a:t>
            </a:r>
            <a:r>
              <a:rPr lang="en-US" sz="2000" dirty="0">
                <a:latin typeface="Arimo"/>
              </a:rPr>
              <a:t>Additional</a:t>
            </a:r>
            <a:r>
              <a:rPr lang="en-US" dirty="0">
                <a:latin typeface="Arimo"/>
              </a:rPr>
              <a:t> Personnel – </a:t>
            </a:r>
            <a:r>
              <a:rPr lang="en-US" sz="2400" b="1" dirty="0">
                <a:highlight>
                  <a:srgbClr val="FFFF00"/>
                </a:highlight>
                <a:latin typeface="Arimo"/>
              </a:rPr>
              <a:t>26</a:t>
            </a:r>
            <a:endParaRPr lang="en-US" sz="1200" b="1" dirty="0">
              <a:highlight>
                <a:srgbClr val="FFFF00"/>
              </a:highlight>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2" name="Slide Number Placeholder 1">
            <a:extLst>
              <a:ext uri="{FF2B5EF4-FFF2-40B4-BE49-F238E27FC236}">
                <a16:creationId xmlns:a16="http://schemas.microsoft.com/office/drawing/2014/main" id="{FA9C61C3-8A6D-5183-58A6-3D5548AD3092}"/>
              </a:ext>
            </a:extLst>
          </p:cNvPr>
          <p:cNvSpPr>
            <a:spLocks noGrp="1"/>
          </p:cNvSpPr>
          <p:nvPr>
            <p:ph type="sldNum" sz="quarter" idx="12"/>
          </p:nvPr>
        </p:nvSpPr>
        <p:spPr/>
        <p:txBody>
          <a:bodyPr/>
          <a:lstStyle/>
          <a:p>
            <a:fld id="{EC38A8CB-6CE1-4548-978B-68EFEA465EE4}" type="slidenum">
              <a:rPr lang="en-US" smtClean="0"/>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37999-6D3E-30D0-B75E-2F2849718A08}"/>
            </a:ext>
          </a:extLst>
        </p:cNvPr>
        <p:cNvGrpSpPr/>
        <p:nvPr/>
      </p:nvGrpSpPr>
      <p:grpSpPr>
        <a:xfrm>
          <a:off x="0" y="0"/>
          <a:ext cx="0" cy="0"/>
          <a:chOff x="0" y="0"/>
          <a:chExt cx="0" cy="0"/>
        </a:xfrm>
      </p:grpSpPr>
      <p:sp>
        <p:nvSpPr>
          <p:cNvPr id="4" name="TextBox 5">
            <a:extLst>
              <a:ext uri="{FF2B5EF4-FFF2-40B4-BE49-F238E27FC236}">
                <a16:creationId xmlns:a16="http://schemas.microsoft.com/office/drawing/2014/main" id="{8DA69999-8834-CE62-A7B1-768C8A11440E}"/>
              </a:ext>
            </a:extLst>
          </p:cNvPr>
          <p:cNvSpPr txBox="1"/>
          <p:nvPr/>
        </p:nvSpPr>
        <p:spPr>
          <a:xfrm>
            <a:off x="603607" y="316146"/>
            <a:ext cx="9807824"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Personnel Budget Request (Part 2)</a:t>
            </a:r>
            <a:endParaRPr lang="en-US" sz="1200" dirty="0">
              <a:solidFill>
                <a:srgbClr val="000000"/>
              </a:solidFill>
              <a:latin typeface="Calibri"/>
            </a:endParaRPr>
          </a:p>
        </p:txBody>
      </p:sp>
      <p:graphicFrame>
        <p:nvGraphicFramePr>
          <p:cNvPr id="7" name="Table 9">
            <a:extLst>
              <a:ext uri="{FF2B5EF4-FFF2-40B4-BE49-F238E27FC236}">
                <a16:creationId xmlns:a16="http://schemas.microsoft.com/office/drawing/2014/main" id="{02FBDF3C-3A3A-765C-E059-1D535B1D7E53}"/>
              </a:ext>
            </a:extLst>
          </p:cNvPr>
          <p:cNvGraphicFramePr>
            <a:graphicFrameLocks noGrp="1"/>
          </p:cNvGraphicFramePr>
          <p:nvPr>
            <p:extLst>
              <p:ext uri="{D42A27DB-BD31-4B8C-83A1-F6EECF244321}">
                <p14:modId xmlns:p14="http://schemas.microsoft.com/office/powerpoint/2010/main" val="4024063984"/>
              </p:ext>
            </p:extLst>
          </p:nvPr>
        </p:nvGraphicFramePr>
        <p:xfrm>
          <a:off x="551233" y="1395424"/>
          <a:ext cx="11089533" cy="3977346"/>
        </p:xfrm>
        <a:graphic>
          <a:graphicData uri="http://schemas.openxmlformats.org/drawingml/2006/table">
            <a:tbl>
              <a:tblPr>
                <a:effectLst/>
              </a:tblPr>
              <a:tblGrid>
                <a:gridCol w="1997414">
                  <a:extLst>
                    <a:ext uri="{9D8B030D-6E8A-4147-A177-3AD203B41FA5}">
                      <a16:colId xmlns:a16="http://schemas.microsoft.com/office/drawing/2014/main" val="930803802"/>
                    </a:ext>
                  </a:extLst>
                </a:gridCol>
                <a:gridCol w="933855">
                  <a:extLst>
                    <a:ext uri="{9D8B030D-6E8A-4147-A177-3AD203B41FA5}">
                      <a16:colId xmlns:a16="http://schemas.microsoft.com/office/drawing/2014/main" val="2479479657"/>
                    </a:ext>
                  </a:extLst>
                </a:gridCol>
                <a:gridCol w="1828800">
                  <a:extLst>
                    <a:ext uri="{9D8B030D-6E8A-4147-A177-3AD203B41FA5}">
                      <a16:colId xmlns:a16="http://schemas.microsoft.com/office/drawing/2014/main" val="1378453632"/>
                    </a:ext>
                  </a:extLst>
                </a:gridCol>
                <a:gridCol w="1196502">
                  <a:extLst>
                    <a:ext uri="{9D8B030D-6E8A-4147-A177-3AD203B41FA5}">
                      <a16:colId xmlns:a16="http://schemas.microsoft.com/office/drawing/2014/main" val="1641712007"/>
                    </a:ext>
                  </a:extLst>
                </a:gridCol>
                <a:gridCol w="1095982">
                  <a:extLst>
                    <a:ext uri="{9D8B030D-6E8A-4147-A177-3AD203B41FA5}">
                      <a16:colId xmlns:a16="http://schemas.microsoft.com/office/drawing/2014/main" val="2522548717"/>
                    </a:ext>
                  </a:extLst>
                </a:gridCol>
                <a:gridCol w="1400783">
                  <a:extLst>
                    <a:ext uri="{9D8B030D-6E8A-4147-A177-3AD203B41FA5}">
                      <a16:colId xmlns:a16="http://schemas.microsoft.com/office/drawing/2014/main" val="3726186545"/>
                    </a:ext>
                  </a:extLst>
                </a:gridCol>
                <a:gridCol w="2636197">
                  <a:extLst>
                    <a:ext uri="{9D8B030D-6E8A-4147-A177-3AD203B41FA5}">
                      <a16:colId xmlns:a16="http://schemas.microsoft.com/office/drawing/2014/main" val="2870887255"/>
                    </a:ext>
                  </a:extLst>
                </a:gridCol>
              </a:tblGrid>
              <a:tr h="964607">
                <a:tc>
                  <a:txBody>
                    <a:bodyPr/>
                    <a:lstStyle/>
                    <a:p>
                      <a:pPr lvl="0" algn="ctr">
                        <a:lnSpc>
                          <a:spcPct val="144578"/>
                        </a:lnSpc>
                      </a:pPr>
                      <a:r>
                        <a:rPr lang="en-US" sz="2000" spc="-66" dirty="0">
                          <a:solidFill>
                            <a:srgbClr val="FFFFFF"/>
                          </a:solidFill>
                          <a:latin typeface="Open Sans"/>
                        </a:rPr>
                        <a:t>Job Title</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dirty="0">
                          <a:solidFill>
                            <a:srgbClr val="FFFFFF"/>
                          </a:solidFill>
                          <a:latin typeface="Open Sans"/>
                        </a:rPr>
                        <a:t>Fund</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dirty="0">
                          <a:solidFill>
                            <a:srgbClr val="FFFFFF"/>
                          </a:solidFill>
                          <a:latin typeface="Open Sans"/>
                        </a:rPr>
                        <a:t>Division</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algn="ctr"/>
                      <a:r>
                        <a:rPr lang="en-US" sz="2000" spc="-66">
                          <a:solidFill>
                            <a:srgbClr val="FFFFFF"/>
                          </a:solidFill>
                          <a:latin typeface="Open Sans"/>
                        </a:rPr>
                        <a:t>FTE or PT</a:t>
                      </a:r>
                      <a:endParaRPr lang="en-US"/>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dirty="0">
                          <a:solidFill>
                            <a:srgbClr val="FFFFFF"/>
                          </a:solidFill>
                          <a:latin typeface="Open Sans"/>
                        </a:rPr>
                        <a:t>Head Count</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dirty="0">
                          <a:solidFill>
                            <a:srgbClr val="FFFFFF"/>
                          </a:solidFill>
                          <a:latin typeface="Open Sans"/>
                        </a:rPr>
                        <a:t>Request Type</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dirty="0">
                          <a:solidFill>
                            <a:srgbClr val="FFFFFF"/>
                          </a:solidFill>
                          <a:latin typeface="Open Sans"/>
                        </a:rPr>
                        <a:t>Salary +40% Benefits</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599730608"/>
                  </a:ext>
                </a:extLst>
              </a:tr>
              <a:tr h="402421">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System Analyst</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3350</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Support Services</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FTE</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1</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New Position</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b="1"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$66,306.24</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892203115"/>
                  </a:ext>
                </a:extLst>
              </a:tr>
              <a:tr h="402421">
                <a:tc>
                  <a:txBody>
                    <a:bodyPr/>
                    <a:lstStyle/>
                    <a:p>
                      <a:pPr lvl="0" algn="ctr">
                        <a:lnSpc>
                          <a:spcPct val="144578"/>
                        </a:lnSpc>
                      </a:pP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Certified Deputies</a:t>
                      </a:r>
                      <a:endParaRPr lang="en-US" sz="14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3360</a:t>
                      </a:r>
                      <a:endParaRPr lang="en-US" sz="14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Judicial</a:t>
                      </a:r>
                    </a:p>
                    <a:p>
                      <a:pPr lvl="0" algn="ctr">
                        <a:lnSpc>
                          <a:spcPct val="144578"/>
                        </a:lnSpc>
                      </a:pP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(Civil &amp; Warrants)</a:t>
                      </a:r>
                      <a:endParaRPr lang="en-US" sz="14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algn="ct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FTE</a:t>
                      </a:r>
                      <a:endParaRPr lang="en-US"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2</a:t>
                      </a:r>
                      <a:endParaRPr lang="en-US" sz="14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New Position</a:t>
                      </a:r>
                      <a:endParaRPr lang="en-US" sz="14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b="1"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$148,919.68</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345280612"/>
                  </a:ext>
                </a:extLst>
              </a:tr>
              <a:tr h="373580">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Certified Deputies </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3360</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Judicial </a:t>
                      </a:r>
                    </a:p>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(New Courthouse)</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FTE</a:t>
                      </a:r>
                      <a:endParaRPr lang="en-US"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83899"/>
                        </a:lnSpc>
                      </a:pPr>
                      <a:r>
                        <a:rPr lang="en-US" sz="1400" dirty="0">
                          <a:latin typeface="Open Sans" panose="020B0606030504020204" pitchFamily="34" charset="0"/>
                          <a:ea typeface="Open Sans" panose="020B0606030504020204" pitchFamily="34" charset="0"/>
                          <a:cs typeface="Open Sans" panose="020B0606030504020204" pitchFamily="34" charset="0"/>
                        </a:rPr>
                        <a:t>12</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New Position</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kumimoji="0" lang="en-US" sz="1400" b="1" i="0" u="none" strike="noStrike" kern="1200" cap="none" spc="-46"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$893,518.08</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766044538"/>
                  </a:ext>
                </a:extLst>
              </a:tr>
              <a:tr h="0">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Sergeant </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3360</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Judicial </a:t>
                      </a:r>
                    </a:p>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(New Courthouse)</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FTE</a:t>
                      </a:r>
                      <a:endParaRPr lang="en-US"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83899"/>
                        </a:lnSpc>
                      </a:pPr>
                      <a:r>
                        <a:rPr lang="en-US" sz="1400" dirty="0">
                          <a:latin typeface="Open Sans" panose="020B0606030504020204" pitchFamily="34" charset="0"/>
                          <a:ea typeface="Open Sans" panose="020B0606030504020204" pitchFamily="34" charset="0"/>
                          <a:cs typeface="Open Sans" panose="020B0606030504020204" pitchFamily="34" charset="0"/>
                        </a:rPr>
                        <a:t>1</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New Position</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kumimoji="0" lang="en-US" sz="1400" b="1" i="0" u="none" strike="noStrike" kern="1200" cap="none" spc="-46"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$87,913.28</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704825578"/>
                  </a:ext>
                </a:extLst>
              </a:tr>
              <a:tr h="444989">
                <a:tc gridSpan="3">
                  <a:txBody>
                    <a:bodyPr/>
                    <a:lstStyle/>
                    <a:p>
                      <a:pPr lvl="0" algn="l">
                        <a:lnSpc>
                          <a:spcPct val="183899"/>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hMerge="1">
                  <a:txBody>
                    <a:bodyPr/>
                    <a:lstStyle/>
                    <a:p>
                      <a:endParaRPr lang="en-US"/>
                    </a:p>
                  </a:txBody>
                  <a:tcPr/>
                </a:tc>
                <a:tc>
                  <a:txBody>
                    <a:bodyPr/>
                    <a:lstStyle/>
                    <a:p>
                      <a:pPr lvl="0" algn="l">
                        <a:lnSpc>
                          <a:spcPct val="183899"/>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r">
                        <a:lnSpc>
                          <a:spcPct val="144528"/>
                        </a:lnSpc>
                      </a:pPr>
                      <a:r>
                        <a:rPr lang="en-US" sz="1600" spc="-52" dirty="0">
                          <a:solidFill>
                            <a:srgbClr val="000000"/>
                          </a:solidFill>
                          <a:latin typeface="Open Sans Bold"/>
                        </a:rPr>
                        <a:t>Total Est. Budget impact</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a:txBody>
                    <a:bodyPr/>
                    <a:lstStyle/>
                    <a:p>
                      <a:pPr lvl="0" algn="ctr">
                        <a:lnSpc>
                          <a:spcPct val="144528"/>
                        </a:lnSpc>
                      </a:pPr>
                      <a:r>
                        <a:rPr lang="en-US" sz="1800" spc="-52" dirty="0">
                          <a:solidFill>
                            <a:srgbClr val="000000"/>
                          </a:solidFill>
                          <a:latin typeface="Open Sans Bold"/>
                        </a:rPr>
                        <a:t>$1,196,657.28</a:t>
                      </a:r>
                      <a:endParaRPr lang="en-US" sz="8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CDCDCD"/>
                    </a:solidFill>
                  </a:tcPr>
                </a:tc>
                <a:extLst>
                  <a:ext uri="{0D108BD9-81ED-4DB2-BD59-A6C34878D82A}">
                    <a16:rowId xmlns:a16="http://schemas.microsoft.com/office/drawing/2014/main" val="1375397842"/>
                  </a:ext>
                </a:extLst>
              </a:tr>
            </a:tbl>
          </a:graphicData>
        </a:graphic>
      </p:graphicFrame>
      <p:sp>
        <p:nvSpPr>
          <p:cNvPr id="9" name="TextBox 11">
            <a:extLst>
              <a:ext uri="{FF2B5EF4-FFF2-40B4-BE49-F238E27FC236}">
                <a16:creationId xmlns:a16="http://schemas.microsoft.com/office/drawing/2014/main" id="{7669882C-FDC1-2C60-57CB-8C1BF16E4DC5}"/>
              </a:ext>
            </a:extLst>
          </p:cNvPr>
          <p:cNvSpPr txBox="1"/>
          <p:nvPr/>
        </p:nvSpPr>
        <p:spPr>
          <a:xfrm>
            <a:off x="2918876" y="6192336"/>
            <a:ext cx="7492555" cy="811119"/>
          </a:xfrm>
          <a:prstGeom prst="rect">
            <a:avLst/>
          </a:prstGeom>
          <a:noFill/>
          <a:ln cap="flat">
            <a:noFill/>
          </a:ln>
        </p:spPr>
        <p:txBody>
          <a:bodyPr vert="horz" wrap="square" lIns="0" tIns="0" rIns="0" bIns="0" anchor="t" anchorCtr="0" compatLnSpc="1">
            <a:spAutoFit/>
          </a:bodyPr>
          <a:lstStyle/>
          <a:p>
            <a:pPr algn="r" defTabSz="609630">
              <a:lnSpc>
                <a:spcPct val="130120"/>
              </a:lnSpc>
              <a:defRPr sz="1800" b="0" i="0" u="none" strike="noStrike" kern="0" cap="none" spc="0" baseline="0">
                <a:solidFill>
                  <a:srgbClr val="000000"/>
                </a:solidFill>
                <a:uFillTx/>
              </a:defRPr>
            </a:pPr>
            <a:r>
              <a:rPr lang="en-US" dirty="0">
                <a:solidFill>
                  <a:srgbClr val="9B7F57"/>
                </a:solidFill>
                <a:latin typeface="Arimo Bold"/>
              </a:rPr>
              <a:t>New Department Total (w/Request)-</a:t>
            </a:r>
            <a:r>
              <a:rPr lang="en-US" dirty="0">
                <a:solidFill>
                  <a:srgbClr val="4495A2"/>
                </a:solidFill>
                <a:latin typeface="Arimo Bold"/>
              </a:rPr>
              <a:t> </a:t>
            </a:r>
            <a:r>
              <a:rPr lang="en-US" sz="2400" b="1" dirty="0">
                <a:solidFill>
                  <a:srgbClr val="000000"/>
                </a:solidFill>
                <a:highlight>
                  <a:srgbClr val="FFFF00"/>
                </a:highlight>
                <a:latin typeface="Arimo Bold"/>
              </a:rPr>
              <a:t>$1,904,880.68</a:t>
            </a:r>
            <a:endParaRPr lang="en-US" sz="1200" b="1" dirty="0">
              <a:solidFill>
                <a:srgbClr val="000000"/>
              </a:solidFill>
              <a:highlight>
                <a:srgbClr val="FFFF00"/>
              </a:highlight>
              <a:latin typeface="Calibri"/>
            </a:endParaRPr>
          </a:p>
          <a:p>
            <a:pPr algn="r" defTabSz="609630">
              <a:lnSpc>
                <a:spcPct val="130120"/>
              </a:lnSpc>
              <a:defRPr sz="1800" b="0" i="0" u="none" strike="noStrike" kern="0" cap="none" spc="0" baseline="0">
                <a:solidFill>
                  <a:srgbClr val="000000"/>
                </a:solidFill>
                <a:uFillTx/>
              </a:defRPr>
            </a:pPr>
            <a:endParaRPr lang="en-US" dirty="0">
              <a:solidFill>
                <a:srgbClr val="000000"/>
              </a:solidFill>
              <a:latin typeface="Arimo Bold"/>
              <a:ea typeface="Arimo Bold"/>
              <a:cs typeface="Arimo Bold"/>
            </a:endParaRPr>
          </a:p>
        </p:txBody>
      </p:sp>
      <p:sp>
        <p:nvSpPr>
          <p:cNvPr id="2" name="Slide Number Placeholder 1">
            <a:extLst>
              <a:ext uri="{FF2B5EF4-FFF2-40B4-BE49-F238E27FC236}">
                <a16:creationId xmlns:a16="http://schemas.microsoft.com/office/drawing/2014/main" id="{319A2872-B1AA-3BCE-C55C-8CE731A10E30}"/>
              </a:ext>
            </a:extLst>
          </p:cNvPr>
          <p:cNvSpPr>
            <a:spLocks noGrp="1"/>
          </p:cNvSpPr>
          <p:nvPr>
            <p:ph type="sldNum" sz="quarter" idx="12"/>
          </p:nvPr>
        </p:nvSpPr>
        <p:spPr>
          <a:xfrm>
            <a:off x="9039831" y="6319774"/>
            <a:ext cx="2743200" cy="365125"/>
          </a:xfrm>
        </p:spPr>
        <p:txBody>
          <a:bodyPr/>
          <a:lstStyle/>
          <a:p>
            <a:fld id="{EC38A8CB-6CE1-4548-978B-68EFEA465EE4}" type="slidenum">
              <a:rPr lang="en-US" smtClean="0"/>
              <a:t>25</a:t>
            </a:fld>
            <a:endParaRPr lang="en-US" dirty="0"/>
          </a:p>
        </p:txBody>
      </p:sp>
    </p:spTree>
    <p:extLst>
      <p:ext uri="{BB962C8B-B14F-4D97-AF65-F5344CB8AC3E}">
        <p14:creationId xmlns:p14="http://schemas.microsoft.com/office/powerpoint/2010/main" val="13690469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B6ABB-CB5C-9C2D-3CF3-A11F485CF062}"/>
            </a:ext>
          </a:extLst>
        </p:cNvPr>
        <p:cNvGrpSpPr/>
        <p:nvPr/>
      </p:nvGrpSpPr>
      <p:grpSpPr>
        <a:xfrm>
          <a:off x="0" y="0"/>
          <a:ext cx="0" cy="0"/>
          <a:chOff x="0" y="0"/>
          <a:chExt cx="0" cy="0"/>
        </a:xfrm>
      </p:grpSpPr>
      <p:pic>
        <p:nvPicPr>
          <p:cNvPr id="2" name="Picture 6" descr="Shape&#10;&#10;AI-generated content may be incorrect.">
            <a:extLst>
              <a:ext uri="{FF2B5EF4-FFF2-40B4-BE49-F238E27FC236}">
                <a16:creationId xmlns:a16="http://schemas.microsoft.com/office/drawing/2014/main" id="{4894F7A5-7723-7570-C86D-0FF964D724C6}"/>
              </a:ext>
            </a:extLst>
          </p:cNvPr>
          <p:cNvPicPr>
            <a:picLocks noChangeAspect="1"/>
          </p:cNvPicPr>
          <p:nvPr/>
        </p:nvPicPr>
        <p:blipFill>
          <a:blip r:embed="rId2"/>
          <a:stretch>
            <a:fillRect/>
          </a:stretch>
        </p:blipFill>
        <p:spPr>
          <a:xfrm>
            <a:off x="0" y="-8205"/>
            <a:ext cx="12190476" cy="6857140"/>
          </a:xfrm>
          <a:prstGeom prst="rect">
            <a:avLst/>
          </a:prstGeom>
          <a:noFill/>
          <a:ln cap="flat">
            <a:noFill/>
          </a:ln>
        </p:spPr>
      </p:pic>
      <p:sp>
        <p:nvSpPr>
          <p:cNvPr id="4" name="TextBox 4">
            <a:extLst>
              <a:ext uri="{FF2B5EF4-FFF2-40B4-BE49-F238E27FC236}">
                <a16:creationId xmlns:a16="http://schemas.microsoft.com/office/drawing/2014/main" id="{737B397A-C5B2-3F4C-9966-36EE11FB0510}"/>
              </a:ext>
            </a:extLst>
          </p:cNvPr>
          <p:cNvSpPr txBox="1"/>
          <p:nvPr/>
        </p:nvSpPr>
        <p:spPr>
          <a:xfrm>
            <a:off x="174689" y="9065"/>
            <a:ext cx="10566397" cy="735586"/>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Justification </a:t>
            </a:r>
            <a:endParaRPr lang="en-US" sz="4000" dirty="0">
              <a:solidFill>
                <a:srgbClr val="000000"/>
              </a:solidFill>
              <a:latin typeface="Calibri"/>
            </a:endParaRPr>
          </a:p>
        </p:txBody>
      </p:sp>
      <p:sp>
        <p:nvSpPr>
          <p:cNvPr id="6" name="TextBox 6">
            <a:extLst>
              <a:ext uri="{FF2B5EF4-FFF2-40B4-BE49-F238E27FC236}">
                <a16:creationId xmlns:a16="http://schemas.microsoft.com/office/drawing/2014/main" id="{1617D39E-8D79-D20A-5134-F61F804E5077}"/>
              </a:ext>
            </a:extLst>
          </p:cNvPr>
          <p:cNvSpPr txBox="1"/>
          <p:nvPr/>
        </p:nvSpPr>
        <p:spPr>
          <a:xfrm>
            <a:off x="411056" y="1164283"/>
            <a:ext cx="10451646" cy="5857950"/>
          </a:xfrm>
          <a:prstGeom prst="rect">
            <a:avLst/>
          </a:prstGeom>
          <a:noFill/>
          <a:ln cap="flat">
            <a:noFill/>
          </a:ln>
        </p:spPr>
        <p:txBody>
          <a:bodyPr vert="horz" wrap="square" lIns="0" tIns="0" rIns="0" bIns="0" anchor="t" anchorCtr="0" compatLnSpc="1">
            <a:spAutoFit/>
          </a:bodyPr>
          <a:lstStyle/>
          <a:p>
            <a:pPr marL="0" marR="0" lvl="0" indent="0" algn="l" defTabSz="609630" rtl="0" eaLnBrk="1" fontAlgn="auto" latinLnBrk="0" hangingPunct="1">
              <a:lnSpc>
                <a:spcPct val="130120"/>
              </a:lnSpc>
              <a:spcBef>
                <a:spcPts val="0"/>
              </a:spcBef>
              <a:spcAft>
                <a:spcPts val="0"/>
              </a:spcAft>
              <a:buClrTx/>
              <a:buSzTx/>
              <a:buFontTx/>
              <a:buNone/>
              <a:tabLst/>
              <a:defRPr sz="1800" b="0" i="0" u="none" strike="noStrike" kern="0" cap="none" spc="0" baseline="0">
                <a:solidFill>
                  <a:srgbClr val="000000"/>
                </a:solidFill>
                <a:uFillTx/>
              </a:defRPr>
            </a:pPr>
            <a:r>
              <a:rPr kumimoji="0" lang="en-US" sz="1600" b="0" i="0" u="none" strike="noStrike" kern="0" cap="none" spc="-31" normalizeH="0" baseline="0" noProof="0" dirty="0">
                <a:ln>
                  <a:noFill/>
                </a:ln>
                <a:solidFill>
                  <a:srgbClr val="000000"/>
                </a:solidFill>
                <a:effectLst/>
                <a:uLnTx/>
                <a:uFillTx/>
                <a:latin typeface="Open Sans Bold"/>
                <a:ea typeface="+mn-ea"/>
                <a:cs typeface="+mn-cs"/>
              </a:rPr>
              <a:t>HR Generalist (LE Admin)					                                           </a:t>
            </a:r>
            <a:r>
              <a:rPr lang="en-US" sz="1600" kern="0" spc="-31" dirty="0">
                <a:solidFill>
                  <a:srgbClr val="000000"/>
                </a:solidFill>
                <a:latin typeface="Open Sans Bold"/>
              </a:rPr>
              <a:t>       </a:t>
            </a:r>
            <a:r>
              <a:rPr kumimoji="0" lang="en-US" sz="1600" b="0" i="0" u="none" strike="noStrike" kern="0" cap="none" spc="-31" normalizeH="0" baseline="0" noProof="0" dirty="0">
                <a:ln>
                  <a:noFill/>
                </a:ln>
                <a:solidFill>
                  <a:srgbClr val="000000"/>
                </a:solidFill>
                <a:effectLst/>
                <a:uLnTx/>
                <a:uFillTx/>
                <a:latin typeface="Open Sans Bold"/>
                <a:ea typeface="+mn-ea"/>
                <a:cs typeface="+mn-cs"/>
              </a:rPr>
              <a:t>1 FTE - </a:t>
            </a:r>
            <a:r>
              <a:rPr kumimoji="0" lang="en-US" sz="1600" b="1" i="0" u="none" strike="noStrike" kern="0" cap="none" spc="-46"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$71,052.80</a:t>
            </a:r>
          </a:p>
          <a:p>
            <a:pPr marL="285750" marR="0" lvl="0" indent="-285750" algn="just" defTabSz="609630" rtl="0" eaLnBrk="1" fontAlgn="auto" latinLnBrk="0" hangingPunct="1">
              <a:lnSpc>
                <a:spcPct val="13012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n-US" sz="1300" b="0" i="0" u="none" strike="noStrike" kern="0" cap="none" spc="-31" normalizeH="0" baseline="0" noProof="0" dirty="0">
                <a:ln>
                  <a:noFill/>
                </a:ln>
                <a:solidFill>
                  <a:srgbClr val="000000"/>
                </a:solidFill>
                <a:effectLst/>
                <a:uLnTx/>
                <a:uFillTx/>
                <a:latin typeface="Open Sans"/>
                <a:ea typeface="+mn-ea"/>
                <a:cs typeface="+mn-cs"/>
              </a:rPr>
              <a:t>Adding an HR Generalist to the RCSO HR Unit is essential to manage the growing workload effectively. This role will improve operational efficiency by supporting recruitment, employee relations, and compliance tasks, allowing current staff to focus on strategic initiatives. With a dedicated HR Generalist, we can enhance service delivery, reduce response times, and streamline HR processes, fostering a more engaged workforce.</a:t>
            </a:r>
            <a:endParaRPr lang="en-US" sz="1300" kern="0" spc="-31" dirty="0">
              <a:solidFill>
                <a:srgbClr val="000000"/>
              </a:solidFill>
              <a:latin typeface="Open Sans"/>
            </a:endParaRPr>
          </a:p>
          <a:p>
            <a:pPr lvl="0" defTabSz="609630">
              <a:lnSpc>
                <a:spcPct val="130120"/>
              </a:lnSpc>
              <a:defRPr sz="1800" b="0" i="0" u="none" strike="noStrike" kern="0" cap="none" spc="0" baseline="0">
                <a:solidFill>
                  <a:srgbClr val="000000"/>
                </a:solidFill>
                <a:uFillTx/>
              </a:defRPr>
            </a:pPr>
            <a:r>
              <a:rPr lang="en-US" sz="1600" kern="0" spc="-31" dirty="0">
                <a:solidFill>
                  <a:srgbClr val="000000"/>
                </a:solidFill>
                <a:latin typeface="Open Sans Bold"/>
              </a:rPr>
              <a:t>Fiscal Officer (LE Admin)					                                                  1 FTE - </a:t>
            </a:r>
            <a:r>
              <a:rPr lang="en-US" sz="1600" b="1" kern="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$71,048.68</a:t>
            </a:r>
          </a:p>
          <a:p>
            <a:pPr marL="285750" lvl="0" indent="-285750" algn="just"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300" kern="0" spc="-31" dirty="0">
                <a:solidFill>
                  <a:srgbClr val="000000"/>
                </a:solidFill>
                <a:latin typeface="Open Sans"/>
              </a:rPr>
              <a:t>This full-time position will perform accounting-related clerical duties that require familiarity with basic accounting functions and grant management duties. As the Fiscal Officer I, this person will perform various administrative and technical work involving many different and unrelated processes, methods, and deadlines. Duties involve accurately recording and reporting accounting-related and financial transactions for the Rockdale County Sheriff’s Office. As Fiscal Officer I, you may be responsible for Grant Management, Accounts Receivables, Accounts Payables, Purchasing and Procurement, and Cash Management. </a:t>
            </a:r>
          </a:p>
          <a:p>
            <a:pPr lvl="0" defTabSz="609630">
              <a:lnSpc>
                <a:spcPct val="130120"/>
              </a:lnSpc>
              <a:defRPr sz="1800" b="0" i="0" u="none" strike="noStrike" kern="0" cap="none" spc="0" baseline="0">
                <a:solidFill>
                  <a:srgbClr val="000000"/>
                </a:solidFill>
                <a:uFillTx/>
              </a:defRPr>
            </a:pPr>
            <a:r>
              <a:rPr lang="en-US" sz="1600" kern="0" spc="-31" dirty="0">
                <a:solidFill>
                  <a:srgbClr val="000000"/>
                </a:solidFill>
                <a:latin typeface="Open Sans Bold"/>
              </a:rPr>
              <a:t>Social Media Marketing Specialist (LE Admin)				            1 FTE - </a:t>
            </a:r>
            <a:r>
              <a:rPr lang="en-US" sz="1600" b="1" kern="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$66,306.24</a:t>
            </a:r>
          </a:p>
          <a:p>
            <a:pPr marL="285750" lvl="0" indent="-285750" algn="just"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300" kern="0" spc="-31" dirty="0">
                <a:solidFill>
                  <a:srgbClr val="000000"/>
                </a:solidFill>
                <a:latin typeface="Open Sans"/>
              </a:rPr>
              <a:t>The Social Media Marketing Specialist will oversee the Sheriff’s Office online presence by creating engaging content, managing social media communities, and analyzes performance. This position builds the Sheriff’s Office brand awareness, drives audience engagement, and adapts strategies to evolving digital trends. It shifts social media into a measurable, strategic asset, expanding reach and amplifies recruiting efforts while providing transparent information as a reliable source for the public.</a:t>
            </a:r>
          </a:p>
          <a:p>
            <a:pPr lvl="0" algn="just" defTabSz="609630">
              <a:lnSpc>
                <a:spcPct val="130120"/>
              </a:lnSpc>
              <a:defRPr sz="1800" b="0" i="0" u="none" strike="noStrike" kern="0" cap="none" spc="0" baseline="0">
                <a:solidFill>
                  <a:srgbClr val="000000"/>
                </a:solidFill>
                <a:uFillTx/>
              </a:defRPr>
            </a:pPr>
            <a:r>
              <a:rPr lang="en-US" sz="1600" kern="0" spc="-31" dirty="0">
                <a:solidFill>
                  <a:srgbClr val="000000"/>
                </a:solidFill>
                <a:latin typeface="Open Sans Bold"/>
              </a:rPr>
              <a:t>Accreditation Specialist (LE Admin)					                         1 FTE - </a:t>
            </a:r>
            <a:r>
              <a:rPr lang="en-US" sz="1600" b="1" kern="0"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$60,132.80</a:t>
            </a:r>
          </a:p>
          <a:p>
            <a:pPr marL="285750" lvl="0" indent="-285750" algn="just"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300" kern="0" spc="-31" dirty="0">
                <a:solidFill>
                  <a:srgbClr val="000000"/>
                </a:solidFill>
                <a:latin typeface="Open Sans"/>
              </a:rPr>
              <a:t>The Rockdale County Sheriff’s Office is pursuing an Accreditation Specialist, which requires agency compliance with state standards for facilities and CALEA accreditation requirements.  This position will necessitate additional personnel to implement new operational procedures for accountability, resource-management and overall standard practices.</a:t>
            </a:r>
          </a:p>
          <a:p>
            <a:pPr marL="0" marR="0" lvl="0" indent="0" algn="l" defTabSz="609630" rtl="0" eaLnBrk="1" fontAlgn="auto" latinLnBrk="0" hangingPunct="1">
              <a:lnSpc>
                <a:spcPct val="130120"/>
              </a:lnSpc>
              <a:spcBef>
                <a:spcPts val="0"/>
              </a:spcBef>
              <a:spcAft>
                <a:spcPts val="0"/>
              </a:spcAft>
              <a:buClrTx/>
              <a:buSzTx/>
              <a:buFontTx/>
              <a:buNone/>
              <a:tabLst/>
              <a:defRPr sz="1800" b="0" i="0" u="none" strike="noStrike" kern="0" cap="none" spc="0" baseline="0">
                <a:solidFill>
                  <a:srgbClr val="000000"/>
                </a:solidFill>
                <a:uFillTx/>
              </a:defRPr>
            </a:pPr>
            <a:endParaRPr kumimoji="0" lang="en-US" sz="1400" b="0" i="0" u="none" strike="noStrike" kern="0" cap="none" spc="-31" normalizeH="0" baseline="0" noProof="0" dirty="0">
              <a:ln>
                <a:noFill/>
              </a:ln>
              <a:solidFill>
                <a:srgbClr val="000000"/>
              </a:solidFill>
              <a:effectLst/>
              <a:uLnTx/>
              <a:uFillTx/>
              <a:latin typeface="Open Sans"/>
              <a:ea typeface="+mn-ea"/>
              <a:cs typeface="+mn-cs"/>
            </a:endParaRPr>
          </a:p>
        </p:txBody>
      </p:sp>
      <p:sp>
        <p:nvSpPr>
          <p:cNvPr id="7" name="TextBox 6">
            <a:extLst>
              <a:ext uri="{FF2B5EF4-FFF2-40B4-BE49-F238E27FC236}">
                <a16:creationId xmlns:a16="http://schemas.microsoft.com/office/drawing/2014/main" id="{758E47CA-70D7-A68F-89EE-FE27BA2D3613}"/>
              </a:ext>
            </a:extLst>
          </p:cNvPr>
          <p:cNvSpPr txBox="1"/>
          <p:nvPr/>
        </p:nvSpPr>
        <p:spPr>
          <a:xfrm>
            <a:off x="337904" y="706144"/>
            <a:ext cx="6172200" cy="458139"/>
          </a:xfrm>
          <a:prstGeom prst="rect">
            <a:avLst/>
          </a:prstGeom>
          <a:noFill/>
        </p:spPr>
        <p:txBody>
          <a:bodyPr wrap="square">
            <a:spAutoFit/>
          </a:bodyPr>
          <a:lstStyle/>
          <a:p>
            <a:pPr marL="0" marR="0" lvl="0" indent="0" algn="l" defTabSz="609630" rtl="0" eaLnBrk="1" fontAlgn="auto" latinLnBrk="0" hangingPunct="1">
              <a:lnSpc>
                <a:spcPct val="130120"/>
              </a:lnSpc>
              <a:spcBef>
                <a:spcPts val="0"/>
              </a:spcBef>
              <a:spcAft>
                <a:spcPts val="0"/>
              </a:spcAft>
              <a:buClrTx/>
              <a:buSzTx/>
              <a:buFontTx/>
              <a:buNone/>
              <a:tabLst/>
              <a:defRPr sz="1800" b="0" i="0" u="none" strike="noStrike" kern="0" cap="none" spc="0" baseline="0">
                <a:solidFill>
                  <a:srgbClr val="000000"/>
                </a:solidFill>
                <a:uFillTx/>
              </a:defRPr>
            </a:pPr>
            <a:r>
              <a:rPr kumimoji="0" lang="en-US" sz="2000" b="1" i="0" u="none" strike="noStrike" kern="0" cap="none" spc="0" normalizeH="0" baseline="0" noProof="0" dirty="0">
                <a:ln>
                  <a:noFill/>
                </a:ln>
                <a:solidFill>
                  <a:srgbClr val="34A9E4"/>
                </a:solidFill>
                <a:effectLst/>
                <a:uLnTx/>
                <a:uFillTx/>
                <a:latin typeface="Arimo"/>
                <a:ea typeface="+mn-ea"/>
                <a:cs typeface="+mn-cs"/>
              </a:rPr>
              <a:t>New Position Requests</a:t>
            </a:r>
            <a:endParaRPr kumimoji="0" lang="en-US" sz="1400" b="1" i="0" u="none" strike="noStrike" kern="0" cap="none" spc="0" normalizeH="0" baseline="0" noProof="0" dirty="0">
              <a:ln>
                <a:noFill/>
              </a:ln>
              <a:solidFill>
                <a:srgbClr val="34A9E4"/>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102E468E-3B6D-102A-5776-C3B49C17F646}"/>
              </a:ext>
            </a:extLst>
          </p:cNvPr>
          <p:cNvSpPr>
            <a:spLocks noGrp="1"/>
          </p:cNvSpPr>
          <p:nvPr>
            <p:ph type="sldNum" sz="quarter" idx="12"/>
          </p:nvPr>
        </p:nvSpPr>
        <p:spPr/>
        <p:txBody>
          <a:bodyPr/>
          <a:lstStyle/>
          <a:p>
            <a:fld id="{EC38A8CB-6CE1-4548-978B-68EFEA465EE4}" type="slidenum">
              <a:rPr lang="en-US" smtClean="0"/>
              <a:t>26</a:t>
            </a:fld>
            <a:endParaRPr lang="en-US"/>
          </a:p>
        </p:txBody>
      </p:sp>
    </p:spTree>
    <p:extLst>
      <p:ext uri="{BB962C8B-B14F-4D97-AF65-F5344CB8AC3E}">
        <p14:creationId xmlns:p14="http://schemas.microsoft.com/office/powerpoint/2010/main" val="1066648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93185-D6C9-5394-D2A1-7FB57DC30D28}"/>
            </a:ext>
          </a:extLst>
        </p:cNvPr>
        <p:cNvGrpSpPr/>
        <p:nvPr/>
      </p:nvGrpSpPr>
      <p:grpSpPr>
        <a:xfrm>
          <a:off x="0" y="0"/>
          <a:ext cx="0" cy="0"/>
          <a:chOff x="0" y="0"/>
          <a:chExt cx="0" cy="0"/>
        </a:xfrm>
      </p:grpSpPr>
      <p:pic>
        <p:nvPicPr>
          <p:cNvPr id="2" name="Picture 6" descr="Shape&#10;&#10;AI-generated content may be incorrect.">
            <a:extLst>
              <a:ext uri="{FF2B5EF4-FFF2-40B4-BE49-F238E27FC236}">
                <a16:creationId xmlns:a16="http://schemas.microsoft.com/office/drawing/2014/main" id="{2AF8CACE-CB0E-D155-1BD9-2C4B05042C3B}"/>
              </a:ext>
            </a:extLst>
          </p:cNvPr>
          <p:cNvPicPr>
            <a:picLocks noChangeAspect="1"/>
          </p:cNvPicPr>
          <p:nvPr/>
        </p:nvPicPr>
        <p:blipFill>
          <a:blip r:embed="rId3"/>
          <a:stretch>
            <a:fillRect/>
          </a:stretch>
        </p:blipFill>
        <p:spPr>
          <a:xfrm>
            <a:off x="1524" y="0"/>
            <a:ext cx="12190476" cy="6857140"/>
          </a:xfrm>
          <a:prstGeom prst="rect">
            <a:avLst/>
          </a:prstGeom>
          <a:noFill/>
          <a:ln cap="flat">
            <a:noFill/>
          </a:ln>
        </p:spPr>
      </p:pic>
      <p:sp>
        <p:nvSpPr>
          <p:cNvPr id="4" name="TextBox 4">
            <a:extLst>
              <a:ext uri="{FF2B5EF4-FFF2-40B4-BE49-F238E27FC236}">
                <a16:creationId xmlns:a16="http://schemas.microsoft.com/office/drawing/2014/main" id="{A05A87B9-7AB7-5287-042D-0FC424A9BD97}"/>
              </a:ext>
            </a:extLst>
          </p:cNvPr>
          <p:cNvSpPr txBox="1"/>
          <p:nvPr/>
        </p:nvSpPr>
        <p:spPr>
          <a:xfrm>
            <a:off x="174689" y="59209"/>
            <a:ext cx="10566397" cy="735586"/>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Justification </a:t>
            </a:r>
            <a:endParaRPr lang="en-US" sz="4000" dirty="0">
              <a:solidFill>
                <a:srgbClr val="000000"/>
              </a:solidFill>
              <a:latin typeface="Calibri"/>
            </a:endParaRPr>
          </a:p>
        </p:txBody>
      </p:sp>
      <p:sp>
        <p:nvSpPr>
          <p:cNvPr id="6" name="TextBox 6">
            <a:extLst>
              <a:ext uri="{FF2B5EF4-FFF2-40B4-BE49-F238E27FC236}">
                <a16:creationId xmlns:a16="http://schemas.microsoft.com/office/drawing/2014/main" id="{B46EC27A-8D2E-F913-2F6C-A9A9870744A7}"/>
              </a:ext>
            </a:extLst>
          </p:cNvPr>
          <p:cNvSpPr txBox="1"/>
          <p:nvPr/>
        </p:nvSpPr>
        <p:spPr>
          <a:xfrm>
            <a:off x="520784" y="1144827"/>
            <a:ext cx="10077112" cy="5577874"/>
          </a:xfrm>
          <a:prstGeom prst="rect">
            <a:avLst/>
          </a:prstGeom>
          <a:noFill/>
          <a:ln cap="flat">
            <a:noFill/>
          </a:ln>
        </p:spPr>
        <p:txBody>
          <a:bodyPr vert="horz" wrap="square" lIns="0" tIns="0" rIns="0" bIns="0" anchor="t" anchorCtr="0" compatLnSpc="1">
            <a:spAutoFit/>
          </a:bodyPr>
          <a:lstStyle/>
          <a:p>
            <a:pPr lvl="0" defTabSz="609630">
              <a:lnSpc>
                <a:spcPct val="130120"/>
              </a:lnSpc>
              <a:defRPr sz="1800" b="0" i="0" u="none" strike="noStrike" kern="0" cap="none" spc="0" baseline="0">
                <a:solidFill>
                  <a:srgbClr val="000000"/>
                </a:solidFill>
                <a:uFillTx/>
              </a:defRPr>
            </a:pPr>
            <a:r>
              <a:rPr lang="en-US" sz="1400" kern="0" spc="-31" dirty="0">
                <a:solidFill>
                  <a:srgbClr val="000000"/>
                </a:solidFill>
                <a:latin typeface="Open Sans Bold"/>
              </a:rPr>
              <a:t>Forensic Crime Analyst (CID)					                                    1 FTE – $</a:t>
            </a:r>
            <a:r>
              <a:rPr lang="en-US" sz="1400" b="1"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71,052.80</a:t>
            </a:r>
            <a:endParaRPr lang="en-US" sz="1400" b="1" kern="0" spc="-46"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lvl="0" algn="just" defTabSz="609630">
              <a:lnSpc>
                <a:spcPct val="130120"/>
              </a:lnSpc>
              <a:defRPr sz="1800" b="0" i="0" u="none" strike="noStrike" kern="0" cap="none" spc="0" baseline="0">
                <a:solidFill>
                  <a:srgbClr val="000000"/>
                </a:solidFill>
                <a:uFillTx/>
              </a:defRPr>
            </a:pPr>
            <a:r>
              <a:rPr lang="en-US" sz="1400" kern="0" spc="-31" dirty="0">
                <a:solidFill>
                  <a:srgbClr val="000000"/>
                </a:solidFill>
                <a:latin typeface="Open Sans"/>
              </a:rPr>
              <a:t>The Forensic Crime Analyst position is vital for supporting investigations by providing timely and accurate analysis of digital evidence. With increasing case volumes and the growing complexity of cyber-related crimes, there is a critical need for specialized expertise to recover, process, and interpret digital data from devices such as computers and cellphones. Having a dedicated analyst ensures that evidence is handled securely and efficiently, accelerating case resolution and supporting successful prosecutions. This role not only improves investigative outcomes but also helps maintain high professional standards and the integrity of the forensic process.</a:t>
            </a:r>
          </a:p>
          <a:p>
            <a:pPr lvl="0" algn="just" defTabSz="609630">
              <a:lnSpc>
                <a:spcPct val="130120"/>
              </a:lnSpc>
              <a:defRPr sz="1800" b="0" i="0" u="none" strike="noStrike" kern="0" cap="none" spc="0" baseline="0">
                <a:solidFill>
                  <a:srgbClr val="000000"/>
                </a:solidFill>
                <a:uFillTx/>
              </a:defRPr>
            </a:pPr>
            <a:endParaRPr lang="en-US" sz="1400" kern="0" spc="-31" dirty="0">
              <a:solidFill>
                <a:srgbClr val="000000"/>
              </a:solidFill>
              <a:latin typeface="Open Sans"/>
            </a:endParaRPr>
          </a:p>
          <a:p>
            <a:pPr defTabSz="609630">
              <a:lnSpc>
                <a:spcPct val="130120"/>
              </a:lnSpc>
              <a:defRPr sz="1800" b="0" i="0" u="none" strike="noStrike" kern="0" cap="none" spc="0" baseline="0">
                <a:solidFill>
                  <a:srgbClr val="000000"/>
                </a:solidFill>
                <a:uFillTx/>
              </a:defRPr>
            </a:pPr>
            <a:r>
              <a:rPr lang="en-US" sz="1400" kern="0" spc="-31" dirty="0">
                <a:solidFill>
                  <a:srgbClr val="000000"/>
                </a:solidFill>
                <a:latin typeface="Open Sans Bold"/>
              </a:rPr>
              <a:t>Accident Investigators (UPD)				                                                  3 FTE – $</a:t>
            </a:r>
            <a:r>
              <a:rPr lang="en-US" sz="1400" b="1"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241,375.68</a:t>
            </a:r>
          </a:p>
          <a:p>
            <a:pPr lvl="0" defTabSz="609630">
              <a:lnSpc>
                <a:spcPct val="130120"/>
              </a:lnSpc>
              <a:defRPr sz="1800" b="0" i="0" u="none" strike="noStrike" kern="0" cap="none" spc="0" baseline="0">
                <a:solidFill>
                  <a:srgbClr val="000000"/>
                </a:solidFill>
                <a:uFillTx/>
              </a:defRPr>
            </a:pPr>
            <a:r>
              <a:rPr lang="en-US" sz="1400" kern="0" spc="-31" dirty="0">
                <a:solidFill>
                  <a:srgbClr val="000000"/>
                </a:solidFill>
                <a:latin typeface="Open Sans"/>
              </a:rPr>
              <a:t>Rockdale County's traffic has surged due to population growth, requiring expansions on roads like Highway 138 and Salem Road. This increase in vehicles has led to more crashes and hit-and-run incidents. The Rockdale County Sheriff's Office Traffic Unit, with only three deputies, handles investigations of fatal accidents, serious injuries, and traffic enforcement. This is a specialized position that requires skilled expertise from experience certified deputies who can investigate minor, serious, or fatal motor vehicle crashes in Rockdale County by conducting adequate and thorough investigations as expected by our community.</a:t>
            </a:r>
          </a:p>
          <a:p>
            <a:pPr lvl="0" algn="just"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Bold"/>
            </a:endParaRPr>
          </a:p>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Property Evidence Technician (Support Services)			                   1 FTE - </a:t>
            </a:r>
            <a:r>
              <a:rPr lang="en-US" sz="1400" b="1"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$56,201.60</a:t>
            </a:r>
          </a:p>
          <a:p>
            <a:pPr algn="just"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a:rPr>
              <a:t>SSD currently has two property and evidence technicians, Due to an overwhelming number of open records requests for body camera footage one of the technicians currently must spend most of their time on this task. SSD can use this position to help with the massive of amount of property and evidence turned in by deputies.</a:t>
            </a:r>
          </a:p>
        </p:txBody>
      </p:sp>
      <p:sp>
        <p:nvSpPr>
          <p:cNvPr id="7" name="TextBox 6">
            <a:extLst>
              <a:ext uri="{FF2B5EF4-FFF2-40B4-BE49-F238E27FC236}">
                <a16:creationId xmlns:a16="http://schemas.microsoft.com/office/drawing/2014/main" id="{F948CCC9-BE1B-F26D-BDD4-2FB5A35296DA}"/>
              </a:ext>
            </a:extLst>
          </p:cNvPr>
          <p:cNvSpPr txBox="1"/>
          <p:nvPr/>
        </p:nvSpPr>
        <p:spPr>
          <a:xfrm>
            <a:off x="374480" y="686688"/>
            <a:ext cx="6172200" cy="458139"/>
          </a:xfrm>
          <a:prstGeom prst="rect">
            <a:avLst/>
          </a:prstGeom>
          <a:noFill/>
        </p:spPr>
        <p:txBody>
          <a:bodyPr wrap="square">
            <a:spAutoFit/>
          </a:bodyPr>
          <a:lstStyle/>
          <a:p>
            <a:pPr marL="0" marR="0" lvl="0" indent="0" algn="l" defTabSz="609630" rtl="0" eaLnBrk="1" fontAlgn="auto" latinLnBrk="0" hangingPunct="1">
              <a:lnSpc>
                <a:spcPct val="130120"/>
              </a:lnSpc>
              <a:spcBef>
                <a:spcPts val="0"/>
              </a:spcBef>
              <a:spcAft>
                <a:spcPts val="0"/>
              </a:spcAft>
              <a:buClrTx/>
              <a:buSzTx/>
              <a:buFontTx/>
              <a:buNone/>
              <a:tabLst/>
              <a:defRPr sz="1800" b="0" i="0" u="none" strike="noStrike" kern="0" cap="none" spc="0" baseline="0">
                <a:solidFill>
                  <a:srgbClr val="000000"/>
                </a:solidFill>
                <a:uFillTx/>
              </a:defRPr>
            </a:pPr>
            <a:r>
              <a:rPr kumimoji="0" lang="en-US" sz="2000" b="1" i="0" u="none" strike="noStrike" kern="0" cap="none" spc="0" normalizeH="0" baseline="0" noProof="0" dirty="0">
                <a:ln>
                  <a:noFill/>
                </a:ln>
                <a:solidFill>
                  <a:srgbClr val="34A9E4"/>
                </a:solidFill>
                <a:effectLst/>
                <a:uLnTx/>
                <a:uFillTx/>
                <a:latin typeface="Arimo"/>
                <a:ea typeface="+mn-ea"/>
                <a:cs typeface="+mn-cs"/>
              </a:rPr>
              <a:t>New Position Requests</a:t>
            </a:r>
            <a:endParaRPr kumimoji="0" lang="en-US" sz="1400" b="1" i="0" u="none" strike="noStrike" kern="0" cap="none" spc="0" normalizeH="0" baseline="0" noProof="0" dirty="0">
              <a:ln>
                <a:noFill/>
              </a:ln>
              <a:solidFill>
                <a:srgbClr val="34A9E4"/>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0C9F197A-6132-48AA-1CAA-462E33AB932B}"/>
              </a:ext>
            </a:extLst>
          </p:cNvPr>
          <p:cNvSpPr>
            <a:spLocks noGrp="1"/>
          </p:cNvSpPr>
          <p:nvPr>
            <p:ph type="sldNum" sz="quarter" idx="12"/>
          </p:nvPr>
        </p:nvSpPr>
        <p:spPr/>
        <p:txBody>
          <a:bodyPr/>
          <a:lstStyle/>
          <a:p>
            <a:fld id="{EC38A8CB-6CE1-4548-978B-68EFEA465EE4}" type="slidenum">
              <a:rPr lang="en-US" smtClean="0"/>
              <a:t>27</a:t>
            </a:fld>
            <a:endParaRPr lang="en-US"/>
          </a:p>
        </p:txBody>
      </p:sp>
    </p:spTree>
    <p:extLst>
      <p:ext uri="{BB962C8B-B14F-4D97-AF65-F5344CB8AC3E}">
        <p14:creationId xmlns:p14="http://schemas.microsoft.com/office/powerpoint/2010/main" val="3461883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8D9A9-3AE7-49AA-CFB3-A51A1455C1CD}"/>
            </a:ext>
          </a:extLst>
        </p:cNvPr>
        <p:cNvGrpSpPr/>
        <p:nvPr/>
      </p:nvGrpSpPr>
      <p:grpSpPr>
        <a:xfrm>
          <a:off x="0" y="0"/>
          <a:ext cx="0" cy="0"/>
          <a:chOff x="0" y="0"/>
          <a:chExt cx="0" cy="0"/>
        </a:xfrm>
      </p:grpSpPr>
      <p:pic>
        <p:nvPicPr>
          <p:cNvPr id="2" name="Picture 6" descr="Shape&#10;&#10;AI-generated content may be incorrect.">
            <a:extLst>
              <a:ext uri="{FF2B5EF4-FFF2-40B4-BE49-F238E27FC236}">
                <a16:creationId xmlns:a16="http://schemas.microsoft.com/office/drawing/2014/main" id="{A98FE2EF-49BC-A4B1-05AA-7FEDBFE671E2}"/>
              </a:ext>
            </a:extLst>
          </p:cNvPr>
          <p:cNvPicPr>
            <a:picLocks noChangeAspect="1"/>
          </p:cNvPicPr>
          <p:nvPr/>
        </p:nvPicPr>
        <p:blipFill>
          <a:blip r:embed="rId2"/>
          <a:stretch>
            <a:fillRect/>
          </a:stretch>
        </p:blipFill>
        <p:spPr>
          <a:xfrm>
            <a:off x="44196" y="860"/>
            <a:ext cx="12190476" cy="6857140"/>
          </a:xfrm>
          <a:prstGeom prst="rect">
            <a:avLst/>
          </a:prstGeom>
          <a:noFill/>
          <a:ln cap="flat">
            <a:noFill/>
          </a:ln>
        </p:spPr>
      </p:pic>
      <p:sp>
        <p:nvSpPr>
          <p:cNvPr id="4" name="TextBox 4">
            <a:extLst>
              <a:ext uri="{FF2B5EF4-FFF2-40B4-BE49-F238E27FC236}">
                <a16:creationId xmlns:a16="http://schemas.microsoft.com/office/drawing/2014/main" id="{AF0B9016-69C7-7AE4-08EE-3B3CC7130B53}"/>
              </a:ext>
            </a:extLst>
          </p:cNvPr>
          <p:cNvSpPr txBox="1"/>
          <p:nvPr/>
        </p:nvSpPr>
        <p:spPr>
          <a:xfrm>
            <a:off x="192977" y="37940"/>
            <a:ext cx="10566397" cy="735586"/>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Justification </a:t>
            </a:r>
            <a:endParaRPr lang="en-US" sz="4000" dirty="0">
              <a:solidFill>
                <a:srgbClr val="000000"/>
              </a:solidFill>
              <a:latin typeface="Calibri"/>
            </a:endParaRPr>
          </a:p>
        </p:txBody>
      </p:sp>
      <p:sp>
        <p:nvSpPr>
          <p:cNvPr id="6" name="TextBox 6">
            <a:extLst>
              <a:ext uri="{FF2B5EF4-FFF2-40B4-BE49-F238E27FC236}">
                <a16:creationId xmlns:a16="http://schemas.microsoft.com/office/drawing/2014/main" id="{1CE44CDE-A32E-2318-6234-2E47B167AB08}"/>
              </a:ext>
            </a:extLst>
          </p:cNvPr>
          <p:cNvSpPr txBox="1"/>
          <p:nvPr/>
        </p:nvSpPr>
        <p:spPr>
          <a:xfrm>
            <a:off x="673336" y="1390479"/>
            <a:ext cx="9833120" cy="4894353"/>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600" spc="-31" dirty="0">
                <a:solidFill>
                  <a:srgbClr val="000000"/>
                </a:solidFill>
                <a:latin typeface="Open Sans Bold"/>
              </a:rPr>
              <a:t>Administrative Manager (Jail)				                                      1 FTE - </a:t>
            </a:r>
            <a:r>
              <a:rPr lang="en-US" sz="1600" b="1"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$71,052.80</a:t>
            </a:r>
          </a:p>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a:rPr>
              <a:t>The Major overseeing the Jail Bureau needs an assistant to handle administrative tasks. An assistant is essential for effective management within the Sheriff’s Office. The Admin Manager will serve as the Assistant to the Jail Bureau Major who would be responsible for the management of all projects within the Jail Bureau (Jail and Judicial), handling all administrative tasks for the bureau, attending meetings for the Major, etc. </a:t>
            </a: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r>
              <a:rPr lang="en-US" sz="1600" spc="-31" dirty="0">
                <a:solidFill>
                  <a:srgbClr val="000000"/>
                </a:solidFill>
                <a:latin typeface="Open Sans Bold"/>
              </a:rPr>
              <a:t>System Analyst (Support Services)				                          1 FTE - </a:t>
            </a:r>
            <a:r>
              <a:rPr lang="en-US" sz="1600" b="1"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$66,306.24</a:t>
            </a:r>
          </a:p>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a:rPr>
              <a:t>The Major overseeing the Jail Bureau needs an assistant to handle administrative tasks. An assistant is essential for effective management within the Sheriff’s Office. The Executive Assistant of the Jail Bureau Major would be responsible for the management of all projects within the Jail Bureau (Jail and Judicial), handling all administrative tasks for the bureau, attending meetings for the Major, etc. </a:t>
            </a:r>
            <a:endParaRPr lang="en-US" sz="14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r>
              <a:rPr lang="en-US" sz="1600" spc="-31" dirty="0">
                <a:solidFill>
                  <a:srgbClr val="000000"/>
                </a:solidFill>
                <a:latin typeface="Open Sans Bold"/>
              </a:rPr>
              <a:t>Certified Deputies (Judicial: Civil &amp; Warrants)				2 FTE - </a:t>
            </a:r>
            <a:r>
              <a:rPr lang="en-US" sz="1600" b="1"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$148,919.68</a:t>
            </a:r>
          </a:p>
          <a:p>
            <a:pPr algn="just"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a:rPr>
              <a:t>The Rockdale County Sheriff’s Office has seen a significant rise in civil papers, averaging 400-500 per month. Currently, three certified deputies handle tasks like TPOs, FIFA’s, repossessions, and lawsuits, which is insufficient for the workload. RCSO requests three additional Certified Deputies to improve operations in the Civil and Warrants Unit.</a:t>
            </a:r>
          </a:p>
          <a:p>
            <a:pPr algn="just" defTabSz="609630">
              <a:lnSpc>
                <a:spcPct val="130120"/>
              </a:lnSpc>
              <a:defRPr sz="1800" b="0" i="0" u="none" strike="noStrike" kern="0" cap="none" spc="0" baseline="0">
                <a:solidFill>
                  <a:srgbClr val="000000"/>
                </a:solidFill>
                <a:uFillTx/>
              </a:defRPr>
            </a:pPr>
            <a:endParaRPr lang="en-US" sz="1600" spc="-31" dirty="0">
              <a:solidFill>
                <a:srgbClr val="000000"/>
              </a:solidFill>
              <a:latin typeface="Open Sans"/>
            </a:endParaRPr>
          </a:p>
        </p:txBody>
      </p:sp>
      <p:sp>
        <p:nvSpPr>
          <p:cNvPr id="7" name="TextBox 6">
            <a:extLst>
              <a:ext uri="{FF2B5EF4-FFF2-40B4-BE49-F238E27FC236}">
                <a16:creationId xmlns:a16="http://schemas.microsoft.com/office/drawing/2014/main" id="{A5541387-3C53-91C9-1F51-E6F2D2C38B57}"/>
              </a:ext>
            </a:extLst>
          </p:cNvPr>
          <p:cNvSpPr txBox="1"/>
          <p:nvPr/>
        </p:nvSpPr>
        <p:spPr>
          <a:xfrm>
            <a:off x="575475" y="852933"/>
            <a:ext cx="6172200" cy="458139"/>
          </a:xfrm>
          <a:prstGeom prst="rect">
            <a:avLst/>
          </a:prstGeom>
          <a:noFill/>
        </p:spPr>
        <p:txBody>
          <a:bodyPr wrap="square">
            <a:spAutoFit/>
          </a:bodyPr>
          <a:lstStyle/>
          <a:p>
            <a:pPr marL="0" marR="0" lvl="0" indent="0" algn="l" defTabSz="609630" rtl="0" eaLnBrk="1" fontAlgn="auto" latinLnBrk="0" hangingPunct="1">
              <a:lnSpc>
                <a:spcPct val="130120"/>
              </a:lnSpc>
              <a:spcBef>
                <a:spcPts val="0"/>
              </a:spcBef>
              <a:spcAft>
                <a:spcPts val="0"/>
              </a:spcAft>
              <a:buClrTx/>
              <a:buSzTx/>
              <a:buFontTx/>
              <a:buNone/>
              <a:tabLst/>
              <a:defRPr sz="1800" b="0" i="0" u="none" strike="noStrike" kern="0" cap="none" spc="0" baseline="0">
                <a:solidFill>
                  <a:srgbClr val="000000"/>
                </a:solidFill>
                <a:uFillTx/>
              </a:defRPr>
            </a:pPr>
            <a:r>
              <a:rPr kumimoji="0" lang="en-US" sz="2000" b="1" i="0" u="none" strike="noStrike" kern="0" cap="none" spc="0" normalizeH="0" baseline="0" noProof="0" dirty="0">
                <a:ln>
                  <a:noFill/>
                </a:ln>
                <a:solidFill>
                  <a:srgbClr val="34A9E4"/>
                </a:solidFill>
                <a:effectLst/>
                <a:uLnTx/>
                <a:uFillTx/>
                <a:latin typeface="Arimo"/>
                <a:ea typeface="+mn-ea"/>
                <a:cs typeface="+mn-cs"/>
              </a:rPr>
              <a:t>New Position Requests</a:t>
            </a:r>
            <a:endParaRPr kumimoji="0" lang="en-US" sz="1400" b="1" i="0" u="none" strike="noStrike" kern="0" cap="none" spc="0" normalizeH="0" baseline="0" noProof="0" dirty="0">
              <a:ln>
                <a:noFill/>
              </a:ln>
              <a:solidFill>
                <a:srgbClr val="34A9E4"/>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1FB37AB7-7D3A-11AC-7B13-B065E62FD846}"/>
              </a:ext>
            </a:extLst>
          </p:cNvPr>
          <p:cNvSpPr>
            <a:spLocks noGrp="1"/>
          </p:cNvSpPr>
          <p:nvPr>
            <p:ph type="sldNum" sz="quarter" idx="12"/>
          </p:nvPr>
        </p:nvSpPr>
        <p:spPr/>
        <p:txBody>
          <a:bodyPr/>
          <a:lstStyle/>
          <a:p>
            <a:fld id="{EC38A8CB-6CE1-4548-978B-68EFEA465EE4}" type="slidenum">
              <a:rPr lang="en-US" smtClean="0"/>
              <a:t>28</a:t>
            </a:fld>
            <a:endParaRPr lang="en-US"/>
          </a:p>
        </p:txBody>
      </p:sp>
    </p:spTree>
    <p:extLst>
      <p:ext uri="{BB962C8B-B14F-4D97-AF65-F5344CB8AC3E}">
        <p14:creationId xmlns:p14="http://schemas.microsoft.com/office/powerpoint/2010/main" val="25011357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15183-5B7C-8F0B-E636-E6622F259F74}"/>
            </a:ext>
          </a:extLst>
        </p:cNvPr>
        <p:cNvGrpSpPr/>
        <p:nvPr/>
      </p:nvGrpSpPr>
      <p:grpSpPr>
        <a:xfrm>
          <a:off x="0" y="0"/>
          <a:ext cx="0" cy="0"/>
          <a:chOff x="0" y="0"/>
          <a:chExt cx="0" cy="0"/>
        </a:xfrm>
      </p:grpSpPr>
      <p:pic>
        <p:nvPicPr>
          <p:cNvPr id="2" name="Picture 6" descr="Shape&#10;&#10;AI-generated content may be incorrect.">
            <a:extLst>
              <a:ext uri="{FF2B5EF4-FFF2-40B4-BE49-F238E27FC236}">
                <a16:creationId xmlns:a16="http://schemas.microsoft.com/office/drawing/2014/main" id="{C6A6294E-4BB0-7C75-4CE3-068B4DB0BC06}"/>
              </a:ext>
            </a:extLst>
          </p:cNvPr>
          <p:cNvPicPr>
            <a:picLocks noChangeAspect="1"/>
          </p:cNvPicPr>
          <p:nvPr/>
        </p:nvPicPr>
        <p:blipFill>
          <a:blip r:embed="rId2"/>
          <a:stretch>
            <a:fillRect/>
          </a:stretch>
        </p:blipFill>
        <p:spPr>
          <a:xfrm>
            <a:off x="71628" y="860"/>
            <a:ext cx="12190476" cy="6857140"/>
          </a:xfrm>
          <a:prstGeom prst="rect">
            <a:avLst/>
          </a:prstGeom>
          <a:noFill/>
          <a:ln cap="flat">
            <a:noFill/>
          </a:ln>
        </p:spPr>
      </p:pic>
      <p:sp>
        <p:nvSpPr>
          <p:cNvPr id="4" name="TextBox 4">
            <a:extLst>
              <a:ext uri="{FF2B5EF4-FFF2-40B4-BE49-F238E27FC236}">
                <a16:creationId xmlns:a16="http://schemas.microsoft.com/office/drawing/2014/main" id="{FA03E080-F178-35C1-F537-DC3C7C4FFBAF}"/>
              </a:ext>
            </a:extLst>
          </p:cNvPr>
          <p:cNvSpPr txBox="1"/>
          <p:nvPr/>
        </p:nvSpPr>
        <p:spPr>
          <a:xfrm>
            <a:off x="192977" y="37940"/>
            <a:ext cx="10566397" cy="735586"/>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Justification </a:t>
            </a:r>
            <a:endParaRPr lang="en-US" sz="4000" dirty="0">
              <a:solidFill>
                <a:srgbClr val="000000"/>
              </a:solidFill>
              <a:latin typeface="Calibri"/>
            </a:endParaRPr>
          </a:p>
        </p:txBody>
      </p:sp>
      <p:sp>
        <p:nvSpPr>
          <p:cNvPr id="6" name="TextBox 6">
            <a:extLst>
              <a:ext uri="{FF2B5EF4-FFF2-40B4-BE49-F238E27FC236}">
                <a16:creationId xmlns:a16="http://schemas.microsoft.com/office/drawing/2014/main" id="{8342817B-8E42-D019-EA48-B4F1EF1244A8}"/>
              </a:ext>
            </a:extLst>
          </p:cNvPr>
          <p:cNvSpPr txBox="1"/>
          <p:nvPr/>
        </p:nvSpPr>
        <p:spPr>
          <a:xfrm>
            <a:off x="673336" y="1390479"/>
            <a:ext cx="9833120" cy="2617063"/>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600" kern="0" spc="-31" dirty="0">
                <a:solidFill>
                  <a:srgbClr val="000000"/>
                </a:solidFill>
                <a:latin typeface="Open Sans Bold"/>
              </a:rPr>
              <a:t>Certified Deputies (Judicial: New Courthouse)			           12 FTE - </a:t>
            </a:r>
            <a:r>
              <a:rPr lang="en-US" sz="1600" b="1"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$893,518.08</a:t>
            </a:r>
          </a:p>
          <a:p>
            <a:pPr lvl="0" algn="just" defTabSz="609630">
              <a:lnSpc>
                <a:spcPct val="130120"/>
              </a:lnSpc>
              <a:defRPr sz="1800" b="0" i="0" u="none" strike="noStrike" kern="0" cap="none" spc="0" baseline="0">
                <a:solidFill>
                  <a:srgbClr val="000000"/>
                </a:solidFill>
                <a:uFillTx/>
              </a:defRPr>
            </a:pPr>
            <a:r>
              <a:rPr lang="en-US" sz="1400" kern="0" spc="-31" dirty="0">
                <a:solidFill>
                  <a:srgbClr val="000000"/>
                </a:solidFill>
                <a:latin typeface="Open Sans"/>
              </a:rPr>
              <a:t>With the construction of a new courthouse, the Sheriff’s Office is responsible for its safety. To ensure adequate staffing, RCSO requests twelve additional Certified Deputies.</a:t>
            </a:r>
          </a:p>
          <a:p>
            <a:pPr lvl="0" algn="just" defTabSz="609630">
              <a:lnSpc>
                <a:spcPct val="130120"/>
              </a:lnSpc>
              <a:defRPr sz="1800" b="0" i="0" u="none" strike="noStrike" kern="0" cap="none" spc="0" baseline="0">
                <a:solidFill>
                  <a:srgbClr val="000000"/>
                </a:solidFill>
                <a:uFillTx/>
              </a:defRPr>
            </a:pPr>
            <a:endParaRPr lang="en-US" sz="1600" kern="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r>
              <a:rPr lang="en-US" sz="1600" kern="0" spc="-31" dirty="0">
                <a:solidFill>
                  <a:srgbClr val="000000"/>
                </a:solidFill>
                <a:latin typeface="Open Sans Bold"/>
              </a:rPr>
              <a:t>Sergeant (Judicial: New Courthouse) 			              	           1 FTE - </a:t>
            </a:r>
            <a:r>
              <a:rPr lang="en-US" sz="1600" b="1" spc="-46" dirty="0">
                <a:solidFill>
                  <a:srgbClr val="000000"/>
                </a:solidFill>
                <a:latin typeface="Open Sans" panose="020B0606030504020204" pitchFamily="34" charset="0"/>
                <a:ea typeface="Open Sans" panose="020B0606030504020204" pitchFamily="34" charset="0"/>
                <a:cs typeface="Open Sans" panose="020B0606030504020204" pitchFamily="34" charset="0"/>
              </a:rPr>
              <a:t>$87,913.28</a:t>
            </a:r>
          </a:p>
          <a:p>
            <a:pPr lvl="0" algn="just" defTabSz="609630">
              <a:lnSpc>
                <a:spcPct val="130120"/>
              </a:lnSpc>
              <a:defRPr sz="1800" b="0" i="0" u="none" strike="noStrike" kern="0" cap="none" spc="0" baseline="0">
                <a:solidFill>
                  <a:srgbClr val="000000"/>
                </a:solidFill>
                <a:uFillTx/>
              </a:defRPr>
            </a:pPr>
            <a:r>
              <a:rPr lang="en-US" sz="1400" kern="0" spc="-31" dirty="0">
                <a:solidFill>
                  <a:srgbClr val="000000"/>
                </a:solidFill>
                <a:latin typeface="Open Sans"/>
              </a:rPr>
              <a:t>Adding a Sergeant position at the new courthouse is essential for effective operations. The current Sergeant, responsible for overseeing inmate transports, has limited capacity to manage other functions. An additional Sergeant would enhance operational efficiency, ensure safety, and effectively respond to any incidents that arise.</a:t>
            </a:r>
            <a:endParaRPr lang="en-US" sz="1400" spc="-31" dirty="0">
              <a:solidFill>
                <a:srgbClr val="000000"/>
              </a:solidFill>
              <a:latin typeface="Open Sans"/>
            </a:endParaRP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Bold"/>
            </a:endParaRPr>
          </a:p>
        </p:txBody>
      </p:sp>
      <p:sp>
        <p:nvSpPr>
          <p:cNvPr id="7" name="TextBox 6">
            <a:extLst>
              <a:ext uri="{FF2B5EF4-FFF2-40B4-BE49-F238E27FC236}">
                <a16:creationId xmlns:a16="http://schemas.microsoft.com/office/drawing/2014/main" id="{07F3EFAE-17E0-E697-67D6-F2F35907943B}"/>
              </a:ext>
            </a:extLst>
          </p:cNvPr>
          <p:cNvSpPr txBox="1"/>
          <p:nvPr/>
        </p:nvSpPr>
        <p:spPr>
          <a:xfrm>
            <a:off x="575475" y="852933"/>
            <a:ext cx="6172200" cy="458139"/>
          </a:xfrm>
          <a:prstGeom prst="rect">
            <a:avLst/>
          </a:prstGeom>
          <a:noFill/>
        </p:spPr>
        <p:txBody>
          <a:bodyPr wrap="square">
            <a:spAutoFit/>
          </a:bodyPr>
          <a:lstStyle/>
          <a:p>
            <a:pPr marL="0" marR="0" lvl="0" indent="0" algn="l" defTabSz="609630" rtl="0" eaLnBrk="1" fontAlgn="auto" latinLnBrk="0" hangingPunct="1">
              <a:lnSpc>
                <a:spcPct val="130120"/>
              </a:lnSpc>
              <a:spcBef>
                <a:spcPts val="0"/>
              </a:spcBef>
              <a:spcAft>
                <a:spcPts val="0"/>
              </a:spcAft>
              <a:buClrTx/>
              <a:buSzTx/>
              <a:buFontTx/>
              <a:buNone/>
              <a:tabLst/>
              <a:defRPr sz="1800" b="0" i="0" u="none" strike="noStrike" kern="0" cap="none" spc="0" baseline="0">
                <a:solidFill>
                  <a:srgbClr val="000000"/>
                </a:solidFill>
                <a:uFillTx/>
              </a:defRPr>
            </a:pPr>
            <a:r>
              <a:rPr kumimoji="0" lang="en-US" sz="2000" b="1" i="0" u="none" strike="noStrike" kern="0" cap="none" spc="0" normalizeH="0" baseline="0" noProof="0" dirty="0">
                <a:ln>
                  <a:noFill/>
                </a:ln>
                <a:solidFill>
                  <a:srgbClr val="34A9E4"/>
                </a:solidFill>
                <a:effectLst/>
                <a:uLnTx/>
                <a:uFillTx/>
                <a:latin typeface="Arimo"/>
                <a:ea typeface="+mn-ea"/>
                <a:cs typeface="+mn-cs"/>
              </a:rPr>
              <a:t>New Position Requests</a:t>
            </a:r>
            <a:endParaRPr kumimoji="0" lang="en-US" sz="1400" b="1" i="0" u="none" strike="noStrike" kern="0" cap="none" spc="0" normalizeH="0" baseline="0" noProof="0" dirty="0">
              <a:ln>
                <a:noFill/>
              </a:ln>
              <a:solidFill>
                <a:srgbClr val="34A9E4"/>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C9E40EA5-E1D8-A88C-AEAE-C29DD4365898}"/>
              </a:ext>
            </a:extLst>
          </p:cNvPr>
          <p:cNvSpPr>
            <a:spLocks noGrp="1"/>
          </p:cNvSpPr>
          <p:nvPr>
            <p:ph type="sldNum" sz="quarter" idx="12"/>
          </p:nvPr>
        </p:nvSpPr>
        <p:spPr/>
        <p:txBody>
          <a:bodyPr/>
          <a:lstStyle/>
          <a:p>
            <a:fld id="{EC38A8CB-6CE1-4548-978B-68EFEA465EE4}" type="slidenum">
              <a:rPr lang="en-US" smtClean="0"/>
              <a:t>29</a:t>
            </a:fld>
            <a:endParaRPr lang="en-US"/>
          </a:p>
        </p:txBody>
      </p:sp>
    </p:spTree>
    <p:extLst>
      <p:ext uri="{BB962C8B-B14F-4D97-AF65-F5344CB8AC3E}">
        <p14:creationId xmlns:p14="http://schemas.microsoft.com/office/powerpoint/2010/main" val="2462515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4" descr="A picture containing text&#10;&#10;AI-generated content may be incorrect.">
            <a:extLst>
              <a:ext uri="{FF2B5EF4-FFF2-40B4-BE49-F238E27FC236}">
                <a16:creationId xmlns:a16="http://schemas.microsoft.com/office/drawing/2014/main" id="{19F5A8AA-04EE-D3F2-AFB7-C830317952DB}"/>
              </a:ext>
            </a:extLst>
          </p:cNvPr>
          <p:cNvPicPr>
            <a:picLocks noChangeAspect="1"/>
          </p:cNvPicPr>
          <p:nvPr/>
        </p:nvPicPr>
        <p:blipFill>
          <a:blip r:embed="rId2"/>
          <a:stretch>
            <a:fillRect/>
          </a:stretch>
        </p:blipFill>
        <p:spPr>
          <a:xfrm>
            <a:off x="5949250" y="-9393"/>
            <a:ext cx="6242749" cy="3511545"/>
          </a:xfrm>
          <a:prstGeom prst="rect">
            <a:avLst/>
          </a:prstGeom>
          <a:noFill/>
          <a:ln cap="flat">
            <a:noFill/>
          </a:ln>
        </p:spPr>
      </p:pic>
      <p:sp>
        <p:nvSpPr>
          <p:cNvPr id="6" name="TextBox 6">
            <a:extLst>
              <a:ext uri="{FF2B5EF4-FFF2-40B4-BE49-F238E27FC236}">
                <a16:creationId xmlns:a16="http://schemas.microsoft.com/office/drawing/2014/main" id="{073CD7C6-A628-B866-02A3-FD3EEC83B573}"/>
              </a:ext>
            </a:extLst>
          </p:cNvPr>
          <p:cNvSpPr txBox="1"/>
          <p:nvPr/>
        </p:nvSpPr>
        <p:spPr>
          <a:xfrm>
            <a:off x="365294" y="10253"/>
            <a:ext cx="10191566" cy="731611"/>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4000" b="1" spc="100" dirty="0">
                <a:solidFill>
                  <a:srgbClr val="000000"/>
                </a:solidFill>
                <a:latin typeface="Arimo Bold"/>
              </a:rPr>
              <a:t>Opportunities &amp; Challenges</a:t>
            </a:r>
            <a:endParaRPr lang="en-US" sz="1100" b="1" dirty="0">
              <a:solidFill>
                <a:srgbClr val="000000"/>
              </a:solidFill>
              <a:latin typeface="Calibri"/>
            </a:endParaRPr>
          </a:p>
        </p:txBody>
      </p:sp>
      <p:sp>
        <p:nvSpPr>
          <p:cNvPr id="7" name="TextBox 7">
            <a:extLst>
              <a:ext uri="{FF2B5EF4-FFF2-40B4-BE49-F238E27FC236}">
                <a16:creationId xmlns:a16="http://schemas.microsoft.com/office/drawing/2014/main" id="{1A25C060-5B74-9DE2-B1FB-BEC2F1644150}"/>
              </a:ext>
            </a:extLst>
          </p:cNvPr>
          <p:cNvSpPr txBox="1"/>
          <p:nvPr/>
        </p:nvSpPr>
        <p:spPr>
          <a:xfrm>
            <a:off x="1325632" y="626936"/>
            <a:ext cx="170224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b="1" dirty="0">
                <a:latin typeface="Arimo Bold"/>
              </a:rPr>
              <a:t>SUCCESSES</a:t>
            </a:r>
            <a:endParaRPr lang="en-US" sz="1200" b="1" dirty="0">
              <a:latin typeface="Calibri"/>
            </a:endParaRPr>
          </a:p>
        </p:txBody>
      </p:sp>
      <p:sp>
        <p:nvSpPr>
          <p:cNvPr id="8" name="TextBox 8">
            <a:extLst>
              <a:ext uri="{FF2B5EF4-FFF2-40B4-BE49-F238E27FC236}">
                <a16:creationId xmlns:a16="http://schemas.microsoft.com/office/drawing/2014/main" id="{D6059150-FA79-8E2E-D5C1-E898CECBE233}"/>
              </a:ext>
            </a:extLst>
          </p:cNvPr>
          <p:cNvSpPr txBox="1"/>
          <p:nvPr/>
        </p:nvSpPr>
        <p:spPr>
          <a:xfrm>
            <a:off x="4858342" y="1152509"/>
            <a:ext cx="1931996"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b="1" dirty="0">
                <a:latin typeface="Arimo Bold"/>
              </a:rPr>
              <a:t>OPPORTUNITIES</a:t>
            </a:r>
            <a:endParaRPr lang="en-US" sz="1200" b="1" dirty="0">
              <a:latin typeface="Calibri"/>
            </a:endParaRPr>
          </a:p>
        </p:txBody>
      </p:sp>
      <p:sp>
        <p:nvSpPr>
          <p:cNvPr id="9" name="TextBox 9">
            <a:extLst>
              <a:ext uri="{FF2B5EF4-FFF2-40B4-BE49-F238E27FC236}">
                <a16:creationId xmlns:a16="http://schemas.microsoft.com/office/drawing/2014/main" id="{5770D12B-463C-4E9E-8343-92F5F0C937A1}"/>
              </a:ext>
            </a:extLst>
          </p:cNvPr>
          <p:cNvSpPr txBox="1"/>
          <p:nvPr/>
        </p:nvSpPr>
        <p:spPr>
          <a:xfrm>
            <a:off x="8616696" y="576370"/>
            <a:ext cx="170224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b="1" dirty="0">
                <a:latin typeface="Arimo Bold"/>
              </a:rPr>
              <a:t>CHALLENGES</a:t>
            </a:r>
            <a:endParaRPr lang="en-US" sz="1200" b="1" dirty="0">
              <a:latin typeface="Calibri"/>
            </a:endParaRPr>
          </a:p>
        </p:txBody>
      </p:sp>
      <p:sp>
        <p:nvSpPr>
          <p:cNvPr id="10" name="TextBox 9">
            <a:extLst>
              <a:ext uri="{FF2B5EF4-FFF2-40B4-BE49-F238E27FC236}">
                <a16:creationId xmlns:a16="http://schemas.microsoft.com/office/drawing/2014/main" id="{4BC29D6B-FFE2-6421-1334-DEB4750FFA1A}"/>
              </a:ext>
            </a:extLst>
          </p:cNvPr>
          <p:cNvSpPr txBox="1"/>
          <p:nvPr/>
        </p:nvSpPr>
        <p:spPr>
          <a:xfrm>
            <a:off x="152416" y="1025391"/>
            <a:ext cx="3858582" cy="4113947"/>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100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The Finance Unit reduced the 2026 budget deficit by streamlining financial processes to stabilize budget usage.</a:t>
            </a:r>
          </a:p>
          <a:p>
            <a:pPr marL="285750" marR="0" lvl="0" indent="-285750" algn="just" defTabSz="914400" rtl="0" eaLnBrk="1" fontAlgn="auto" latinLnBrk="0" hangingPunct="1">
              <a:lnSpc>
                <a:spcPct val="100000"/>
              </a:lnSpc>
              <a:spcBef>
                <a:spcPts val="100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The Rockdale County Jail achieved ACA Accreditation and passed the ACA Audit with 100% compliance on all standards, along with successfully attaining NCCHC accreditation. </a:t>
            </a:r>
          </a:p>
          <a:p>
            <a:pPr marL="285750" marR="0" lvl="0" indent="-285750" algn="just" defTabSz="914400" rtl="0" eaLnBrk="1" fontAlgn="auto" latinLnBrk="0" hangingPunct="1">
              <a:lnSpc>
                <a:spcPct val="100000"/>
              </a:lnSpc>
              <a:spcBef>
                <a:spcPts val="100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To address staff shortages, Judicial Services implemented innovative strategies, including a civil paper notification process that has increased the number of papers served. </a:t>
            </a:r>
          </a:p>
          <a:p>
            <a:pPr marL="285750" marR="0" lvl="0" indent="-285750" algn="just" defTabSz="914400" rtl="0" eaLnBrk="1" fontAlgn="auto" latinLnBrk="0" hangingPunct="1">
              <a:lnSpc>
                <a:spcPct val="100000"/>
              </a:lnSpc>
              <a:spcBef>
                <a:spcPts val="100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Support Services personnel collaborated with the Jail Division to prepare for the ACA inspection, resulting in a successful outcome.</a:t>
            </a:r>
          </a:p>
          <a:p>
            <a:pPr marL="285750" marR="0" lvl="0" indent="-285750" algn="just" defTabSz="914400" rtl="0" eaLnBrk="1" fontAlgn="auto" latinLnBrk="0" hangingPunct="1">
              <a:lnSpc>
                <a:spcPct val="100000"/>
              </a:lnSpc>
              <a:spcBef>
                <a:spcPts val="100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Key achievements include acquiring a Cellebrite computer to enhance digital investigations, partnering with USPS to combat narcotics trafficking, and launching a recruitment program to strengthen the Criminal Investigation Division.</a:t>
            </a:r>
          </a:p>
        </p:txBody>
      </p:sp>
      <p:sp>
        <p:nvSpPr>
          <p:cNvPr id="13" name="TextBox 12">
            <a:extLst>
              <a:ext uri="{FF2B5EF4-FFF2-40B4-BE49-F238E27FC236}">
                <a16:creationId xmlns:a16="http://schemas.microsoft.com/office/drawing/2014/main" id="{A62DCFDF-AF1A-CAB2-CEA9-AF77BB827964}"/>
              </a:ext>
            </a:extLst>
          </p:cNvPr>
          <p:cNvSpPr txBox="1"/>
          <p:nvPr/>
        </p:nvSpPr>
        <p:spPr>
          <a:xfrm>
            <a:off x="4010998" y="1595315"/>
            <a:ext cx="3244679" cy="4483279"/>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100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The Rockdale County Jail has promoted health and wellness among detention staff while developing leadership skills in supervisors and training the next level of supervisors to take over day-to-day command.</a:t>
            </a:r>
          </a:p>
          <a:p>
            <a:pPr marL="285750" marR="0" lvl="0" indent="-285750" algn="just" defTabSz="914400" rtl="0" eaLnBrk="1" fontAlgn="auto" latinLnBrk="0" hangingPunct="1">
              <a:lnSpc>
                <a:spcPct val="100000"/>
              </a:lnSpc>
              <a:spcBef>
                <a:spcPts val="100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Collaboration with the RCSO SPLOST Committee has secured funding to update aging fleet vehicles.</a:t>
            </a:r>
          </a:p>
          <a:p>
            <a:pPr marL="285750" marR="0" lvl="0" indent="-285750" algn="just" defTabSz="914400" rtl="0" eaLnBrk="1" fontAlgn="auto" latinLnBrk="0" hangingPunct="1">
              <a:lnSpc>
                <a:spcPct val="100000"/>
              </a:lnSpc>
              <a:spcBef>
                <a:spcPts val="1000"/>
              </a:spcBef>
              <a:spcAft>
                <a:spcPts val="0"/>
              </a:spcAft>
              <a:buClrTx/>
              <a:buSzTx/>
              <a:buFont typeface="Wingdings" pitchFamily="2" charset="2"/>
              <a:buChar char="§"/>
              <a:tabLst/>
              <a:defRPr/>
            </a:pPr>
            <a:r>
              <a:rPr lang="en-US" sz="1200" dirty="0">
                <a:solidFill>
                  <a:srgbClr val="000000"/>
                </a:solidFill>
                <a:latin typeface="Times New Roman" panose="02020603050405020304" pitchFamily="18" charset="0"/>
                <a:cs typeface="Times New Roman" panose="02020603050405020304" pitchFamily="18" charset="0"/>
              </a:rPr>
              <a:t>The opportunity to e</a:t>
            </a: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stablish a state-of-the-art Forensic Data Center with updated equipment and software (such as Cellebrite Premium and Accurint System) will significantly improve CID’s crime analysis, crime-solving, and investigative efficiency.</a:t>
            </a:r>
          </a:p>
          <a:p>
            <a:pPr marL="285750" marR="0" lvl="0" indent="-285750" algn="just" defTabSz="914400" rtl="0" eaLnBrk="1" fontAlgn="auto" latinLnBrk="0" hangingPunct="1">
              <a:lnSpc>
                <a:spcPct val="100000"/>
              </a:lnSpc>
              <a:spcBef>
                <a:spcPts val="100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Equipping investigators with mobile printers allows for the drafting and printing of warrants in the field, reducing the need to return to headquarters and speeding up operational processes.</a:t>
            </a:r>
          </a:p>
          <a:p>
            <a:pPr marL="285750" marR="0" lvl="0" indent="-285750" algn="just" defTabSz="914400" rtl="0" eaLnBrk="1" fontAlgn="auto" latinLnBrk="0" hangingPunct="1">
              <a:lnSpc>
                <a:spcPct val="100000"/>
              </a:lnSpc>
              <a:spcBef>
                <a:spcPts val="1000"/>
              </a:spcBef>
              <a:spcAft>
                <a:spcPts val="0"/>
              </a:spcAft>
              <a:buClrTx/>
              <a:buSzTx/>
              <a:buFont typeface="Wingdings" pitchFamily="2" charset="2"/>
              <a:buChar char="§"/>
              <a:tabLst/>
              <a:defRPr/>
            </a:pPr>
            <a:endPar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 name="TextBox 20">
            <a:extLst>
              <a:ext uri="{FF2B5EF4-FFF2-40B4-BE49-F238E27FC236}">
                <a16:creationId xmlns:a16="http://schemas.microsoft.com/office/drawing/2014/main" id="{B7209CB5-4F0A-78E4-7D36-9DEF137CE127}"/>
              </a:ext>
            </a:extLst>
          </p:cNvPr>
          <p:cNvSpPr txBox="1"/>
          <p:nvPr/>
        </p:nvSpPr>
        <p:spPr>
          <a:xfrm>
            <a:off x="7235013" y="907358"/>
            <a:ext cx="3984675" cy="324704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100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The Rockdale County Jail has faced personnel shortages but continues to operate safely.</a:t>
            </a:r>
          </a:p>
          <a:p>
            <a:pPr marL="285750" marR="0" lvl="0" indent="-285750" algn="just" defTabSz="914400" rtl="0" eaLnBrk="1" fontAlgn="auto" latinLnBrk="0" hangingPunct="1">
              <a:lnSpc>
                <a:spcPct val="100000"/>
              </a:lnSpc>
              <a:spcBef>
                <a:spcPts val="100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The Warrant/Civil Department is struggling to manage a high volume of legal documents with only two deputies, resulting in an overwhelming workload and significant operational bottlenecks. </a:t>
            </a:r>
          </a:p>
          <a:p>
            <a:pPr marL="285750" marR="0" lvl="0" indent="-285750" algn="just" defTabSz="914400" rtl="0" eaLnBrk="1" fontAlgn="auto" latinLnBrk="0" hangingPunct="1">
              <a:lnSpc>
                <a:spcPct val="100000"/>
              </a:lnSpc>
              <a:spcBef>
                <a:spcPts val="100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The RCSO fleet is aging, with 85% of vehicles over 100,000 miles. The fleet manager has developed a plan for annual vehicle updates. </a:t>
            </a:r>
          </a:p>
          <a:p>
            <a:pPr marL="285750" marR="0" lvl="0" indent="-285750" algn="just" defTabSz="914400" rtl="0" eaLnBrk="1" fontAlgn="auto" latinLnBrk="0" hangingPunct="1">
              <a:lnSpc>
                <a:spcPct val="100000"/>
              </a:lnSpc>
              <a:spcBef>
                <a:spcPts val="1000"/>
              </a:spcBef>
              <a:spcAft>
                <a:spcPts val="0"/>
              </a:spcAft>
              <a:buClrTx/>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The CID is challenged by heavy caseloads and limited resources, making thorough casework difficult. Attracting qualified investigators is also a challenge due to entry-level salaries that are 16% below neighboring jurisdictions, increasing workloads and negatively impacting morale and investigation quality</a:t>
            </a:r>
          </a:p>
        </p:txBody>
      </p:sp>
      <p:sp>
        <p:nvSpPr>
          <p:cNvPr id="3" name="Slide Number Placeholder 2">
            <a:extLst>
              <a:ext uri="{FF2B5EF4-FFF2-40B4-BE49-F238E27FC236}">
                <a16:creationId xmlns:a16="http://schemas.microsoft.com/office/drawing/2014/main" id="{490B0129-7531-A946-BDD6-5C42EB022E29}"/>
              </a:ext>
            </a:extLst>
          </p:cNvPr>
          <p:cNvSpPr>
            <a:spLocks noGrp="1"/>
          </p:cNvSpPr>
          <p:nvPr>
            <p:ph type="sldNum" sz="quarter" idx="12"/>
          </p:nvPr>
        </p:nvSpPr>
        <p:spPr/>
        <p:txBody>
          <a:bodyPr/>
          <a:lstStyle/>
          <a:p>
            <a:fld id="{EC38A8CB-6CE1-4548-978B-68EFEA465EE4}" type="slidenum">
              <a:rPr lang="en-US" smtClean="0"/>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2375139-6DA3-78D0-5345-C9951D9913AE}"/>
              </a:ext>
            </a:extLst>
          </p:cNvPr>
          <p:cNvPicPr>
            <a:picLocks noMove="1" noResize="1"/>
          </p:cNvPicPr>
          <p:nvPr/>
        </p:nvPicPr>
        <p:blipFill>
          <a:blip r:embed="rId2"/>
          <a:srcRect l="11084" r="11084"/>
          <a:stretch>
            <a:fillRect/>
          </a:stretch>
        </p:blipFill>
        <p:spPr>
          <a:xfrm>
            <a:off x="0" y="0"/>
            <a:ext cx="12192000" cy="6858000"/>
          </a:xfrm>
          <a:prstGeom prst="rect">
            <a:avLst/>
          </a:prstGeom>
          <a:noFill/>
          <a:ln cap="flat">
            <a:noFill/>
          </a:ln>
        </p:spPr>
      </p:pic>
      <p:grpSp>
        <p:nvGrpSpPr>
          <p:cNvPr id="3" name="Group 3">
            <a:extLst>
              <a:ext uri="{FF2B5EF4-FFF2-40B4-BE49-F238E27FC236}">
                <a16:creationId xmlns:a16="http://schemas.microsoft.com/office/drawing/2014/main" id="{1574614E-D233-6164-9FC8-A757686D601D}"/>
              </a:ext>
            </a:extLst>
          </p:cNvPr>
          <p:cNvGrpSpPr/>
          <p:nvPr/>
        </p:nvGrpSpPr>
        <p:grpSpPr>
          <a:xfrm>
            <a:off x="7739774" y="0"/>
            <a:ext cx="10906683" cy="7040545"/>
            <a:chOff x="11609661" y="0"/>
            <a:chExt cx="16360024" cy="10560817"/>
          </a:xfrm>
        </p:grpSpPr>
        <p:sp>
          <p:nvSpPr>
            <p:cNvPr id="4" name="Freeform 4">
              <a:extLst>
                <a:ext uri="{FF2B5EF4-FFF2-40B4-BE49-F238E27FC236}">
                  <a16:creationId xmlns:a16="http://schemas.microsoft.com/office/drawing/2014/main" id="{084F5282-7793-1A1E-F31C-207CAB271246}"/>
                </a:ext>
              </a:extLst>
            </p:cNvPr>
            <p:cNvSpPr>
              <a:spLocks noMove="1" noResize="1"/>
            </p:cNvSpPr>
            <p:nvPr/>
          </p:nvSpPr>
          <p:spPr>
            <a:xfrm>
              <a:off x="11609661" y="0"/>
              <a:ext cx="16360024" cy="10560817"/>
            </a:xfrm>
            <a:custGeom>
              <a:avLst/>
              <a:gdLst>
                <a:gd name="f0" fmla="val w"/>
                <a:gd name="f1" fmla="val h"/>
                <a:gd name="f2" fmla="val 0"/>
                <a:gd name="f3" fmla="val 3335323"/>
                <a:gd name="f4" fmla="val 2153036"/>
                <a:gd name="f5" fmla="val 1667662"/>
                <a:gd name="f6" fmla="*/ f0 1 3335323"/>
                <a:gd name="f7" fmla="*/ f1 1 2153036"/>
                <a:gd name="f8" fmla="+- f4 0 f2"/>
                <a:gd name="f9" fmla="+- f3 0 f2"/>
                <a:gd name="f10" fmla="*/ f9 1 3335323"/>
                <a:gd name="f11" fmla="*/ f8 1 2153036"/>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3335323" h="2153036">
                  <a:moveTo>
                    <a:pt x="f5" y="f2"/>
                  </a:moveTo>
                  <a:lnTo>
                    <a:pt x="f3" y="f4"/>
                  </a:lnTo>
                  <a:lnTo>
                    <a:pt x="f2" y="f4"/>
                  </a:lnTo>
                  <a:lnTo>
                    <a:pt x="f5" y="f2"/>
                  </a:lnTo>
                  <a:close/>
                </a:path>
              </a:pathLst>
            </a:custGeom>
            <a:solidFill>
              <a:srgbClr val="F8EBA0"/>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 name="TextBox 5">
              <a:extLst>
                <a:ext uri="{FF2B5EF4-FFF2-40B4-BE49-F238E27FC236}">
                  <a16:creationId xmlns:a16="http://schemas.microsoft.com/office/drawing/2014/main" id="{9ECCB074-B8AA-B248-F33F-7688AB934EDF}"/>
                </a:ext>
              </a:extLst>
            </p:cNvPr>
            <p:cNvSpPr txBox="1">
              <a:spLocks noMove="1" noResize="1"/>
            </p:cNvSpPr>
            <p:nvPr/>
          </p:nvSpPr>
          <p:spPr>
            <a:xfrm>
              <a:off x="12232605" y="1526215"/>
              <a:ext cx="2740959" cy="1713100"/>
            </a:xfrm>
            <a:prstGeom prst="rect">
              <a:avLst/>
            </a:prstGeom>
            <a:noFill/>
            <a:ln cap="flat">
              <a:noFill/>
            </a:ln>
          </p:spPr>
          <p:txBody>
            <a:bodyPr vert="horz" wrap="square" lIns="33869" tIns="33869" rIns="33869" bIns="33869" anchor="ctr" anchorCtr="1" compatLnSpc="1">
              <a:noAutofit/>
            </a:bodyPr>
            <a:lstStyle/>
            <a:p>
              <a:pPr algn="ctr" defTabSz="609630">
                <a:lnSpc>
                  <a:spcPct val="132530"/>
                </a:lnSpc>
                <a:defRPr sz="1800" b="0" i="0" u="none" strike="noStrike" kern="0" cap="none" spc="0" baseline="0">
                  <a:solidFill>
                    <a:srgbClr val="000000"/>
                  </a:solidFill>
                  <a:uFillTx/>
                </a:defRPr>
              </a:pPr>
              <a:endParaRPr lang="en-US" sz="1200">
                <a:solidFill>
                  <a:srgbClr val="000000"/>
                </a:solidFill>
                <a:latin typeface="Calibri"/>
                <a:cs typeface="Calibri"/>
              </a:endParaRPr>
            </a:p>
          </p:txBody>
        </p:sp>
      </p:grpSp>
      <p:sp>
        <p:nvSpPr>
          <p:cNvPr id="6" name="Freeform 7">
            <a:extLst>
              <a:ext uri="{FF2B5EF4-FFF2-40B4-BE49-F238E27FC236}">
                <a16:creationId xmlns:a16="http://schemas.microsoft.com/office/drawing/2014/main" id="{67D0427F-35D9-3996-DA81-7AEDF253C8AA}"/>
              </a:ext>
            </a:extLst>
          </p:cNvPr>
          <p:cNvSpPr>
            <a:spLocks noMove="1" noResize="1"/>
          </p:cNvSpPr>
          <p:nvPr/>
        </p:nvSpPr>
        <p:spPr>
          <a:xfrm>
            <a:off x="8074536" y="3124200"/>
            <a:ext cx="2087691" cy="3270693"/>
          </a:xfrm>
          <a:custGeom>
            <a:avLst/>
            <a:gdLst>
              <a:gd name="f0" fmla="val w"/>
              <a:gd name="f1" fmla="val h"/>
              <a:gd name="f2" fmla="val 0"/>
              <a:gd name="f3" fmla="val 4175379"/>
              <a:gd name="f4" fmla="val 6541389"/>
              <a:gd name="f5" fmla="val 2885440"/>
              <a:gd name="f6" fmla="val 832866"/>
              <a:gd name="f7" fmla="*/ f0 1 4175379"/>
              <a:gd name="f8" fmla="*/ f1 1 6541389"/>
              <a:gd name="f9" fmla="+- f4 0 f2"/>
              <a:gd name="f10" fmla="+- f3 0 f2"/>
              <a:gd name="f11" fmla="*/ f10 1 4175379"/>
              <a:gd name="f12" fmla="*/ f9 1 6541389"/>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4175379" h="6541389">
                <a:moveTo>
                  <a:pt x="f3" y="f4"/>
                </a:moveTo>
                <a:lnTo>
                  <a:pt x="f2" y="f4"/>
                </a:lnTo>
                <a:lnTo>
                  <a:pt x="f2" y="f5"/>
                </a:lnTo>
                <a:lnTo>
                  <a:pt x="f6" y="f2"/>
                </a:lnTo>
                <a:lnTo>
                  <a:pt x="f3" y="f2"/>
                </a:lnTo>
                <a:close/>
              </a:path>
            </a:pathLst>
          </a:custGeom>
          <a:solidFill>
            <a:srgbClr val="00B0F0"/>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nvGrpSpPr>
          <p:cNvPr id="7" name="Group 8">
            <a:extLst>
              <a:ext uri="{FF2B5EF4-FFF2-40B4-BE49-F238E27FC236}">
                <a16:creationId xmlns:a16="http://schemas.microsoft.com/office/drawing/2014/main" id="{E5EFAB02-41EE-61EA-6772-C96700273B69}"/>
              </a:ext>
            </a:extLst>
          </p:cNvPr>
          <p:cNvGrpSpPr/>
          <p:nvPr/>
        </p:nvGrpSpPr>
        <p:grpSpPr>
          <a:xfrm>
            <a:off x="2351715" y="756093"/>
            <a:ext cx="7810500" cy="5638806"/>
            <a:chOff x="3527572" y="1134139"/>
            <a:chExt cx="11715750" cy="8458209"/>
          </a:xfrm>
        </p:grpSpPr>
        <p:sp>
          <p:nvSpPr>
            <p:cNvPr id="8" name="Freeform 9">
              <a:extLst>
                <a:ext uri="{FF2B5EF4-FFF2-40B4-BE49-F238E27FC236}">
                  <a16:creationId xmlns:a16="http://schemas.microsoft.com/office/drawing/2014/main" id="{21C6855D-01E0-3BFA-F169-83BA7B46B99D}"/>
                </a:ext>
              </a:extLst>
            </p:cNvPr>
            <p:cNvSpPr>
              <a:spLocks noMove="1" noResize="1"/>
            </p:cNvSpPr>
            <p:nvPr/>
          </p:nvSpPr>
          <p:spPr>
            <a:xfrm>
              <a:off x="3527572" y="1134139"/>
              <a:ext cx="11715750" cy="8458200"/>
            </a:xfrm>
            <a:custGeom>
              <a:avLst/>
              <a:gdLst>
                <a:gd name="f0" fmla="val w"/>
                <a:gd name="f1" fmla="val h"/>
                <a:gd name="f2" fmla="val 0"/>
                <a:gd name="f3" fmla="val 15621000"/>
                <a:gd name="f4" fmla="val 11277600"/>
                <a:gd name="f5" fmla="val 6303010"/>
                <a:gd name="f6" fmla="val 12504928"/>
                <a:gd name="f7" fmla="*/ f0 1 15621000"/>
                <a:gd name="f8" fmla="*/ f1 1 11277600"/>
                <a:gd name="f9" fmla="+- f4 0 f2"/>
                <a:gd name="f10" fmla="+- f3 0 f2"/>
                <a:gd name="f11" fmla="*/ f10 1 15621000"/>
                <a:gd name="f12" fmla="*/ f9 1 1127760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15621000" h="11277600">
                  <a:moveTo>
                    <a:pt x="f2" y="f2"/>
                  </a:moveTo>
                  <a:lnTo>
                    <a:pt x="f3" y="f2"/>
                  </a:lnTo>
                  <a:lnTo>
                    <a:pt x="f3" y="f5"/>
                  </a:lnTo>
                  <a:lnTo>
                    <a:pt x="f6" y="f4"/>
                  </a:lnTo>
                  <a:lnTo>
                    <a:pt x="f2" y="f4"/>
                  </a:lnTo>
                  <a:close/>
                </a:path>
              </a:pathLst>
            </a:custGeom>
            <a:solidFill>
              <a:srgbClr val="00669D"/>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9" name="TextBox 10">
              <a:extLst>
                <a:ext uri="{FF2B5EF4-FFF2-40B4-BE49-F238E27FC236}">
                  <a16:creationId xmlns:a16="http://schemas.microsoft.com/office/drawing/2014/main" id="{7CB7294F-E389-D98D-05B1-C292C563CBFE}"/>
                </a:ext>
              </a:extLst>
            </p:cNvPr>
            <p:cNvSpPr txBox="1">
              <a:spLocks noMove="1" noResize="1"/>
            </p:cNvSpPr>
            <p:nvPr/>
          </p:nvSpPr>
          <p:spPr>
            <a:xfrm>
              <a:off x="3527572" y="1169865"/>
              <a:ext cx="11715750" cy="8422483"/>
            </a:xfrm>
            <a:prstGeom prst="rect">
              <a:avLst/>
            </a:prstGeom>
            <a:noFill/>
            <a:ln cap="flat">
              <a:noFill/>
            </a:ln>
          </p:spPr>
          <p:txBody>
            <a:bodyPr vert="horz" wrap="square" lIns="33869" tIns="33869" rIns="33869" bIns="33869" anchor="t" anchorCtr="1" compatLnSpc="1">
              <a:noAutofit/>
            </a:bodyPr>
            <a:lstStyle/>
            <a:p>
              <a:pPr algn="ctr" defTabSz="609630">
                <a:lnSpc>
                  <a:spcPct val="130120"/>
                </a:lnSpc>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10" name="TextBox 11">
            <a:extLst>
              <a:ext uri="{FF2B5EF4-FFF2-40B4-BE49-F238E27FC236}">
                <a16:creationId xmlns:a16="http://schemas.microsoft.com/office/drawing/2014/main" id="{1C358AB5-69C9-AC97-E381-1E4FAEFA26D0}"/>
              </a:ext>
            </a:extLst>
          </p:cNvPr>
          <p:cNvSpPr txBox="1"/>
          <p:nvPr/>
        </p:nvSpPr>
        <p:spPr>
          <a:xfrm>
            <a:off x="3224766" y="1451731"/>
            <a:ext cx="5742462" cy="4160370"/>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endParaRPr lang="en-US" sz="1200" dirty="0">
              <a:solidFill>
                <a:srgbClr val="000000"/>
              </a:solidFill>
              <a:latin typeface="Calibri"/>
              <a:cs typeface="Calibri"/>
            </a:endParaRPr>
          </a:p>
          <a:p>
            <a:pPr algn="ctr" defTabSz="609630">
              <a:lnSpc>
                <a:spcPct val="130120"/>
              </a:lnSpc>
              <a:defRPr sz="1800" b="0" i="0" u="none" strike="noStrike" kern="0" cap="none" spc="0" baseline="0">
                <a:solidFill>
                  <a:srgbClr val="000000"/>
                </a:solidFill>
                <a:uFillTx/>
              </a:defRPr>
            </a:pPr>
            <a:r>
              <a:rPr lang="en-US" sz="5000" spc="100" dirty="0">
                <a:solidFill>
                  <a:srgbClr val="FFFFFF"/>
                </a:solidFill>
                <a:latin typeface="Arimo Bold"/>
              </a:rPr>
              <a:t>5-Year Capital Improvement Plan</a:t>
            </a:r>
          </a:p>
          <a:p>
            <a:pPr algn="ctr" defTabSz="609630">
              <a:lnSpc>
                <a:spcPct val="130120"/>
              </a:lnSpc>
              <a:defRPr sz="1800" b="0" i="0" u="none" strike="noStrike" kern="0" cap="none" spc="0" baseline="0">
                <a:solidFill>
                  <a:srgbClr val="000000"/>
                </a:solidFill>
                <a:uFillTx/>
              </a:defRPr>
            </a:pPr>
            <a:r>
              <a:rPr lang="en-US" sz="5000" spc="100" dirty="0">
                <a:solidFill>
                  <a:srgbClr val="FFFFFF"/>
                </a:solidFill>
                <a:latin typeface="Arimo Bold"/>
              </a:rPr>
              <a:t>(CIP)</a:t>
            </a:r>
            <a:endParaRPr lang="en-US" sz="5000" spc="100" dirty="0">
              <a:solidFill>
                <a:srgbClr val="FFFFFF"/>
              </a:solidFill>
              <a:latin typeface="Arimo Bold"/>
              <a:ea typeface="Arimo Bold"/>
              <a:cs typeface="Arimo Bold"/>
            </a:endParaRPr>
          </a:p>
          <a:p>
            <a:pPr algn="ctr" defTabSz="609630">
              <a:lnSpc>
                <a:spcPct val="130120"/>
              </a:lnSpc>
              <a:defRPr sz="1800" b="0" i="0" u="none" strike="noStrike" kern="0" cap="none" spc="0" baseline="0">
                <a:solidFill>
                  <a:srgbClr val="000000"/>
                </a:solidFill>
                <a:uFillTx/>
              </a:defRPr>
            </a:pPr>
            <a:r>
              <a:rPr lang="en-US" sz="5000" spc="100" dirty="0">
                <a:solidFill>
                  <a:srgbClr val="FFFFFF"/>
                </a:solidFill>
                <a:latin typeface="Arimo Bold"/>
              </a:rPr>
              <a:t>2027-2031</a:t>
            </a:r>
            <a:endParaRPr lang="en-US" sz="5000" spc="100" dirty="0">
              <a:solidFill>
                <a:srgbClr val="FFFFFF"/>
              </a:solidFill>
              <a:latin typeface="Arimo Bold"/>
              <a:ea typeface="Arimo Bold"/>
              <a:cs typeface="Arimo Bold"/>
            </a:endParaRPr>
          </a:p>
        </p:txBody>
      </p:sp>
      <p:sp>
        <p:nvSpPr>
          <p:cNvPr id="11" name="Slide Number Placeholder 10">
            <a:extLst>
              <a:ext uri="{FF2B5EF4-FFF2-40B4-BE49-F238E27FC236}">
                <a16:creationId xmlns:a16="http://schemas.microsoft.com/office/drawing/2014/main" id="{3B253459-AF2F-FE5A-93E7-3A11F96A2B32}"/>
              </a:ext>
            </a:extLst>
          </p:cNvPr>
          <p:cNvSpPr>
            <a:spLocks noGrp="1"/>
          </p:cNvSpPr>
          <p:nvPr>
            <p:ph type="sldNum" sz="quarter" idx="12"/>
          </p:nvPr>
        </p:nvSpPr>
        <p:spPr>
          <a:xfrm>
            <a:off x="-1653073" y="6492875"/>
            <a:ext cx="2743200" cy="365125"/>
          </a:xfrm>
        </p:spPr>
        <p:txBody>
          <a:bodyPr/>
          <a:lstStyle/>
          <a:p>
            <a:fld id="{EC38A8CB-6CE1-4548-978B-68EFEA465EE4}" type="slidenum">
              <a:rPr lang="en-US" smtClean="0"/>
              <a:t>30</a:t>
            </a:fld>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p:cNvGraphicFramePr>
            <a:graphicFrameLocks noGrp="1"/>
          </p:cNvGraphicFramePr>
          <p:nvPr>
            <p:extLst>
              <p:ext uri="{D42A27DB-BD31-4B8C-83A1-F6EECF244321}">
                <p14:modId xmlns:p14="http://schemas.microsoft.com/office/powerpoint/2010/main" val="1209219896"/>
              </p:ext>
            </p:extLst>
          </p:nvPr>
        </p:nvGraphicFramePr>
        <p:xfrm>
          <a:off x="179391" y="170369"/>
          <a:ext cx="11680378" cy="6414968"/>
        </p:xfrm>
        <a:graphic>
          <a:graphicData uri="http://schemas.openxmlformats.org/drawingml/2006/table">
            <a:tbl>
              <a:tblPr/>
              <a:tblGrid>
                <a:gridCol w="2499239">
                  <a:extLst>
                    <a:ext uri="{9D8B030D-6E8A-4147-A177-3AD203B41FA5}">
                      <a16:colId xmlns:a16="http://schemas.microsoft.com/office/drawing/2014/main" val="20000"/>
                    </a:ext>
                  </a:extLst>
                </a:gridCol>
                <a:gridCol w="2858173">
                  <a:extLst>
                    <a:ext uri="{9D8B030D-6E8A-4147-A177-3AD203B41FA5}">
                      <a16:colId xmlns:a16="http://schemas.microsoft.com/office/drawing/2014/main" val="20001"/>
                    </a:ext>
                  </a:extLst>
                </a:gridCol>
                <a:gridCol w="1652546">
                  <a:extLst>
                    <a:ext uri="{9D8B030D-6E8A-4147-A177-3AD203B41FA5}">
                      <a16:colId xmlns:a16="http://schemas.microsoft.com/office/drawing/2014/main" val="20002"/>
                    </a:ext>
                  </a:extLst>
                </a:gridCol>
                <a:gridCol w="1330020">
                  <a:extLst>
                    <a:ext uri="{9D8B030D-6E8A-4147-A177-3AD203B41FA5}">
                      <a16:colId xmlns:a16="http://schemas.microsoft.com/office/drawing/2014/main" val="20003"/>
                    </a:ext>
                  </a:extLst>
                </a:gridCol>
                <a:gridCol w="1179444">
                  <a:extLst>
                    <a:ext uri="{9D8B030D-6E8A-4147-A177-3AD203B41FA5}">
                      <a16:colId xmlns:a16="http://schemas.microsoft.com/office/drawing/2014/main" val="20004"/>
                    </a:ext>
                  </a:extLst>
                </a:gridCol>
                <a:gridCol w="1076883">
                  <a:extLst>
                    <a:ext uri="{9D8B030D-6E8A-4147-A177-3AD203B41FA5}">
                      <a16:colId xmlns:a16="http://schemas.microsoft.com/office/drawing/2014/main" val="20005"/>
                    </a:ext>
                  </a:extLst>
                </a:gridCol>
                <a:gridCol w="1084073">
                  <a:extLst>
                    <a:ext uri="{9D8B030D-6E8A-4147-A177-3AD203B41FA5}">
                      <a16:colId xmlns:a16="http://schemas.microsoft.com/office/drawing/2014/main" val="20006"/>
                    </a:ext>
                  </a:extLst>
                </a:gridCol>
              </a:tblGrid>
              <a:tr h="239128">
                <a:tc gridSpan="7">
                  <a:txBody>
                    <a:bodyPr/>
                    <a:lstStyle/>
                    <a:p>
                      <a:pPr algn="ctr">
                        <a:lnSpc>
                          <a:spcPts val="1980"/>
                        </a:lnSpc>
                        <a:defRPr/>
                      </a:pPr>
                      <a:r>
                        <a:rPr lang="en-US" sz="1300" spc="-36" dirty="0">
                          <a:solidFill>
                            <a:schemeClr val="tx1"/>
                          </a:solidFill>
                          <a:latin typeface="Open Sans Bold"/>
                        </a:rPr>
                        <a:t>Rockdale County Sheriff’s Office</a:t>
                      </a:r>
                      <a:endParaRPr lang="en-US" sz="900" dirty="0">
                        <a:solidFill>
                          <a:schemeClr val="tx1"/>
                        </a:solidFill>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111ssssRockdale County</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111ssssRockdale County</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111ssssRockdale County</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111ssssRockdale County</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111ssssRockdale County</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111ssssRockdale County</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39128">
                <a:tc gridSpan="7">
                  <a:txBody>
                    <a:bodyPr/>
                    <a:lstStyle/>
                    <a:p>
                      <a:pPr algn="ctr">
                        <a:lnSpc>
                          <a:spcPts val="1980"/>
                        </a:lnSpc>
                        <a:defRPr/>
                      </a:pPr>
                      <a:r>
                        <a:rPr lang="en-US" sz="1300" spc="-36" dirty="0">
                          <a:solidFill>
                            <a:schemeClr val="tx1"/>
                          </a:solidFill>
                          <a:latin typeface="Open Sans Bold"/>
                        </a:rPr>
                        <a:t>Five-Year Capital Improvement Plan</a:t>
                      </a:r>
                      <a:endParaRPr lang="en-US" sz="900" dirty="0">
                        <a:solidFill>
                          <a:schemeClr val="tx1"/>
                        </a:solidFill>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Five Year Capital Improvement Plan</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Five Year Capital Improvement Plan</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Five Year Capital Improvement Plan</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Five Year Capital Improvement Plan</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Five Year Capital Improvement Plan</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Five Year Capital Improvement Plan</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39128">
                <a:tc gridSpan="7">
                  <a:txBody>
                    <a:bodyPr/>
                    <a:lstStyle/>
                    <a:p>
                      <a:pPr algn="ctr">
                        <a:lnSpc>
                          <a:spcPts val="1980"/>
                        </a:lnSpc>
                        <a:defRPr/>
                      </a:pPr>
                      <a:r>
                        <a:rPr lang="en-US" sz="1300" spc="-36" dirty="0">
                          <a:solidFill>
                            <a:schemeClr val="tx1"/>
                          </a:solidFill>
                          <a:latin typeface="Open Sans Bold"/>
                        </a:rPr>
                        <a:t>Fiscal Year 2027-2031</a:t>
                      </a:r>
                      <a:endParaRPr lang="en-US" sz="900" dirty="0">
                        <a:solidFill>
                          <a:schemeClr val="tx1"/>
                        </a:solidFill>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Fiscal Year 2023-2027</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Fiscal Year 2023-2027</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Fiscal Year 2023-2027</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Fiscal Year 2023-2027</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Fiscal Year 2023-2027</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algn="ctr">
                        <a:lnSpc>
                          <a:spcPts val="1980"/>
                        </a:lnSpc>
                        <a:defRPr/>
                      </a:pPr>
                      <a:r>
                        <a:rPr lang="en-US" sz="1650" spc="-36">
                          <a:solidFill>
                            <a:srgbClr val="FFFFFF"/>
                          </a:solidFill>
                          <a:latin typeface="Open Sans Bold"/>
                        </a:rPr>
                        <a:t>Fiscal Year 2023-2027</a:t>
                      </a:r>
                      <a:endParaRPr lang="en-US" sz="1100"/>
                    </a:p>
                  </a:txBody>
                  <a:tcPr marL="9525" marR="9525" marT="9525" marB="9525"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80520">
                <a:tc>
                  <a:txBody>
                    <a:bodyPr/>
                    <a:lstStyle/>
                    <a:p>
                      <a:pPr algn="ctr">
                        <a:lnSpc>
                          <a:spcPts val="1980"/>
                        </a:lnSpc>
                        <a:defRPr/>
                      </a:pPr>
                      <a:endParaRPr lang="en-US" sz="900" b="1"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600" b="1" spc="-36" dirty="0">
                          <a:solidFill>
                            <a:schemeClr val="tx1"/>
                          </a:solidFill>
                          <a:latin typeface="Times New Roman" panose="02020603050405020304" pitchFamily="18" charset="0"/>
                          <a:cs typeface="Times New Roman" panose="02020603050405020304" pitchFamily="18" charset="0"/>
                        </a:rPr>
                        <a:t>2027</a:t>
                      </a:r>
                      <a:endParaRPr lang="en-US" sz="1100" b="1"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400" b="1" spc="-36" dirty="0">
                          <a:solidFill>
                            <a:schemeClr val="tx1"/>
                          </a:solidFill>
                          <a:latin typeface="Times New Roman" panose="02020603050405020304" pitchFamily="18" charset="0"/>
                          <a:cs typeface="Times New Roman" panose="02020603050405020304" pitchFamily="18" charset="0"/>
                        </a:rPr>
                        <a:t>2028</a:t>
                      </a:r>
                      <a:endParaRPr lang="en-US" sz="1100" b="1"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400" b="1" spc="-36" dirty="0">
                          <a:solidFill>
                            <a:schemeClr val="tx1"/>
                          </a:solidFill>
                          <a:latin typeface="Times New Roman" panose="02020603050405020304" pitchFamily="18" charset="0"/>
                          <a:cs typeface="Times New Roman" panose="02020603050405020304" pitchFamily="18" charset="0"/>
                        </a:rPr>
                        <a:t>2029</a:t>
                      </a:r>
                      <a:endParaRPr lang="en-US" sz="1100" b="1"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400" b="1" spc="-36" dirty="0">
                          <a:solidFill>
                            <a:schemeClr val="tx1"/>
                          </a:solidFill>
                          <a:latin typeface="Times New Roman" panose="02020603050405020304" pitchFamily="18" charset="0"/>
                          <a:cs typeface="Times New Roman" panose="02020603050405020304" pitchFamily="18" charset="0"/>
                        </a:rPr>
                        <a:t>2030</a:t>
                      </a:r>
                      <a:endParaRPr lang="en-US" sz="1100" b="1"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400" b="1" spc="-36" dirty="0">
                          <a:solidFill>
                            <a:schemeClr val="tx1"/>
                          </a:solidFill>
                          <a:latin typeface="Times New Roman" panose="02020603050405020304" pitchFamily="18" charset="0"/>
                          <a:cs typeface="Times New Roman" panose="02020603050405020304" pitchFamily="18" charset="0"/>
                        </a:rPr>
                        <a:t>2031</a:t>
                      </a:r>
                      <a:endParaRPr lang="en-US" sz="1100" b="1"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400" b="1" spc="-36" dirty="0">
                          <a:solidFill>
                            <a:schemeClr val="tx1"/>
                          </a:solidFill>
                          <a:latin typeface="Times New Roman" panose="02020603050405020304" pitchFamily="18" charset="0"/>
                          <a:cs typeface="Times New Roman" panose="02020603050405020304" pitchFamily="18" charset="0"/>
                        </a:rPr>
                        <a:t>Five-Year Total</a:t>
                      </a:r>
                      <a:endParaRPr lang="en-US" sz="1100" b="1"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453240">
                <a:tc>
                  <a:txBody>
                    <a:bodyPr/>
                    <a:lstStyle/>
                    <a:p>
                      <a:pPr algn="ctr">
                        <a:lnSpc>
                          <a:spcPts val="1980"/>
                        </a:lnSpc>
                        <a:defRPr/>
                      </a:pPr>
                      <a:r>
                        <a:rPr lang="en-US" sz="1200" b="1" spc="-36" dirty="0">
                          <a:solidFill>
                            <a:schemeClr val="tx1"/>
                          </a:solidFill>
                          <a:latin typeface="Times New Roman" panose="02020603050405020304" pitchFamily="18" charset="0"/>
                          <a:cs typeface="Times New Roman" panose="02020603050405020304" pitchFamily="18" charset="0"/>
                        </a:rPr>
                        <a:t>Automotive Equipment</a:t>
                      </a:r>
                      <a:endParaRPr lang="en-US" sz="1000" b="1"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500" b="1" spc="-36" dirty="0">
                          <a:solidFill>
                            <a:schemeClr val="tx1"/>
                          </a:solidFill>
                          <a:latin typeface="Times New Roman" panose="02020603050405020304" pitchFamily="18" charset="0"/>
                          <a:cs typeface="Times New Roman" panose="02020603050405020304" pitchFamily="18" charset="0"/>
                        </a:rPr>
                        <a:t>$1,269,596</a:t>
                      </a:r>
                    </a:p>
                    <a:p>
                      <a:pPr algn="ctr">
                        <a:lnSpc>
                          <a:spcPts val="1980"/>
                        </a:lnSpc>
                        <a:defRPr/>
                      </a:pPr>
                      <a:r>
                        <a:rPr lang="en-US" sz="1300" b="0" dirty="0">
                          <a:solidFill>
                            <a:schemeClr val="tx1"/>
                          </a:solidFill>
                          <a:latin typeface="Times New Roman" panose="02020603050405020304" pitchFamily="18" charset="0"/>
                          <a:cs typeface="Times New Roman" panose="02020603050405020304" pitchFamily="18" charset="0"/>
                        </a:rPr>
                        <a:t>RCSO Vehicles </a:t>
                      </a:r>
                    </a:p>
                    <a:p>
                      <a:pPr algn="ctr">
                        <a:lnSpc>
                          <a:spcPts val="1980"/>
                        </a:lnSpc>
                        <a:defRPr/>
                      </a:pPr>
                      <a:r>
                        <a:rPr lang="en-US" sz="1300" b="0" dirty="0">
                          <a:solidFill>
                            <a:schemeClr val="tx1"/>
                          </a:solidFill>
                          <a:highlight>
                            <a:srgbClr val="FFFF00"/>
                          </a:highlight>
                          <a:latin typeface="Times New Roman" panose="02020603050405020304" pitchFamily="18" charset="0"/>
                          <a:cs typeface="Times New Roman" panose="02020603050405020304" pitchFamily="18" charset="0"/>
                        </a:rPr>
                        <a:t>CID (1), Crime Scene Van (1): $214,916</a:t>
                      </a:r>
                    </a:p>
                    <a:p>
                      <a:pPr algn="ctr">
                        <a:lnSpc>
                          <a:spcPts val="1980"/>
                        </a:lnSpc>
                        <a:defRPr/>
                      </a:pPr>
                      <a:r>
                        <a:rPr lang="en-US" sz="1300" b="0" dirty="0">
                          <a:solidFill>
                            <a:schemeClr val="tx1"/>
                          </a:solidFill>
                          <a:highlight>
                            <a:srgbClr val="FFFF00"/>
                          </a:highlight>
                          <a:latin typeface="Times New Roman" panose="02020603050405020304" pitchFamily="18" charset="0"/>
                          <a:cs typeface="Times New Roman" panose="02020603050405020304" pitchFamily="18" charset="0"/>
                        </a:rPr>
                        <a:t>UPD Cars (15): $1,054,680</a:t>
                      </a: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300" b="1" dirty="0">
                          <a:solidFill>
                            <a:schemeClr val="tx1"/>
                          </a:solidFill>
                          <a:latin typeface="Times New Roman" panose="02020603050405020304" pitchFamily="18" charset="0"/>
                          <a:cs typeface="Times New Roman" panose="02020603050405020304" pitchFamily="18" charset="0"/>
                        </a:rPr>
                        <a:t>$905,138</a:t>
                      </a:r>
                    </a:p>
                    <a:p>
                      <a:pPr algn="ctr">
                        <a:lnSpc>
                          <a:spcPts val="1980"/>
                        </a:lnSpc>
                        <a:defRPr/>
                      </a:pPr>
                      <a:r>
                        <a:rPr lang="en-US" sz="1200" b="0" dirty="0">
                          <a:solidFill>
                            <a:schemeClr val="tx1"/>
                          </a:solidFill>
                          <a:highlight>
                            <a:srgbClr val="FFFF00"/>
                          </a:highlight>
                          <a:latin typeface="Times New Roman" panose="02020603050405020304" pitchFamily="18" charset="0"/>
                          <a:cs typeface="Times New Roman" panose="02020603050405020304" pitchFamily="18" charset="0"/>
                        </a:rPr>
                        <a:t>CID Cars (2): $166,862</a:t>
                      </a:r>
                    </a:p>
                    <a:p>
                      <a:pPr algn="ctr">
                        <a:lnSpc>
                          <a:spcPts val="1980"/>
                        </a:lnSpc>
                        <a:defRPr/>
                      </a:pPr>
                      <a:r>
                        <a:rPr lang="en-US" sz="1200" b="0" dirty="0">
                          <a:solidFill>
                            <a:schemeClr val="tx1"/>
                          </a:solidFill>
                          <a:highlight>
                            <a:srgbClr val="FFFF00"/>
                          </a:highlight>
                          <a:latin typeface="Times New Roman" panose="02020603050405020304" pitchFamily="18" charset="0"/>
                          <a:cs typeface="Times New Roman" panose="02020603050405020304" pitchFamily="18" charset="0"/>
                        </a:rPr>
                        <a:t>UPD Cars (10): $738,276</a:t>
                      </a: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400" b="1" dirty="0">
                          <a:solidFill>
                            <a:schemeClr val="tx1"/>
                          </a:solidFill>
                          <a:latin typeface="Times New Roman" panose="02020603050405020304" pitchFamily="18" charset="0"/>
                          <a:cs typeface="Times New Roman" panose="02020603050405020304" pitchFamily="18" charset="0"/>
                        </a:rPr>
                        <a:t>$942,051</a:t>
                      </a:r>
                    </a:p>
                    <a:p>
                      <a:pPr algn="ctr">
                        <a:lnSpc>
                          <a:spcPts val="1980"/>
                        </a:lnSpc>
                        <a:defRPr/>
                      </a:pPr>
                      <a:r>
                        <a:rPr lang="en-US" sz="1200" b="0" dirty="0">
                          <a:solidFill>
                            <a:schemeClr val="tx1"/>
                          </a:solidFill>
                          <a:highlight>
                            <a:srgbClr val="FFFF00"/>
                          </a:highlight>
                          <a:latin typeface="Times New Roman" panose="02020603050405020304" pitchFamily="18" charset="0"/>
                          <a:cs typeface="Times New Roman" panose="02020603050405020304" pitchFamily="18" charset="0"/>
                        </a:rPr>
                        <a:t>CID Cars (2): $166,862</a:t>
                      </a:r>
                    </a:p>
                    <a:p>
                      <a:pPr algn="ctr">
                        <a:lnSpc>
                          <a:spcPts val="1980"/>
                        </a:lnSpc>
                        <a:defRPr/>
                      </a:pPr>
                      <a:r>
                        <a:rPr lang="en-US" sz="1200" b="0" dirty="0">
                          <a:solidFill>
                            <a:schemeClr val="tx1"/>
                          </a:solidFill>
                          <a:highlight>
                            <a:srgbClr val="FFFF00"/>
                          </a:highlight>
                          <a:latin typeface="Times New Roman" panose="02020603050405020304" pitchFamily="18" charset="0"/>
                          <a:cs typeface="Times New Roman" panose="02020603050405020304" pitchFamily="18" charset="0"/>
                        </a:rPr>
                        <a:t>UPD Cars (10): $775,189</a:t>
                      </a:r>
                    </a:p>
                    <a:p>
                      <a:pPr algn="ctr">
                        <a:lnSpc>
                          <a:spcPts val="1980"/>
                        </a:lnSpc>
                        <a:defRPr/>
                      </a:pPr>
                      <a:endParaRPr lang="en-US" sz="1200" b="0" spc="-36"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endParaRPr lang="en-US" sz="1300" b="1" dirty="0">
                        <a:solidFill>
                          <a:schemeClr val="tx1"/>
                        </a:solidFill>
                        <a:latin typeface="Times New Roman" panose="02020603050405020304" pitchFamily="18" charset="0"/>
                        <a:cs typeface="Times New Roman" panose="02020603050405020304" pitchFamily="18" charset="0"/>
                      </a:endParaRPr>
                    </a:p>
                    <a:p>
                      <a:pPr algn="ctr">
                        <a:lnSpc>
                          <a:spcPts val="1980"/>
                        </a:lnSpc>
                        <a:defRPr/>
                      </a:pPr>
                      <a:r>
                        <a:rPr lang="en-US" sz="1300" b="1" dirty="0">
                          <a:solidFill>
                            <a:schemeClr val="tx1"/>
                          </a:solidFill>
                          <a:latin typeface="Times New Roman" panose="02020603050405020304" pitchFamily="18" charset="0"/>
                          <a:cs typeface="Times New Roman" panose="02020603050405020304" pitchFamily="18" charset="0"/>
                        </a:rPr>
                        <a:t>$980,897</a:t>
                      </a:r>
                    </a:p>
                    <a:p>
                      <a:pPr algn="ctr">
                        <a:lnSpc>
                          <a:spcPts val="1980"/>
                        </a:lnSpc>
                        <a:defRPr/>
                      </a:pPr>
                      <a:r>
                        <a:rPr lang="en-US" sz="1200" b="0" dirty="0">
                          <a:solidFill>
                            <a:schemeClr val="tx1"/>
                          </a:solidFill>
                          <a:highlight>
                            <a:srgbClr val="FFFF00"/>
                          </a:highlight>
                          <a:latin typeface="Times New Roman" panose="02020603050405020304" pitchFamily="18" charset="0"/>
                          <a:cs typeface="Times New Roman" panose="02020603050405020304" pitchFamily="18" charset="0"/>
                        </a:rPr>
                        <a:t>CID Cars (2): $166,862</a:t>
                      </a:r>
                    </a:p>
                    <a:p>
                      <a:pPr algn="ctr">
                        <a:lnSpc>
                          <a:spcPts val="1980"/>
                        </a:lnSpc>
                        <a:defRPr/>
                      </a:pPr>
                      <a:r>
                        <a:rPr lang="en-US" sz="1200" b="0" dirty="0">
                          <a:solidFill>
                            <a:schemeClr val="tx1"/>
                          </a:solidFill>
                          <a:highlight>
                            <a:srgbClr val="FFFF00"/>
                          </a:highlight>
                          <a:latin typeface="Times New Roman" panose="02020603050405020304" pitchFamily="18" charset="0"/>
                          <a:cs typeface="Times New Roman" panose="02020603050405020304" pitchFamily="18" charset="0"/>
                        </a:rPr>
                        <a:t>UPD Cars (10): $814,035</a:t>
                      </a: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300" b="1" dirty="0">
                          <a:solidFill>
                            <a:schemeClr val="tx1"/>
                          </a:solidFill>
                          <a:latin typeface="Times New Roman" panose="02020603050405020304" pitchFamily="18" charset="0"/>
                          <a:cs typeface="Times New Roman" panose="02020603050405020304" pitchFamily="18" charset="0"/>
                        </a:rPr>
                        <a:t>$1,021,598</a:t>
                      </a:r>
                    </a:p>
                    <a:p>
                      <a:pPr algn="ctr">
                        <a:lnSpc>
                          <a:spcPts val="1980"/>
                        </a:lnSpc>
                        <a:defRPr/>
                      </a:pPr>
                      <a:r>
                        <a:rPr lang="en-US" sz="1200" b="0" dirty="0">
                          <a:solidFill>
                            <a:schemeClr val="tx1"/>
                          </a:solidFill>
                          <a:highlight>
                            <a:srgbClr val="FFFF00"/>
                          </a:highlight>
                          <a:latin typeface="Times New Roman" panose="02020603050405020304" pitchFamily="18" charset="0"/>
                          <a:cs typeface="Times New Roman" panose="02020603050405020304" pitchFamily="18" charset="0"/>
                        </a:rPr>
                        <a:t>CID Cars (2) $166,862</a:t>
                      </a:r>
                    </a:p>
                    <a:p>
                      <a:pPr algn="ctr">
                        <a:lnSpc>
                          <a:spcPts val="1980"/>
                        </a:lnSpc>
                        <a:defRPr/>
                      </a:pPr>
                      <a:r>
                        <a:rPr lang="en-US" sz="1200" b="0" dirty="0">
                          <a:solidFill>
                            <a:schemeClr val="tx1"/>
                          </a:solidFill>
                          <a:highlight>
                            <a:srgbClr val="FFFF00"/>
                          </a:highlight>
                          <a:latin typeface="Times New Roman" panose="02020603050405020304" pitchFamily="18" charset="0"/>
                          <a:cs typeface="Times New Roman" panose="02020603050405020304" pitchFamily="18" charset="0"/>
                        </a:rPr>
                        <a:t>UPD Cars (10): $854,736</a:t>
                      </a: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400" b="1" dirty="0">
                          <a:solidFill>
                            <a:schemeClr val="tx1"/>
                          </a:solidFill>
                          <a:latin typeface="Times New Roman" panose="02020603050405020304" pitchFamily="18" charset="0"/>
                          <a:cs typeface="Times New Roman" panose="02020603050405020304" pitchFamily="18" charset="0"/>
                        </a:rPr>
                        <a:t>$5,119,280</a:t>
                      </a: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411167">
                <a:tc>
                  <a:txBody>
                    <a:bodyPr/>
                    <a:lstStyle/>
                    <a:p>
                      <a:pPr algn="ctr">
                        <a:lnSpc>
                          <a:spcPts val="1980"/>
                        </a:lnSpc>
                        <a:defRPr/>
                      </a:pPr>
                      <a:r>
                        <a:rPr lang="en-US" sz="1200" b="1" spc="-36" dirty="0">
                          <a:solidFill>
                            <a:schemeClr val="tx1"/>
                          </a:solidFill>
                          <a:latin typeface="Times New Roman" panose="02020603050405020304" pitchFamily="18" charset="0"/>
                          <a:cs typeface="Times New Roman" panose="02020603050405020304" pitchFamily="18" charset="0"/>
                        </a:rPr>
                        <a:t>Technology Programs &amp; Improvements</a:t>
                      </a:r>
                      <a:endParaRPr lang="en-US" sz="1000" b="1"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500" b="1" spc="-36" dirty="0">
                          <a:solidFill>
                            <a:schemeClr val="tx1"/>
                          </a:solidFill>
                          <a:latin typeface="Times New Roman" panose="02020603050405020304" pitchFamily="18" charset="0"/>
                          <a:cs typeface="Times New Roman" panose="02020603050405020304" pitchFamily="18" charset="0"/>
                        </a:rPr>
                        <a:t>$299,232</a:t>
                      </a:r>
                    </a:p>
                    <a:p>
                      <a:pPr marL="0" marR="0" lvl="0" indent="0" algn="ctr" defTabSz="914400" rtl="0" eaLnBrk="1" fontAlgn="auto" latinLnBrk="0" hangingPunct="1">
                        <a:lnSpc>
                          <a:spcPts val="198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mn-ea"/>
                          <a:cs typeface="Times New Roman" panose="02020603050405020304" pitchFamily="18" charset="0"/>
                        </a:rPr>
                        <a:t>Block Locker (1), Latitude 7220 Tablets (15), Pocket Jet 863 (15): $209,829</a:t>
                      </a:r>
                    </a:p>
                    <a:p>
                      <a:pPr marL="0" marR="0" lvl="0" indent="0" algn="ctr" defTabSz="914400" rtl="0" eaLnBrk="1" fontAlgn="auto" latinLnBrk="0" hangingPunct="1">
                        <a:lnSpc>
                          <a:spcPts val="198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mn-ea"/>
                          <a:cs typeface="Times New Roman" panose="02020603050405020304" pitchFamily="18" charset="0"/>
                        </a:rPr>
                        <a:t>PLC/SCADA: </a:t>
                      </a:r>
                      <a:r>
                        <a:rPr kumimoji="0" lang="en-US" sz="1300" b="1"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mn-ea"/>
                          <a:cs typeface="Times New Roman" panose="02020603050405020304" pitchFamily="18" charset="0"/>
                        </a:rPr>
                        <a:t>Critical Updated Needed </a:t>
                      </a:r>
                      <a:r>
                        <a:rPr kumimoji="0" lang="en-US" sz="1300"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mn-ea"/>
                          <a:cs typeface="Times New Roman" panose="02020603050405020304" pitchFamily="18" charset="0"/>
                        </a:rPr>
                        <a:t>($89,403)</a:t>
                      </a: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300" b="1" spc="-36" dirty="0">
                          <a:solidFill>
                            <a:schemeClr val="tx1"/>
                          </a:solidFill>
                          <a:latin typeface="Times New Roman" panose="02020603050405020304" pitchFamily="18" charset="0"/>
                          <a:cs typeface="Times New Roman" panose="02020603050405020304" pitchFamily="18" charset="0"/>
                        </a:rPr>
                        <a:t>$150,000</a:t>
                      </a:r>
                    </a:p>
                    <a:p>
                      <a:pPr algn="ctr">
                        <a:lnSpc>
                          <a:spcPts val="1980"/>
                        </a:lnSpc>
                        <a:defRPr/>
                      </a:pPr>
                      <a:r>
                        <a:rPr lang="en-US" sz="1200" b="0" spc="-36" dirty="0">
                          <a:solidFill>
                            <a:schemeClr val="tx1"/>
                          </a:solidFill>
                          <a:highlight>
                            <a:srgbClr val="FFFF00"/>
                          </a:highlight>
                          <a:latin typeface="Times New Roman" panose="02020603050405020304" pitchFamily="18" charset="0"/>
                          <a:cs typeface="Times New Roman" panose="02020603050405020304" pitchFamily="18" charset="0"/>
                        </a:rPr>
                        <a:t>20 Body Cameras</a:t>
                      </a: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endParaRPr lang="en-US" sz="1200" b="0"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200" b="0" spc="-36" dirty="0">
                          <a:solidFill>
                            <a:schemeClr val="tx1"/>
                          </a:solidFill>
                          <a:latin typeface="Times New Roman" panose="02020603050405020304" pitchFamily="18" charset="0"/>
                          <a:cs typeface="Times New Roman" panose="02020603050405020304" pitchFamily="18" charset="0"/>
                        </a:rPr>
                        <a:t> </a:t>
                      </a:r>
                      <a:endParaRPr lang="en-US" sz="1200" b="0"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endParaRPr lang="en-US" sz="1000" b="0"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400" b="1" dirty="0">
                          <a:solidFill>
                            <a:schemeClr val="tx1"/>
                          </a:solidFill>
                          <a:latin typeface="Times New Roman" panose="02020603050405020304" pitchFamily="18" charset="0"/>
                          <a:cs typeface="Times New Roman" panose="02020603050405020304" pitchFamily="18" charset="0"/>
                        </a:rPr>
                        <a:t>$449,232</a:t>
                      </a: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963975">
                <a:tc>
                  <a:txBody>
                    <a:bodyPr/>
                    <a:lstStyle/>
                    <a:p>
                      <a:pPr algn="ctr">
                        <a:lnSpc>
                          <a:spcPts val="1980"/>
                        </a:lnSpc>
                        <a:defRPr/>
                      </a:pPr>
                      <a:r>
                        <a:rPr lang="en-US" sz="1200" b="1" spc="-36" dirty="0">
                          <a:solidFill>
                            <a:schemeClr val="tx1"/>
                          </a:solidFill>
                          <a:latin typeface="Times New Roman" panose="02020603050405020304" pitchFamily="18" charset="0"/>
                          <a:cs typeface="Times New Roman" panose="02020603050405020304" pitchFamily="18" charset="0"/>
                        </a:rPr>
                        <a:t>Construction &amp; Heavy Equipment </a:t>
                      </a:r>
                      <a:endParaRPr lang="en-US" sz="1000" b="1"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kumimoji="0" lang="en-US" sz="1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$108,829</a:t>
                      </a:r>
                    </a:p>
                    <a:p>
                      <a:pPr marL="0" marR="0" lvl="0" indent="0" algn="ctr" defTabSz="914400" rtl="0" eaLnBrk="1" fontAlgn="auto" latinLnBrk="0" hangingPunct="1">
                        <a:lnSpc>
                          <a:spcPts val="198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mn-ea"/>
                          <a:cs typeface="Times New Roman" panose="02020603050405020304" pitchFamily="18" charset="0"/>
                        </a:rPr>
                        <a:t>Front Jail Reception HVAC (1)</a:t>
                      </a: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endParaRPr lang="en-US" sz="1300" b="1" dirty="0">
                        <a:solidFill>
                          <a:schemeClr val="tx1"/>
                        </a:solidFill>
                        <a:latin typeface="Times New Roman" panose="02020603050405020304" pitchFamily="18" charset="0"/>
                        <a:cs typeface="Times New Roman" panose="02020603050405020304" pitchFamily="18" charset="0"/>
                      </a:endParaRPr>
                    </a:p>
                    <a:p>
                      <a:pPr algn="ctr">
                        <a:lnSpc>
                          <a:spcPts val="1980"/>
                        </a:lnSpc>
                        <a:defRPr/>
                      </a:pPr>
                      <a:r>
                        <a:rPr lang="en-US" sz="1300" b="1" dirty="0">
                          <a:solidFill>
                            <a:schemeClr val="tx1"/>
                          </a:solidFill>
                          <a:latin typeface="Times New Roman" panose="02020603050405020304" pitchFamily="18" charset="0"/>
                          <a:cs typeface="Times New Roman" panose="02020603050405020304" pitchFamily="18" charset="0"/>
                        </a:rPr>
                        <a:t>$120,000</a:t>
                      </a:r>
                    </a:p>
                    <a:p>
                      <a:pPr algn="ctr">
                        <a:lnSpc>
                          <a:spcPts val="1980"/>
                        </a:lnSpc>
                        <a:defRPr/>
                      </a:pPr>
                      <a:r>
                        <a:rPr lang="en-US" sz="1200" b="0" dirty="0">
                          <a:solidFill>
                            <a:schemeClr val="tx1"/>
                          </a:solidFill>
                          <a:highlight>
                            <a:srgbClr val="FFFF00"/>
                          </a:highlight>
                          <a:latin typeface="Times New Roman" panose="02020603050405020304" pitchFamily="18" charset="0"/>
                          <a:cs typeface="Times New Roman" panose="02020603050405020304" pitchFamily="18" charset="0"/>
                        </a:rPr>
                        <a:t>6A/6B HVACS (2)</a:t>
                      </a:r>
                    </a:p>
                    <a:p>
                      <a:pPr algn="ctr">
                        <a:lnSpc>
                          <a:spcPts val="1980"/>
                        </a:lnSpc>
                        <a:defRPr/>
                      </a:pPr>
                      <a:r>
                        <a:rPr lang="en-US" sz="1200" b="0" dirty="0">
                          <a:solidFill>
                            <a:schemeClr val="tx1"/>
                          </a:solidFill>
                          <a:highlight>
                            <a:srgbClr val="FFFF00"/>
                          </a:highlight>
                          <a:latin typeface="Times New Roman" panose="02020603050405020304" pitchFamily="18" charset="0"/>
                          <a:cs typeface="Times New Roman" panose="02020603050405020304" pitchFamily="18" charset="0"/>
                        </a:rPr>
                        <a:t>$60,000 per HVAC</a:t>
                      </a: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endParaRPr lang="en-US" sz="1300" b="1" dirty="0">
                        <a:solidFill>
                          <a:schemeClr val="tx1"/>
                        </a:solidFill>
                        <a:latin typeface="Times New Roman" panose="02020603050405020304" pitchFamily="18" charset="0"/>
                        <a:cs typeface="Times New Roman" panose="02020603050405020304" pitchFamily="18" charset="0"/>
                      </a:endParaRPr>
                    </a:p>
                    <a:p>
                      <a:pPr algn="ctr">
                        <a:lnSpc>
                          <a:spcPts val="1980"/>
                        </a:lnSpc>
                        <a:defRPr/>
                      </a:pPr>
                      <a:r>
                        <a:rPr lang="en-US" sz="1300" b="1" dirty="0">
                          <a:solidFill>
                            <a:schemeClr val="tx1"/>
                          </a:solidFill>
                          <a:latin typeface="Times New Roman" panose="02020603050405020304" pitchFamily="18" charset="0"/>
                          <a:cs typeface="Times New Roman" panose="02020603050405020304" pitchFamily="18" charset="0"/>
                        </a:rPr>
                        <a:t>$60,000</a:t>
                      </a:r>
                    </a:p>
                    <a:p>
                      <a:pPr algn="ctr">
                        <a:lnSpc>
                          <a:spcPts val="1980"/>
                        </a:lnSpc>
                        <a:defRPr/>
                      </a:pPr>
                      <a:r>
                        <a:rPr lang="en-US" sz="1200" b="0" dirty="0">
                          <a:solidFill>
                            <a:schemeClr val="tx1"/>
                          </a:solidFill>
                          <a:highlight>
                            <a:srgbClr val="FFFF00"/>
                          </a:highlight>
                          <a:latin typeface="Times New Roman" panose="02020603050405020304" pitchFamily="18" charset="0"/>
                          <a:cs typeface="Times New Roman" panose="02020603050405020304" pitchFamily="18" charset="0"/>
                        </a:rPr>
                        <a:t>Central Control HVAC (1</a:t>
                      </a:r>
                      <a:r>
                        <a:rPr lang="en-US" sz="1200" b="0" dirty="0">
                          <a:solidFill>
                            <a:schemeClr val="tx1"/>
                          </a:solidFill>
                          <a:latin typeface="Times New Roman" panose="02020603050405020304" pitchFamily="18" charset="0"/>
                          <a:cs typeface="Times New Roman" panose="02020603050405020304" pitchFamily="18" charset="0"/>
                        </a:rPr>
                        <a:t>)</a:t>
                      </a: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endParaRPr lang="en-US" sz="1300" b="1"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endParaRPr lang="en-US" sz="700" b="0"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400" b="1" dirty="0">
                          <a:solidFill>
                            <a:schemeClr val="tx1"/>
                          </a:solidFill>
                          <a:latin typeface="Times New Roman" panose="02020603050405020304" pitchFamily="18" charset="0"/>
                          <a:cs typeface="Times New Roman" panose="02020603050405020304" pitchFamily="18" charset="0"/>
                        </a:rPr>
                        <a:t>$288,829</a:t>
                      </a: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962569">
                <a:tc>
                  <a:txBody>
                    <a:bodyPr/>
                    <a:lstStyle/>
                    <a:p>
                      <a:pPr algn="ctr">
                        <a:lnSpc>
                          <a:spcPts val="1980"/>
                        </a:lnSpc>
                        <a:defRPr/>
                      </a:pPr>
                      <a:r>
                        <a:rPr lang="en-US" sz="1200" b="1" spc="-36" dirty="0">
                          <a:solidFill>
                            <a:schemeClr val="tx1"/>
                          </a:solidFill>
                          <a:latin typeface="Times New Roman" panose="02020603050405020304" pitchFamily="18" charset="0"/>
                          <a:cs typeface="Times New Roman" panose="02020603050405020304" pitchFamily="18" charset="0"/>
                        </a:rPr>
                        <a:t>Building Improvements/Renovations/Expansions</a:t>
                      </a:r>
                      <a:endParaRPr lang="en-US" sz="1000" b="1"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endParaRPr lang="en-US" sz="1200" b="0"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endParaRPr lang="en-US" sz="1200" b="0"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200" b="1" dirty="0">
                          <a:solidFill>
                            <a:schemeClr val="tx1"/>
                          </a:solidFill>
                          <a:latin typeface="Times New Roman" panose="02020603050405020304" pitchFamily="18" charset="0"/>
                          <a:cs typeface="Times New Roman" panose="02020603050405020304" pitchFamily="18" charset="0"/>
                        </a:rPr>
                        <a:t>$2,000,000</a:t>
                      </a:r>
                    </a:p>
                    <a:p>
                      <a:pPr algn="ctr">
                        <a:lnSpc>
                          <a:spcPts val="1980"/>
                        </a:lnSpc>
                        <a:defRPr/>
                      </a:pPr>
                      <a:r>
                        <a:rPr lang="en-US" sz="1150" b="0" dirty="0">
                          <a:solidFill>
                            <a:schemeClr val="tx1"/>
                          </a:solidFill>
                          <a:highlight>
                            <a:srgbClr val="FFFF00"/>
                          </a:highlight>
                          <a:latin typeface="Times New Roman" panose="02020603050405020304" pitchFamily="18" charset="0"/>
                          <a:cs typeface="Times New Roman" panose="02020603050405020304" pitchFamily="18" charset="0"/>
                        </a:rPr>
                        <a:t>Mental Health Stabilization Unit Expansion</a:t>
                      </a: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100" b="0" spc="-36" dirty="0">
                          <a:solidFill>
                            <a:schemeClr val="tx1"/>
                          </a:solidFill>
                          <a:latin typeface="Times New Roman" panose="02020603050405020304" pitchFamily="18" charset="0"/>
                          <a:cs typeface="Times New Roman" panose="02020603050405020304" pitchFamily="18" charset="0"/>
                        </a:rPr>
                        <a:t> </a:t>
                      </a:r>
                      <a:endParaRPr lang="en-US" sz="700" b="0"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400" b="1" dirty="0">
                          <a:solidFill>
                            <a:schemeClr val="tx1"/>
                          </a:solidFill>
                          <a:latin typeface="Times New Roman" panose="02020603050405020304" pitchFamily="18" charset="0"/>
                          <a:cs typeface="Times New Roman" panose="02020603050405020304" pitchFamily="18" charset="0"/>
                        </a:rPr>
                        <a:t>$2,000,000</a:t>
                      </a: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41575">
                <a:tc>
                  <a:txBody>
                    <a:bodyPr/>
                    <a:lstStyle/>
                    <a:p>
                      <a:pPr algn="ctr">
                        <a:lnSpc>
                          <a:spcPts val="1980"/>
                        </a:lnSpc>
                        <a:defRPr/>
                      </a:pPr>
                      <a:r>
                        <a:rPr lang="en-US" sz="1300" b="1" spc="-36" dirty="0">
                          <a:solidFill>
                            <a:schemeClr val="tx1"/>
                          </a:solidFill>
                          <a:latin typeface="Times New Roman" panose="02020603050405020304" pitchFamily="18" charset="0"/>
                          <a:cs typeface="Times New Roman" panose="02020603050405020304" pitchFamily="18" charset="0"/>
                        </a:rPr>
                        <a:t>TOTALS</a:t>
                      </a: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highlight>
                            <a:srgbClr val="FFFF00"/>
                          </a:highlight>
                          <a:latin typeface="Times New Roman" panose="02020603050405020304" pitchFamily="18" charset="0"/>
                          <a:cs typeface="Times New Roman" panose="02020603050405020304" pitchFamily="18" charset="0"/>
                        </a:rPr>
                        <a:t> $ 1,677,657</a:t>
                      </a:r>
                    </a:p>
                  </a:txBody>
                  <a:tcPr marL="5080" marR="5080" marT="5080" marB="0" anchor="b">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600" b="1" spc="-36" dirty="0">
                          <a:solidFill>
                            <a:schemeClr val="tx1"/>
                          </a:solidFill>
                          <a:highlight>
                            <a:srgbClr val="FFFF00"/>
                          </a:highlight>
                          <a:latin typeface="Times New Roman" panose="02020603050405020304" pitchFamily="18" charset="0"/>
                          <a:cs typeface="Times New Roman" panose="02020603050405020304" pitchFamily="18" charset="0"/>
                        </a:rPr>
                        <a:t>$ 1,175,138</a:t>
                      </a:r>
                      <a:endParaRPr lang="en-US" sz="1600" b="1" dirty="0">
                        <a:solidFill>
                          <a:schemeClr val="tx1"/>
                        </a:solidFill>
                        <a:highlight>
                          <a:srgbClr val="FFFF00"/>
                        </a:highlight>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600" b="1" spc="-36" dirty="0">
                          <a:solidFill>
                            <a:schemeClr val="tx1"/>
                          </a:solidFill>
                          <a:highlight>
                            <a:srgbClr val="FFFF00"/>
                          </a:highlight>
                          <a:latin typeface="Times New Roman" panose="02020603050405020304" pitchFamily="18" charset="0"/>
                          <a:cs typeface="Times New Roman" panose="02020603050405020304" pitchFamily="18" charset="0"/>
                        </a:rPr>
                        <a:t>$ 1,002,051</a:t>
                      </a:r>
                      <a:endParaRPr lang="en-US" sz="1600" b="1" dirty="0">
                        <a:solidFill>
                          <a:schemeClr val="tx1"/>
                        </a:solidFill>
                        <a:highlight>
                          <a:srgbClr val="FFFF00"/>
                        </a:highlight>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600" b="1" spc="-36" dirty="0">
                          <a:solidFill>
                            <a:schemeClr val="tx1"/>
                          </a:solidFill>
                          <a:highlight>
                            <a:srgbClr val="FFFF00"/>
                          </a:highlight>
                          <a:latin typeface="Times New Roman" panose="02020603050405020304" pitchFamily="18" charset="0"/>
                          <a:cs typeface="Times New Roman" panose="02020603050405020304" pitchFamily="18" charset="0"/>
                        </a:rPr>
                        <a:t> $ 2,980,897</a:t>
                      </a:r>
                      <a:endParaRPr lang="en-US" sz="1600" b="1" dirty="0">
                        <a:solidFill>
                          <a:schemeClr val="tx1"/>
                        </a:solidFill>
                        <a:highlight>
                          <a:srgbClr val="FFFF00"/>
                        </a:highlight>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600" b="1" spc="-36" dirty="0">
                          <a:solidFill>
                            <a:schemeClr val="tx1"/>
                          </a:solidFill>
                          <a:highlight>
                            <a:srgbClr val="FFFF00"/>
                          </a:highlight>
                          <a:latin typeface="Times New Roman" panose="02020603050405020304" pitchFamily="18" charset="0"/>
                          <a:cs typeface="Times New Roman" panose="02020603050405020304" pitchFamily="18" charset="0"/>
                        </a:rPr>
                        <a:t>$ 1,021,598</a:t>
                      </a:r>
                      <a:endParaRPr lang="en-US" sz="1600" b="1" dirty="0">
                        <a:solidFill>
                          <a:schemeClr val="tx1"/>
                        </a:solidFill>
                        <a:highlight>
                          <a:srgbClr val="FFFF00"/>
                        </a:highlight>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ctr">
                        <a:lnSpc>
                          <a:spcPts val="1980"/>
                        </a:lnSpc>
                        <a:defRPr/>
                      </a:pPr>
                      <a:r>
                        <a:rPr lang="en-US" sz="1400" b="1" spc="-36" dirty="0">
                          <a:solidFill>
                            <a:schemeClr val="tx1"/>
                          </a:solidFill>
                          <a:highlight>
                            <a:srgbClr val="FFFF00"/>
                          </a:highlight>
                          <a:latin typeface="Times New Roman" panose="02020603050405020304" pitchFamily="18" charset="0"/>
                          <a:cs typeface="Times New Roman" panose="02020603050405020304" pitchFamily="18" charset="0"/>
                        </a:rPr>
                        <a:t>$ 7,857,341</a:t>
                      </a:r>
                      <a:endParaRPr lang="en-US" sz="1400" b="1" dirty="0">
                        <a:solidFill>
                          <a:schemeClr val="tx1"/>
                        </a:solidFill>
                        <a:highlight>
                          <a:srgbClr val="FFFF00"/>
                        </a:highlight>
                        <a:latin typeface="Times New Roman" panose="02020603050405020304" pitchFamily="18" charset="0"/>
                        <a:cs typeface="Times New Roman" panose="02020603050405020304" pitchFamily="18" charset="0"/>
                      </a:endParaRPr>
                    </a:p>
                  </a:txBody>
                  <a:tcPr marL="6350" marR="6350" marT="6350" marB="635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2" name="Slide Number Placeholder 1">
            <a:extLst>
              <a:ext uri="{FF2B5EF4-FFF2-40B4-BE49-F238E27FC236}">
                <a16:creationId xmlns:a16="http://schemas.microsoft.com/office/drawing/2014/main" id="{8E6BDEFC-91CF-B239-5E7A-BA6870A34215}"/>
              </a:ext>
            </a:extLst>
          </p:cNvPr>
          <p:cNvSpPr>
            <a:spLocks noGrp="1"/>
          </p:cNvSpPr>
          <p:nvPr>
            <p:ph type="sldNum" sz="quarter" idx="12"/>
          </p:nvPr>
        </p:nvSpPr>
        <p:spPr>
          <a:xfrm>
            <a:off x="9473183" y="6585337"/>
            <a:ext cx="2539425" cy="284856"/>
          </a:xfrm>
        </p:spPr>
        <p:txBody>
          <a:bodyPr/>
          <a:lstStyle/>
          <a:p>
            <a:fld id="{EC38A8CB-6CE1-4548-978B-68EFEA465EE4}" type="slidenum">
              <a:rPr lang="en-US" smtClean="0"/>
              <a:t>31</a:t>
            </a:fld>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25102075-FC2A-439E-F207-32E329E068FE}"/>
              </a:ext>
            </a:extLst>
          </p:cNvPr>
          <p:cNvSpPr>
            <a:spLocks noMove="1" noResize="1"/>
          </p:cNvSpPr>
          <p:nvPr/>
        </p:nvSpPr>
        <p:spPr>
          <a:xfrm>
            <a:off x="0" y="0"/>
            <a:ext cx="12192000" cy="112965"/>
          </a:xfrm>
          <a:custGeom>
            <a:avLst/>
            <a:gdLst>
              <a:gd name="f0" fmla="val w"/>
              <a:gd name="f1" fmla="val h"/>
              <a:gd name="f2" fmla="val 0"/>
              <a:gd name="f3" fmla="val 24384000"/>
              <a:gd name="f4" fmla="val 225933"/>
              <a:gd name="f5" fmla="*/ f0 1 24384000"/>
              <a:gd name="f6" fmla="*/ f1 1 225933"/>
              <a:gd name="f7" fmla="+- f4 0 f2"/>
              <a:gd name="f8" fmla="+- f3 0 f2"/>
              <a:gd name="f9" fmla="*/ f8 1 24384000"/>
              <a:gd name="f10" fmla="*/ f7 1 225933"/>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24384000" h="225933">
                <a:moveTo>
                  <a:pt x="f2" y="f2"/>
                </a:moveTo>
                <a:lnTo>
                  <a:pt x="f3" y="f2"/>
                </a:lnTo>
                <a:lnTo>
                  <a:pt x="f3" y="f4"/>
                </a:lnTo>
                <a:lnTo>
                  <a:pt x="f2" y="f4"/>
                </a:ln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aphicFrame>
        <p:nvGraphicFramePr>
          <p:cNvPr id="3" name="Table 5">
            <a:extLst>
              <a:ext uri="{FF2B5EF4-FFF2-40B4-BE49-F238E27FC236}">
                <a16:creationId xmlns:a16="http://schemas.microsoft.com/office/drawing/2014/main" id="{25CB1618-B0A0-66FC-C509-FCE2D439E118}"/>
              </a:ext>
            </a:extLst>
          </p:cNvPr>
          <p:cNvGraphicFramePr>
            <a:graphicFrameLocks noGrp="1"/>
          </p:cNvGraphicFramePr>
          <p:nvPr>
            <p:extLst>
              <p:ext uri="{D42A27DB-BD31-4B8C-83A1-F6EECF244321}">
                <p14:modId xmlns:p14="http://schemas.microsoft.com/office/powerpoint/2010/main" val="241379937"/>
              </p:ext>
            </p:extLst>
          </p:nvPr>
        </p:nvGraphicFramePr>
        <p:xfrm>
          <a:off x="314060" y="1267485"/>
          <a:ext cx="11563885" cy="4533333"/>
        </p:xfrm>
        <a:graphic>
          <a:graphicData uri="http://schemas.openxmlformats.org/drawingml/2006/table">
            <a:tbl>
              <a:tblPr>
                <a:effectLst/>
              </a:tblPr>
              <a:tblGrid>
                <a:gridCol w="2808689">
                  <a:extLst>
                    <a:ext uri="{9D8B030D-6E8A-4147-A177-3AD203B41FA5}">
                      <a16:colId xmlns:a16="http://schemas.microsoft.com/office/drawing/2014/main" val="2139699811"/>
                    </a:ext>
                  </a:extLst>
                </a:gridCol>
                <a:gridCol w="1555016">
                  <a:extLst>
                    <a:ext uri="{9D8B030D-6E8A-4147-A177-3AD203B41FA5}">
                      <a16:colId xmlns:a16="http://schemas.microsoft.com/office/drawing/2014/main" val="3631820971"/>
                    </a:ext>
                  </a:extLst>
                </a:gridCol>
                <a:gridCol w="1565257">
                  <a:extLst>
                    <a:ext uri="{9D8B030D-6E8A-4147-A177-3AD203B41FA5}">
                      <a16:colId xmlns:a16="http://schemas.microsoft.com/office/drawing/2014/main" val="3598647676"/>
                    </a:ext>
                  </a:extLst>
                </a:gridCol>
                <a:gridCol w="1408731">
                  <a:extLst>
                    <a:ext uri="{9D8B030D-6E8A-4147-A177-3AD203B41FA5}">
                      <a16:colId xmlns:a16="http://schemas.microsoft.com/office/drawing/2014/main" val="4038927589"/>
                    </a:ext>
                  </a:extLst>
                </a:gridCol>
                <a:gridCol w="1460906">
                  <a:extLst>
                    <a:ext uri="{9D8B030D-6E8A-4147-A177-3AD203B41FA5}">
                      <a16:colId xmlns:a16="http://schemas.microsoft.com/office/drawing/2014/main" val="3297072148"/>
                    </a:ext>
                  </a:extLst>
                </a:gridCol>
                <a:gridCol w="1356555">
                  <a:extLst>
                    <a:ext uri="{9D8B030D-6E8A-4147-A177-3AD203B41FA5}">
                      <a16:colId xmlns:a16="http://schemas.microsoft.com/office/drawing/2014/main" val="1977657316"/>
                    </a:ext>
                  </a:extLst>
                </a:gridCol>
                <a:gridCol w="1408731">
                  <a:extLst>
                    <a:ext uri="{9D8B030D-6E8A-4147-A177-3AD203B41FA5}">
                      <a16:colId xmlns:a16="http://schemas.microsoft.com/office/drawing/2014/main" val="4257072791"/>
                    </a:ext>
                  </a:extLst>
                </a:gridCol>
              </a:tblGrid>
              <a:tr h="1131356">
                <a:tc gridSpan="7">
                  <a:txBody>
                    <a:bodyPr/>
                    <a:lstStyle/>
                    <a:p>
                      <a:pPr lvl="0" algn="ctr">
                        <a:lnSpc>
                          <a:spcPct val="150000"/>
                        </a:lnSpc>
                      </a:pPr>
                      <a:r>
                        <a:rPr lang="en-US" sz="1300" spc="-36" dirty="0">
                          <a:solidFill>
                            <a:srgbClr val="000000"/>
                          </a:solidFill>
                          <a:latin typeface="Arial" pitchFamily="34"/>
                          <a:cs typeface="Arial" pitchFamily="34"/>
                        </a:rPr>
                        <a:t>Rockdale County (Sheriff’s Office)</a:t>
                      </a:r>
                    </a:p>
                    <a:p>
                      <a:pPr lvl="0" algn="ctr">
                        <a:lnSpc>
                          <a:spcPct val="150000"/>
                        </a:lnSpc>
                      </a:pPr>
                      <a:r>
                        <a:rPr lang="en-US" sz="1300" b="1" spc="-36" dirty="0">
                          <a:solidFill>
                            <a:srgbClr val="000000"/>
                          </a:solidFill>
                          <a:latin typeface="Arial" pitchFamily="34"/>
                          <a:cs typeface="Arial" pitchFamily="34"/>
                        </a:rPr>
                        <a:t>Five-Year Capital Improvement Plan</a:t>
                      </a:r>
                    </a:p>
                    <a:p>
                      <a:pPr lvl="0" algn="ctr">
                        <a:lnSpc>
                          <a:spcPct val="150000"/>
                        </a:lnSpc>
                      </a:pPr>
                      <a:r>
                        <a:rPr lang="en-US" sz="1300" spc="-36" dirty="0">
                          <a:solidFill>
                            <a:srgbClr val="000000"/>
                          </a:solidFill>
                          <a:latin typeface="Arial" pitchFamily="34"/>
                          <a:cs typeface="Arial" pitchFamily="34"/>
                        </a:rPr>
                        <a:t>Fiscal Year 2027-2031</a:t>
                      </a:r>
                      <a:br>
                        <a:rPr lang="en-US" sz="1300" spc="-36" dirty="0">
                          <a:solidFill>
                            <a:srgbClr val="000000"/>
                          </a:solidFill>
                          <a:latin typeface="Arial" pitchFamily="34"/>
                          <a:cs typeface="Arial" pitchFamily="34"/>
                        </a:rPr>
                      </a:br>
                      <a:endParaRPr lang="en-US" sz="900"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37360928"/>
                  </a:ext>
                </a:extLst>
              </a:tr>
              <a:tr h="263825">
                <a:tc>
                  <a:txBody>
                    <a:bodyPr/>
                    <a:lstStyle/>
                    <a:p>
                      <a:pPr lvl="0" algn="ctr">
                        <a:lnSpc>
                          <a:spcPts val="1980"/>
                        </a:lnSpc>
                      </a:pP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1" spc="-36" dirty="0">
                          <a:solidFill>
                            <a:srgbClr val="FFFFFF"/>
                          </a:solidFill>
                          <a:latin typeface="Arial" pitchFamily="34"/>
                          <a:cs typeface="Arial" pitchFamily="34"/>
                        </a:rPr>
                        <a:t>2027</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2028</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2029</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2030</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2031</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Five-Year Total</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extLst>
                  <a:ext uri="{0D108BD9-81ED-4DB2-BD59-A6C34878D82A}">
                    <a16:rowId xmlns:a16="http://schemas.microsoft.com/office/drawing/2014/main" val="4009148088"/>
                  </a:ext>
                </a:extLst>
              </a:tr>
              <a:tr h="512224">
                <a:tc>
                  <a:txBody>
                    <a:bodyPr/>
                    <a:lstStyle/>
                    <a:p>
                      <a:pPr lvl="0" algn="ctr">
                        <a:lnSpc>
                          <a:spcPts val="1980"/>
                        </a:lnSpc>
                      </a:pPr>
                      <a:r>
                        <a:rPr lang="en-US" sz="1200" b="1" spc="-36" dirty="0">
                          <a:solidFill>
                            <a:srgbClr val="000000"/>
                          </a:solidFill>
                          <a:latin typeface="Arial" pitchFamily="34"/>
                          <a:cs typeface="Arial" pitchFamily="34"/>
                        </a:rPr>
                        <a:t>Automotive Equipment</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r>
                        <a:rPr lang="en-US" sz="1500" b="1" spc="-36" dirty="0">
                          <a:solidFill>
                            <a:schemeClr val="tx1"/>
                          </a:solidFill>
                          <a:latin typeface="Times New Roman" panose="02020603050405020304" pitchFamily="18" charset="0"/>
                          <a:cs typeface="Times New Roman" panose="02020603050405020304" pitchFamily="18" charset="0"/>
                        </a:rPr>
                        <a:t>$1,269,596</a:t>
                      </a:r>
                    </a:p>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r>
                        <a:rPr lang="en-US" sz="1500" b="1" dirty="0">
                          <a:solidFill>
                            <a:schemeClr val="tx1"/>
                          </a:solidFill>
                          <a:latin typeface="Times New Roman" panose="02020603050405020304" pitchFamily="18" charset="0"/>
                          <a:cs typeface="Times New Roman" panose="02020603050405020304" pitchFamily="18" charset="0"/>
                        </a:rPr>
                        <a:t>$905,138</a:t>
                      </a:r>
                    </a:p>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r>
                        <a:rPr lang="en-US" sz="1500" b="1" dirty="0">
                          <a:solidFill>
                            <a:schemeClr val="tx1"/>
                          </a:solidFill>
                          <a:latin typeface="Times New Roman" panose="02020603050405020304" pitchFamily="18" charset="0"/>
                          <a:cs typeface="Times New Roman" panose="02020603050405020304" pitchFamily="18" charset="0"/>
                        </a:rPr>
                        <a:t>$942,051</a:t>
                      </a:r>
                    </a:p>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r>
                        <a:rPr lang="en-US" sz="1500" b="1" dirty="0">
                          <a:solidFill>
                            <a:schemeClr val="tx1"/>
                          </a:solidFill>
                          <a:latin typeface="Times New Roman" panose="02020603050405020304" pitchFamily="18" charset="0"/>
                          <a:cs typeface="Times New Roman" panose="02020603050405020304" pitchFamily="18" charset="0"/>
                        </a:rPr>
                        <a:t>$980,897</a:t>
                      </a:r>
                    </a:p>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r>
                        <a:rPr lang="en-US" sz="1500" b="1" dirty="0">
                          <a:solidFill>
                            <a:schemeClr val="tx1"/>
                          </a:solidFill>
                          <a:latin typeface="Times New Roman" panose="02020603050405020304" pitchFamily="18" charset="0"/>
                          <a:cs typeface="Times New Roman" panose="02020603050405020304" pitchFamily="18" charset="0"/>
                        </a:rPr>
                        <a:t>$1,021,598</a:t>
                      </a:r>
                    </a:p>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a:lnSpc>
                          <a:spcPts val="1980"/>
                        </a:lnSpc>
                        <a:defRPr/>
                      </a:pPr>
                      <a:r>
                        <a:rPr lang="en-US" sz="1400" b="1" dirty="0">
                          <a:solidFill>
                            <a:schemeClr val="tx1"/>
                          </a:solidFill>
                          <a:latin typeface="Times New Roman" panose="02020603050405020304" pitchFamily="18" charset="0"/>
                          <a:cs typeface="Times New Roman" panose="02020603050405020304" pitchFamily="18" charset="0"/>
                        </a:rPr>
                        <a:t>$5,119,280</a:t>
                      </a:r>
                    </a:p>
                  </a:txBody>
                  <a:tcPr marL="6350" marR="6350" marT="6350" marB="635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9954622"/>
                  </a:ext>
                </a:extLst>
              </a:tr>
              <a:tr h="575404">
                <a:tc>
                  <a:txBody>
                    <a:bodyPr/>
                    <a:lstStyle/>
                    <a:p>
                      <a:pPr lvl="0" algn="ctr">
                        <a:lnSpc>
                          <a:spcPts val="1980"/>
                        </a:lnSpc>
                      </a:pPr>
                      <a:r>
                        <a:rPr lang="en-US" sz="1200" b="1" spc="-36" dirty="0">
                          <a:solidFill>
                            <a:srgbClr val="000000"/>
                          </a:solidFill>
                          <a:latin typeface="Arial" pitchFamily="34"/>
                          <a:cs typeface="Arial" pitchFamily="34"/>
                        </a:rPr>
                        <a:t>Technology Programs &amp; Improvements</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r>
                        <a:rPr lang="en-US" sz="1500" b="1" spc="-36" dirty="0">
                          <a:solidFill>
                            <a:schemeClr val="tx1"/>
                          </a:solidFill>
                          <a:latin typeface="Times New Roman" panose="02020603050405020304" pitchFamily="18" charset="0"/>
                          <a:cs typeface="Times New Roman" panose="02020603050405020304" pitchFamily="18" charset="0"/>
                        </a:rPr>
                        <a:t>$299,232</a:t>
                      </a:r>
                    </a:p>
                    <a:p>
                      <a:pPr lvl="0" algn="ctr">
                        <a:lnSpc>
                          <a:spcPts val="1980"/>
                        </a:lnSpc>
                      </a:pPr>
                      <a:endParaRPr lang="en-US" sz="1500" b="0" i="0" u="none" strike="noStrike" kern="1200" cap="none" spc="0" baseline="0" dirty="0">
                        <a:solidFill>
                          <a:srgbClr val="000000"/>
                        </a:solidFill>
                        <a:uFillTx/>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r>
                        <a:rPr lang="en-US" sz="1500" b="1" spc="-36" dirty="0">
                          <a:solidFill>
                            <a:schemeClr val="tx1"/>
                          </a:solidFill>
                          <a:latin typeface="Times New Roman" panose="02020603050405020304" pitchFamily="18" charset="0"/>
                          <a:cs typeface="Times New Roman" panose="02020603050405020304" pitchFamily="18" charset="0"/>
                        </a:rPr>
                        <a:t>$150,000</a:t>
                      </a:r>
                    </a:p>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a:lnSpc>
                          <a:spcPts val="1980"/>
                        </a:lnSpc>
                        <a:defRPr/>
                      </a:pPr>
                      <a:r>
                        <a:rPr lang="en-US" sz="1400" b="1" dirty="0">
                          <a:solidFill>
                            <a:schemeClr val="tx1"/>
                          </a:solidFill>
                          <a:latin typeface="Times New Roman" panose="02020603050405020304" pitchFamily="18" charset="0"/>
                          <a:cs typeface="Times New Roman" panose="02020603050405020304" pitchFamily="18" charset="0"/>
                        </a:rPr>
                        <a:t>$449,232</a:t>
                      </a:r>
                    </a:p>
                  </a:txBody>
                  <a:tcPr marL="6350" marR="6350" marT="6350" marB="635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6793753"/>
                  </a:ext>
                </a:extLst>
              </a:tr>
              <a:tr h="641196">
                <a:tc>
                  <a:txBody>
                    <a:bodyPr/>
                    <a:lstStyle/>
                    <a:p>
                      <a:pPr lvl="0" algn="ctr">
                        <a:lnSpc>
                          <a:spcPts val="1980"/>
                        </a:lnSpc>
                      </a:pPr>
                      <a:r>
                        <a:rPr lang="en-US" sz="1200" b="1" spc="-36" dirty="0">
                          <a:solidFill>
                            <a:srgbClr val="000000"/>
                          </a:solidFill>
                          <a:latin typeface="Arial" pitchFamily="34"/>
                          <a:cs typeface="Arial" pitchFamily="34"/>
                        </a:rPr>
                        <a:t>Construction &amp; Heavy Equipment </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$108,829</a:t>
                      </a:r>
                    </a:p>
                    <a:p>
                      <a:pPr lvl="0" algn="ctr">
                        <a:lnSpc>
                          <a:spcPts val="1980"/>
                        </a:lnSpc>
                      </a:pPr>
                      <a:endParaRPr lang="en-US" sz="1500" b="0" i="0" u="none" strike="noStrike" kern="1200" cap="none" spc="0" baseline="0" dirty="0">
                        <a:solidFill>
                          <a:srgbClr val="000000"/>
                        </a:solidFill>
                        <a:uFillTx/>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r>
                        <a:rPr lang="en-US" sz="1500" b="1" dirty="0">
                          <a:solidFill>
                            <a:schemeClr val="tx1"/>
                          </a:solidFill>
                          <a:latin typeface="Times New Roman" panose="02020603050405020304" pitchFamily="18" charset="0"/>
                          <a:cs typeface="Times New Roman" panose="02020603050405020304" pitchFamily="18" charset="0"/>
                        </a:rPr>
                        <a:t>$120,000</a:t>
                      </a:r>
                    </a:p>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r>
                        <a:rPr lang="en-US" sz="1500" b="1" dirty="0">
                          <a:solidFill>
                            <a:schemeClr val="tx1"/>
                          </a:solidFill>
                          <a:latin typeface="Times New Roman" panose="02020603050405020304" pitchFamily="18" charset="0"/>
                          <a:cs typeface="Times New Roman" panose="02020603050405020304" pitchFamily="18" charset="0"/>
                        </a:rPr>
                        <a:t>$60,000</a:t>
                      </a:r>
                    </a:p>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a:lnSpc>
                          <a:spcPts val="1980"/>
                        </a:lnSpc>
                        <a:defRPr/>
                      </a:pPr>
                      <a:r>
                        <a:rPr lang="en-US" sz="1400" b="1" dirty="0">
                          <a:solidFill>
                            <a:schemeClr val="tx1"/>
                          </a:solidFill>
                          <a:latin typeface="Times New Roman" panose="02020603050405020304" pitchFamily="18" charset="0"/>
                          <a:cs typeface="Times New Roman" panose="02020603050405020304" pitchFamily="18" charset="0"/>
                        </a:rPr>
                        <a:t>$288,829</a:t>
                      </a:r>
                    </a:p>
                  </a:txBody>
                  <a:tcPr marL="6350" marR="6350" marT="6350" marB="635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9450558"/>
                  </a:ext>
                </a:extLst>
              </a:tr>
              <a:tr h="587766">
                <a:tc>
                  <a:txBody>
                    <a:bodyPr/>
                    <a:lstStyle/>
                    <a:p>
                      <a:pPr lvl="0" algn="ctr">
                        <a:lnSpc>
                          <a:spcPts val="1980"/>
                        </a:lnSpc>
                      </a:pPr>
                      <a:r>
                        <a:rPr lang="en-US" sz="1200" b="1" spc="-36" dirty="0">
                          <a:solidFill>
                            <a:srgbClr val="000000"/>
                          </a:solidFill>
                          <a:latin typeface="Arial" pitchFamily="34"/>
                          <a:cs typeface="Arial" pitchFamily="34"/>
                        </a:rPr>
                        <a:t>Building Improvements/Renovations/Expansions</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500" b="0" i="0" u="none" strike="noStrike" kern="1200" cap="none" spc="0" baseline="0" dirty="0">
                        <a:solidFill>
                          <a:srgbClr val="000000"/>
                        </a:solidFill>
                        <a:uFillTx/>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a:lnSpc>
                          <a:spcPts val="1980"/>
                        </a:lnSpc>
                        <a:defRPr/>
                      </a:pPr>
                      <a:endParaRPr lang="en-US" sz="1400" b="1" dirty="0">
                        <a:solidFill>
                          <a:schemeClr val="tx1"/>
                        </a:solidFill>
                        <a:latin typeface="Times New Roman" panose="02020603050405020304" pitchFamily="18" charset="0"/>
                        <a:cs typeface="Times New Roman" panose="02020603050405020304" pitchFamily="18" charset="0"/>
                      </a:endParaRPr>
                    </a:p>
                  </a:txBody>
                  <a:tcPr marL="6350" marR="6350" marT="6350" marB="635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1739221"/>
                  </a:ext>
                </a:extLst>
              </a:tr>
              <a:tr h="512224">
                <a:tc>
                  <a:txBody>
                    <a:bodyPr/>
                    <a:lstStyle/>
                    <a:p>
                      <a:pPr lvl="0" algn="ctr">
                        <a:lnSpc>
                          <a:spcPts val="1980"/>
                        </a:lnSpc>
                      </a:pPr>
                      <a:r>
                        <a:rPr lang="en-US" sz="1200" b="1" spc="-36" dirty="0">
                          <a:solidFill>
                            <a:srgbClr val="000000"/>
                          </a:solidFill>
                          <a:latin typeface="Arial" pitchFamily="34"/>
                          <a:cs typeface="Arial" pitchFamily="34"/>
                        </a:rPr>
                        <a:t>New Buildings</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500" b="0" dirty="0">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r>
                        <a:rPr lang="en-US" sz="1500" b="1" dirty="0">
                          <a:solidFill>
                            <a:schemeClr val="tx1"/>
                          </a:solidFill>
                          <a:latin typeface="Times New Roman" panose="02020603050405020304" pitchFamily="18" charset="0"/>
                          <a:cs typeface="Times New Roman" panose="02020603050405020304" pitchFamily="18" charset="0"/>
                        </a:rPr>
                        <a:t>$2,000,000</a:t>
                      </a:r>
                    </a:p>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5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r>
                        <a:rPr lang="en-US" sz="1400" b="1" dirty="0">
                          <a:solidFill>
                            <a:schemeClr val="tx1"/>
                          </a:solidFill>
                          <a:latin typeface="Times New Roman" panose="02020603050405020304" pitchFamily="18" charset="0"/>
                          <a:cs typeface="Times New Roman" panose="02020603050405020304" pitchFamily="18" charset="0"/>
                        </a:rPr>
                        <a:t>$2,000,000</a:t>
                      </a:r>
                    </a:p>
                    <a:p>
                      <a:pPr lvl="0" algn="ctr">
                        <a:lnSpc>
                          <a:spcPts val="1980"/>
                        </a:lnSpc>
                      </a:pPr>
                      <a:endParaRPr lang="en-US" sz="1400" b="0" dirty="0">
                        <a:solidFill>
                          <a:srgbClr val="000000"/>
                        </a:solidFill>
                        <a:latin typeface="Times New Roman" panose="02020603050405020304" pitchFamily="18" charset="0"/>
                        <a:cs typeface="Times New Roman" panose="02020603050405020304" pitchFamily="18" charset="0"/>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5290724"/>
                  </a:ext>
                </a:extLst>
              </a:tr>
              <a:tr h="309338">
                <a:tc>
                  <a:txBody>
                    <a:bodyPr/>
                    <a:lstStyle/>
                    <a:p>
                      <a:pPr lvl="0" algn="ctr">
                        <a:lnSpc>
                          <a:spcPts val="1980"/>
                        </a:lnSpc>
                      </a:pPr>
                      <a:r>
                        <a:rPr lang="en-US" sz="1300" b="1" spc="-36" dirty="0">
                          <a:solidFill>
                            <a:srgbClr val="000000"/>
                          </a:solidFill>
                          <a:latin typeface="Arial" pitchFamily="34"/>
                          <a:cs typeface="Arial" pitchFamily="34"/>
                        </a:rPr>
                        <a:t>TOTALS</a:t>
                      </a:r>
                      <a:endParaRPr lang="en-US" sz="9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r>
                        <a:rPr lang="en-US" sz="1500" b="1" i="0" u="none" strike="noStrike" dirty="0">
                          <a:solidFill>
                            <a:srgbClr val="000000"/>
                          </a:solidFill>
                          <a:effectLst/>
                          <a:highlight>
                            <a:srgbClr val="FFFF00"/>
                          </a:highlight>
                          <a:latin typeface="Times New Roman" panose="02020603050405020304" pitchFamily="18" charset="0"/>
                          <a:cs typeface="Times New Roman" panose="02020603050405020304" pitchFamily="18" charset="0"/>
                        </a:rPr>
                        <a:t> $ 1,677,657</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a:lnSpc>
                          <a:spcPts val="1980"/>
                        </a:lnSpc>
                        <a:defRPr/>
                      </a:pPr>
                      <a:r>
                        <a:rPr lang="en-US" sz="1500" b="1" spc="-36" dirty="0">
                          <a:solidFill>
                            <a:schemeClr val="tx1"/>
                          </a:solidFill>
                          <a:highlight>
                            <a:srgbClr val="FFFF00"/>
                          </a:highlight>
                          <a:latin typeface="Times New Roman" panose="02020603050405020304" pitchFamily="18" charset="0"/>
                          <a:cs typeface="Times New Roman" panose="02020603050405020304" pitchFamily="18" charset="0"/>
                        </a:rPr>
                        <a:t>$ 1,175,138</a:t>
                      </a:r>
                      <a:endParaRPr lang="en-US" sz="1500" b="1" dirty="0">
                        <a:solidFill>
                          <a:schemeClr val="tx1"/>
                        </a:solidFill>
                        <a:highlight>
                          <a:srgbClr val="FFFF00"/>
                        </a:highlight>
                        <a:latin typeface="Times New Roman" panose="02020603050405020304" pitchFamily="18" charset="0"/>
                        <a:cs typeface="Times New Roman" panose="02020603050405020304" pitchFamily="18" charset="0"/>
                      </a:endParaRPr>
                    </a:p>
                  </a:txBody>
                  <a:tcPr marL="6350" marR="6350" marT="6350" marB="635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a:lnSpc>
                          <a:spcPts val="1980"/>
                        </a:lnSpc>
                        <a:defRPr/>
                      </a:pPr>
                      <a:r>
                        <a:rPr lang="en-US" sz="1500" b="1" spc="-36" dirty="0">
                          <a:solidFill>
                            <a:schemeClr val="tx1"/>
                          </a:solidFill>
                          <a:highlight>
                            <a:srgbClr val="FFFF00"/>
                          </a:highlight>
                          <a:latin typeface="Times New Roman" panose="02020603050405020304" pitchFamily="18" charset="0"/>
                          <a:cs typeface="Times New Roman" panose="02020603050405020304" pitchFamily="18" charset="0"/>
                        </a:rPr>
                        <a:t>$ 1,002,051</a:t>
                      </a:r>
                      <a:endParaRPr lang="en-US" sz="1500" b="1" dirty="0">
                        <a:solidFill>
                          <a:schemeClr val="tx1"/>
                        </a:solidFill>
                        <a:highlight>
                          <a:srgbClr val="FFFF00"/>
                        </a:highlight>
                        <a:latin typeface="Times New Roman" panose="02020603050405020304" pitchFamily="18" charset="0"/>
                        <a:cs typeface="Times New Roman" panose="02020603050405020304" pitchFamily="18" charset="0"/>
                      </a:endParaRPr>
                    </a:p>
                  </a:txBody>
                  <a:tcPr marL="6350" marR="6350" marT="6350" marB="635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a:lnSpc>
                          <a:spcPts val="1980"/>
                        </a:lnSpc>
                        <a:defRPr/>
                      </a:pPr>
                      <a:r>
                        <a:rPr lang="en-US" sz="1500" b="1" spc="-36" dirty="0">
                          <a:solidFill>
                            <a:schemeClr val="tx1"/>
                          </a:solidFill>
                          <a:highlight>
                            <a:srgbClr val="FFFF00"/>
                          </a:highlight>
                          <a:latin typeface="Times New Roman" panose="02020603050405020304" pitchFamily="18" charset="0"/>
                          <a:cs typeface="Times New Roman" panose="02020603050405020304" pitchFamily="18" charset="0"/>
                        </a:rPr>
                        <a:t> $ 2,980,897</a:t>
                      </a:r>
                      <a:endParaRPr lang="en-US" sz="1500" b="1" dirty="0">
                        <a:solidFill>
                          <a:schemeClr val="tx1"/>
                        </a:solidFill>
                        <a:highlight>
                          <a:srgbClr val="FFFF00"/>
                        </a:highlight>
                        <a:latin typeface="Times New Roman" panose="02020603050405020304" pitchFamily="18" charset="0"/>
                        <a:cs typeface="Times New Roman" panose="02020603050405020304" pitchFamily="18" charset="0"/>
                      </a:endParaRPr>
                    </a:p>
                  </a:txBody>
                  <a:tcPr marL="6350" marR="6350" marT="6350" marB="635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a:lnSpc>
                          <a:spcPts val="1980"/>
                        </a:lnSpc>
                        <a:defRPr/>
                      </a:pPr>
                      <a:r>
                        <a:rPr lang="en-US" sz="1500" b="1" spc="-36" dirty="0">
                          <a:solidFill>
                            <a:schemeClr val="tx1"/>
                          </a:solidFill>
                          <a:highlight>
                            <a:srgbClr val="FFFF00"/>
                          </a:highlight>
                          <a:latin typeface="Times New Roman" panose="02020603050405020304" pitchFamily="18" charset="0"/>
                          <a:cs typeface="Times New Roman" panose="02020603050405020304" pitchFamily="18" charset="0"/>
                        </a:rPr>
                        <a:t>$ 1,021,598</a:t>
                      </a:r>
                      <a:endParaRPr lang="en-US" sz="1500" b="1" dirty="0">
                        <a:solidFill>
                          <a:schemeClr val="tx1"/>
                        </a:solidFill>
                        <a:highlight>
                          <a:srgbClr val="FFFF00"/>
                        </a:highlight>
                        <a:latin typeface="Times New Roman" panose="02020603050405020304" pitchFamily="18" charset="0"/>
                        <a:cs typeface="Times New Roman" panose="02020603050405020304" pitchFamily="18" charset="0"/>
                      </a:endParaRPr>
                    </a:p>
                  </a:txBody>
                  <a:tcPr marL="6350" marR="6350" marT="6350" marB="635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a:lnSpc>
                          <a:spcPts val="1980"/>
                        </a:lnSpc>
                        <a:defRPr/>
                      </a:pPr>
                      <a:r>
                        <a:rPr lang="en-US" sz="1400" b="1" spc="-36" dirty="0">
                          <a:solidFill>
                            <a:schemeClr val="tx1"/>
                          </a:solidFill>
                          <a:highlight>
                            <a:srgbClr val="FFFF00"/>
                          </a:highlight>
                          <a:latin typeface="Times New Roman" panose="02020603050405020304" pitchFamily="18" charset="0"/>
                          <a:cs typeface="Times New Roman" panose="02020603050405020304" pitchFamily="18" charset="0"/>
                        </a:rPr>
                        <a:t>$ 7,857,341</a:t>
                      </a:r>
                      <a:endParaRPr lang="en-US" sz="1400" b="1" dirty="0">
                        <a:solidFill>
                          <a:schemeClr val="tx1"/>
                        </a:solidFill>
                        <a:highlight>
                          <a:srgbClr val="FFFF00"/>
                        </a:highlight>
                        <a:latin typeface="Times New Roman" panose="02020603050405020304" pitchFamily="18" charset="0"/>
                        <a:cs typeface="Times New Roman" panose="02020603050405020304" pitchFamily="18" charset="0"/>
                      </a:endParaRPr>
                    </a:p>
                  </a:txBody>
                  <a:tcPr marL="6350" marR="6350" marT="6350" marB="635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7134200"/>
                  </a:ext>
                </a:extLst>
              </a:tr>
            </a:tbl>
          </a:graphicData>
        </a:graphic>
      </p:graphicFrame>
      <p:sp>
        <p:nvSpPr>
          <p:cNvPr id="4" name="Slide Number Placeholder 3">
            <a:extLst>
              <a:ext uri="{FF2B5EF4-FFF2-40B4-BE49-F238E27FC236}">
                <a16:creationId xmlns:a16="http://schemas.microsoft.com/office/drawing/2014/main" id="{BCC6CF54-30BE-CDD5-0554-833343368B79}"/>
              </a:ext>
            </a:extLst>
          </p:cNvPr>
          <p:cNvSpPr>
            <a:spLocks noGrp="1"/>
          </p:cNvSpPr>
          <p:nvPr>
            <p:ph type="sldNum" sz="quarter" idx="12"/>
          </p:nvPr>
        </p:nvSpPr>
        <p:spPr/>
        <p:txBody>
          <a:bodyPr/>
          <a:lstStyle/>
          <a:p>
            <a:fld id="{EC38A8CB-6CE1-4548-978B-68EFEA465EE4}" type="slidenum">
              <a:rPr lang="en-US" smtClean="0"/>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6859682" y="2107771"/>
            <a:ext cx="5587148"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a:solidFill>
                  <a:srgbClr val="000000"/>
                </a:solidFill>
                <a:latin typeface="Arimo Bold"/>
              </a:rPr>
              <a:t>Thank You</a:t>
            </a:r>
            <a:endParaRPr lang="en-US" sz="480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5" name="Picture 9" descr="A couple of cars parked next to each other with trees in the back&#10;&#10;AI-generated content may be incorrect.">
            <a:extLst>
              <a:ext uri="{FF2B5EF4-FFF2-40B4-BE49-F238E27FC236}">
                <a16:creationId xmlns:a16="http://schemas.microsoft.com/office/drawing/2014/main" id="{9CA3FD43-4201-F73C-646E-CA89EA16ED3D}"/>
              </a:ext>
            </a:extLst>
          </p:cNvPr>
          <p:cNvPicPr>
            <a:picLocks noChangeAspect="1"/>
          </p:cNvPicPr>
          <p:nvPr/>
        </p:nvPicPr>
        <p:blipFill>
          <a:blip r:embed="rId3"/>
          <a:srcRect l="28672"/>
          <a:stretch>
            <a:fillRect/>
          </a:stretch>
        </p:blipFill>
        <p:spPr>
          <a:xfrm>
            <a:off x="0" y="0"/>
            <a:ext cx="7455926" cy="6858000"/>
          </a:xfrm>
          <a:prstGeom prst="rect">
            <a:avLst/>
          </a:prstGeom>
          <a:noFill/>
          <a:ln cap="flat">
            <a:noFill/>
          </a:ln>
        </p:spPr>
      </p:pic>
      <p:sp>
        <p:nvSpPr>
          <p:cNvPr id="6" name="Slide Number Placeholder 5">
            <a:extLst>
              <a:ext uri="{FF2B5EF4-FFF2-40B4-BE49-F238E27FC236}">
                <a16:creationId xmlns:a16="http://schemas.microsoft.com/office/drawing/2014/main" id="{CE250B70-9E67-6E78-6D37-7B3FE69C5CA5}"/>
              </a:ext>
            </a:extLst>
          </p:cNvPr>
          <p:cNvSpPr>
            <a:spLocks noGrp="1"/>
          </p:cNvSpPr>
          <p:nvPr>
            <p:ph type="sldNum" sz="quarter" idx="12"/>
          </p:nvPr>
        </p:nvSpPr>
        <p:spPr>
          <a:xfrm>
            <a:off x="-1929495" y="6492875"/>
            <a:ext cx="2743200" cy="365125"/>
          </a:xfrm>
        </p:spPr>
        <p:txBody>
          <a:bodyPr/>
          <a:lstStyle/>
          <a:p>
            <a:fld id="{EC38A8CB-6CE1-4548-978B-68EFEA465EE4}" type="slidenum">
              <a:rPr lang="en-US" smtClean="0"/>
              <a:t>33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4" descr="Background pattern&#10;&#10;AI-generated content may be incorrect.">
            <a:extLst>
              <a:ext uri="{FF2B5EF4-FFF2-40B4-BE49-F238E27FC236}">
                <a16:creationId xmlns:a16="http://schemas.microsoft.com/office/drawing/2014/main" id="{902BE58E-BB8F-D062-9560-878D1C030BFA}"/>
              </a:ext>
            </a:extLst>
          </p:cNvPr>
          <p:cNvPicPr>
            <a:picLocks noChangeAspect="1"/>
          </p:cNvPicPr>
          <p:nvPr/>
        </p:nvPicPr>
        <p:blipFill>
          <a:blip r:embed="rId2"/>
          <a:stretch>
            <a:fillRect/>
          </a:stretch>
        </p:blipFill>
        <p:spPr>
          <a:xfrm>
            <a:off x="1524" y="-17012"/>
            <a:ext cx="12190476" cy="6857140"/>
          </a:xfrm>
          <a:prstGeom prst="rect">
            <a:avLst/>
          </a:prstGeom>
          <a:noFill/>
          <a:ln cap="flat">
            <a:noFill/>
          </a:ln>
        </p:spPr>
      </p:pic>
      <p:sp>
        <p:nvSpPr>
          <p:cNvPr id="4" name="TextBox 4">
            <a:extLst>
              <a:ext uri="{FF2B5EF4-FFF2-40B4-BE49-F238E27FC236}">
                <a16:creationId xmlns:a16="http://schemas.microsoft.com/office/drawing/2014/main" id="{5A656220-F4E3-41C6-FBA5-0069CF111E3F}"/>
              </a:ext>
            </a:extLst>
          </p:cNvPr>
          <p:cNvSpPr txBox="1"/>
          <p:nvPr/>
        </p:nvSpPr>
        <p:spPr>
          <a:xfrm>
            <a:off x="930786" y="400747"/>
            <a:ext cx="7557985" cy="809132"/>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4400" i="1" spc="100" dirty="0">
                <a:solidFill>
                  <a:srgbClr val="000000"/>
                </a:solidFill>
                <a:latin typeface="Arimo Bold"/>
              </a:rPr>
              <a:t>FY27 Goals &amp; Initiatives</a:t>
            </a:r>
            <a:endParaRPr lang="en-US" sz="1200" i="1" dirty="0">
              <a:solidFill>
                <a:srgbClr val="000000"/>
              </a:solidFill>
              <a:latin typeface="Calibri"/>
            </a:endParaRPr>
          </a:p>
        </p:txBody>
      </p:sp>
      <p:sp>
        <p:nvSpPr>
          <p:cNvPr id="5" name="TextBox 5">
            <a:extLst>
              <a:ext uri="{FF2B5EF4-FFF2-40B4-BE49-F238E27FC236}">
                <a16:creationId xmlns:a16="http://schemas.microsoft.com/office/drawing/2014/main" id="{C68E51C9-E988-8C09-91CF-CC18ED9DF60F}"/>
              </a:ext>
            </a:extLst>
          </p:cNvPr>
          <p:cNvSpPr txBox="1"/>
          <p:nvPr/>
        </p:nvSpPr>
        <p:spPr>
          <a:xfrm>
            <a:off x="1013459" y="2095407"/>
            <a:ext cx="10163928" cy="1402948"/>
          </a:xfrm>
          <a:prstGeom prst="rect">
            <a:avLst/>
          </a:prstGeom>
          <a:noFill/>
          <a:ln cap="flat">
            <a:noFill/>
          </a:ln>
        </p:spPr>
        <p:txBody>
          <a:bodyPr vert="horz" wrap="square" lIns="0" tIns="0" rIns="0" bIns="0" anchor="t" anchorCtr="0" compatLnSpc="1">
            <a:spAutoFit/>
          </a:bodyPr>
          <a:lstStyle/>
          <a:p>
            <a:pPr algn="just" defTabSz="609630">
              <a:lnSpc>
                <a:spcPct val="130120"/>
              </a:lnSpc>
              <a:defRPr sz="1800" b="0" i="0" u="none" strike="noStrike" kern="0" cap="none" spc="0" baseline="0">
                <a:solidFill>
                  <a:srgbClr val="000000"/>
                </a:solidFill>
                <a:uFillTx/>
              </a:defRPr>
            </a:pPr>
            <a:r>
              <a:rPr lang="en-US" b="1" i="1" dirty="0">
                <a:solidFill>
                  <a:srgbClr val="000000"/>
                </a:solidFill>
                <a:latin typeface="Arimo Bold"/>
              </a:rPr>
              <a:t>Access: </a:t>
            </a:r>
            <a:r>
              <a:rPr lang="en-US" dirty="0">
                <a:solidFill>
                  <a:srgbClr val="000000"/>
                </a:solidFill>
                <a:latin typeface="Arimo Bold"/>
              </a:rPr>
              <a:t>We are dedicated to enhancing community engagement through ongoing accessible communication and outreach programs within the Sheriff's Office. Our goal is to ensure all citizens can easily report concerns and receive updates on public safety initiatives, fostering open dialogue and keeping the community informed about their safety.</a:t>
            </a:r>
          </a:p>
        </p:txBody>
      </p:sp>
      <p:sp>
        <p:nvSpPr>
          <p:cNvPr id="6" name="TextBox 6">
            <a:extLst>
              <a:ext uri="{FF2B5EF4-FFF2-40B4-BE49-F238E27FC236}">
                <a16:creationId xmlns:a16="http://schemas.microsoft.com/office/drawing/2014/main" id="{231CA9A6-6B2D-F2FE-8118-93FF6F715C89}"/>
              </a:ext>
            </a:extLst>
          </p:cNvPr>
          <p:cNvSpPr txBox="1"/>
          <p:nvPr/>
        </p:nvSpPr>
        <p:spPr>
          <a:xfrm>
            <a:off x="972123" y="3703318"/>
            <a:ext cx="10246600" cy="1042850"/>
          </a:xfrm>
          <a:prstGeom prst="rect">
            <a:avLst/>
          </a:prstGeom>
          <a:noFill/>
          <a:ln cap="flat">
            <a:noFill/>
          </a:ln>
        </p:spPr>
        <p:txBody>
          <a:bodyPr vert="horz" wrap="square" lIns="0" tIns="0" rIns="0" bIns="0" anchor="t" anchorCtr="0" compatLnSpc="1">
            <a:spAutoFit/>
          </a:bodyPr>
          <a:lstStyle/>
          <a:p>
            <a:pPr algn="just" defTabSz="609630">
              <a:lnSpc>
                <a:spcPct val="130120"/>
              </a:lnSpc>
              <a:defRPr sz="1800" b="0" i="0" u="none" strike="noStrike" kern="0" cap="none" spc="0" baseline="0">
                <a:solidFill>
                  <a:srgbClr val="000000"/>
                </a:solidFill>
                <a:uFillTx/>
              </a:defRPr>
            </a:pPr>
            <a:r>
              <a:rPr lang="en-US" b="1" i="1" dirty="0">
                <a:solidFill>
                  <a:srgbClr val="000000"/>
                </a:solidFill>
                <a:latin typeface="Arimo Bold"/>
              </a:rPr>
              <a:t>Equity: </a:t>
            </a:r>
            <a:r>
              <a:rPr lang="en-US" dirty="0">
                <a:solidFill>
                  <a:srgbClr val="000000"/>
                </a:solidFill>
                <a:latin typeface="Arimo Bold"/>
              </a:rPr>
              <a:t>We are committed to enhancing fairness in law enforcement practices through our ongoing strategic plan, which includes implementing bias training for all personnel. This ensures that every community member is treated with respect and dignity, regardless of their background.</a:t>
            </a:r>
          </a:p>
        </p:txBody>
      </p:sp>
      <p:sp>
        <p:nvSpPr>
          <p:cNvPr id="7" name="TextBox 7">
            <a:extLst>
              <a:ext uri="{FF2B5EF4-FFF2-40B4-BE49-F238E27FC236}">
                <a16:creationId xmlns:a16="http://schemas.microsoft.com/office/drawing/2014/main" id="{975DC199-F34D-44F5-2A50-8EDBEE96B92B}"/>
              </a:ext>
            </a:extLst>
          </p:cNvPr>
          <p:cNvSpPr txBox="1"/>
          <p:nvPr/>
        </p:nvSpPr>
        <p:spPr>
          <a:xfrm>
            <a:off x="930786" y="4985536"/>
            <a:ext cx="10246601" cy="1409488"/>
          </a:xfrm>
          <a:prstGeom prst="rect">
            <a:avLst/>
          </a:prstGeom>
          <a:noFill/>
          <a:ln cap="flat">
            <a:noFill/>
          </a:ln>
        </p:spPr>
        <p:txBody>
          <a:bodyPr vert="horz" wrap="square" lIns="0" tIns="0" rIns="0" bIns="0" anchor="t" anchorCtr="0" compatLnSpc="1">
            <a:spAutoFit/>
          </a:bodyPr>
          <a:lstStyle/>
          <a:p>
            <a:pPr algn="just" defTabSz="609630">
              <a:lnSpc>
                <a:spcPct val="130120"/>
              </a:lnSpc>
              <a:defRPr sz="1800" b="0" i="0" u="none" strike="noStrike" kern="0" cap="none" spc="0" baseline="0">
                <a:solidFill>
                  <a:srgbClr val="000000"/>
                </a:solidFill>
                <a:uFillTx/>
              </a:defRPr>
            </a:pPr>
            <a:r>
              <a:rPr lang="en-US" b="1" i="1" dirty="0">
                <a:solidFill>
                  <a:srgbClr val="000000"/>
                </a:solidFill>
                <a:latin typeface="Arimo Bold"/>
              </a:rPr>
              <a:t>Innovation: </a:t>
            </a:r>
            <a:r>
              <a:rPr lang="en-US" dirty="0">
                <a:solidFill>
                  <a:srgbClr val="000000"/>
                </a:solidFill>
                <a:latin typeface="Arimo Bold"/>
              </a:rPr>
              <a:t>Our goal is to leverage advanced technology agency-wide to enhance operations especially in the Jail Bureau and Judicial Services. This initiative includes implementing a digital case management to improve efficiency and transparency in inmate processing, as well as in civil and warrants processes.</a:t>
            </a:r>
            <a:endParaRPr lang="en-US" sz="1200" dirty="0">
              <a:solidFill>
                <a:srgbClr val="000000"/>
              </a:solidFill>
              <a:latin typeface="Calibri"/>
            </a:endParaRPr>
          </a:p>
        </p:txBody>
      </p:sp>
      <p:sp>
        <p:nvSpPr>
          <p:cNvPr id="8" name="TextBox 8">
            <a:extLst>
              <a:ext uri="{FF2B5EF4-FFF2-40B4-BE49-F238E27FC236}">
                <a16:creationId xmlns:a16="http://schemas.microsoft.com/office/drawing/2014/main" id="{4FEAC75B-692A-196D-94A9-3936F36C8649}"/>
              </a:ext>
            </a:extLst>
          </p:cNvPr>
          <p:cNvSpPr txBox="1"/>
          <p:nvPr/>
        </p:nvSpPr>
        <p:spPr>
          <a:xfrm>
            <a:off x="6460607" y="2322832"/>
            <a:ext cx="4716780" cy="22070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endParaRPr lang="en-US" sz="1200">
              <a:solidFill>
                <a:srgbClr val="000000"/>
              </a:solidFill>
              <a:latin typeface="Calibri"/>
            </a:endParaRPr>
          </a:p>
        </p:txBody>
      </p:sp>
      <p:sp>
        <p:nvSpPr>
          <p:cNvPr id="11" name="TextBox 12">
            <a:extLst>
              <a:ext uri="{FF2B5EF4-FFF2-40B4-BE49-F238E27FC236}">
                <a16:creationId xmlns:a16="http://schemas.microsoft.com/office/drawing/2014/main" id="{8278716E-A2CA-58FC-A6D1-A180E34FFC87}"/>
              </a:ext>
            </a:extLst>
          </p:cNvPr>
          <p:cNvSpPr txBox="1"/>
          <p:nvPr/>
        </p:nvSpPr>
        <p:spPr>
          <a:xfrm>
            <a:off x="930786" y="1315407"/>
            <a:ext cx="941730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Department’s Reimagine Rockdale Strategic Plan</a:t>
            </a:r>
            <a:endParaRPr lang="en-US" sz="1200" dirty="0">
              <a:solidFill>
                <a:srgbClr val="000000"/>
              </a:solidFill>
              <a:latin typeface="Calibri"/>
            </a:endParaRPr>
          </a:p>
        </p:txBody>
      </p:sp>
      <p:sp>
        <p:nvSpPr>
          <p:cNvPr id="13" name="Slide Number Placeholder 12">
            <a:extLst>
              <a:ext uri="{FF2B5EF4-FFF2-40B4-BE49-F238E27FC236}">
                <a16:creationId xmlns:a16="http://schemas.microsoft.com/office/drawing/2014/main" id="{D739A981-D5DE-E760-606D-F629F7ABF09B}"/>
              </a:ext>
            </a:extLst>
          </p:cNvPr>
          <p:cNvSpPr>
            <a:spLocks noGrp="1"/>
          </p:cNvSpPr>
          <p:nvPr>
            <p:ph type="sldNum" sz="quarter" idx="12"/>
          </p:nvPr>
        </p:nvSpPr>
        <p:spPr>
          <a:xfrm>
            <a:off x="9201150" y="6424998"/>
            <a:ext cx="2743200" cy="365125"/>
          </a:xfrm>
        </p:spPr>
        <p:txBody>
          <a:bodyPr/>
          <a:lstStyle/>
          <a:p>
            <a:fld id="{EC38A8CB-6CE1-4548-978B-68EFEA465EE4}" type="slidenum">
              <a:rPr lang="en-US" smtClean="0"/>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ackground pattern&#10;&#10;AI-generated content may be incorrect.">
            <a:extLst>
              <a:ext uri="{FF2B5EF4-FFF2-40B4-BE49-F238E27FC236}">
                <a16:creationId xmlns:a16="http://schemas.microsoft.com/office/drawing/2014/main" id="{B57F775A-9ACB-6964-E027-CD8BB6554F17}"/>
              </a:ext>
            </a:extLst>
          </p:cNvPr>
          <p:cNvPicPr>
            <a:picLocks noChangeAspect="1"/>
          </p:cNvPicPr>
          <p:nvPr/>
        </p:nvPicPr>
        <p:blipFill>
          <a:blip r:embed="rId2"/>
          <a:stretch>
            <a:fillRect/>
          </a:stretch>
        </p:blipFill>
        <p:spPr>
          <a:xfrm>
            <a:off x="443741" y="12589"/>
            <a:ext cx="11748259" cy="6526323"/>
          </a:xfrm>
          <a:prstGeom prst="rect">
            <a:avLst/>
          </a:prstGeom>
          <a:noFill/>
          <a:ln cap="flat">
            <a:noFill/>
          </a:ln>
        </p:spPr>
      </p:pic>
      <p:sp>
        <p:nvSpPr>
          <p:cNvPr id="4" name="AutoShape 4">
            <a:extLst>
              <a:ext uri="{FF2B5EF4-FFF2-40B4-BE49-F238E27FC236}">
                <a16:creationId xmlns:a16="http://schemas.microsoft.com/office/drawing/2014/main" id="{97BF8417-2806-E195-951C-D9F3EB15343A}"/>
              </a:ext>
            </a:extLst>
          </p:cNvPr>
          <p:cNvSpPr>
            <a:spLocks noMove="1" noResize="1"/>
          </p:cNvSpPr>
          <p:nvPr/>
        </p:nvSpPr>
        <p:spPr>
          <a:xfrm>
            <a:off x="7202082" y="1748021"/>
            <a:ext cx="2679710"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 name="TextBox 5">
            <a:extLst>
              <a:ext uri="{FF2B5EF4-FFF2-40B4-BE49-F238E27FC236}">
                <a16:creationId xmlns:a16="http://schemas.microsoft.com/office/drawing/2014/main" id="{2288CDA7-DDF5-837C-4E68-AE677D9C0A9F}"/>
              </a:ext>
            </a:extLst>
          </p:cNvPr>
          <p:cNvSpPr txBox="1"/>
          <p:nvPr/>
        </p:nvSpPr>
        <p:spPr>
          <a:xfrm>
            <a:off x="558801" y="453820"/>
            <a:ext cx="916462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Summary</a:t>
            </a:r>
            <a:endParaRPr lang="en-US" sz="1200" dirty="0">
              <a:solidFill>
                <a:srgbClr val="000000"/>
              </a:solidFill>
              <a:latin typeface="Calibri"/>
            </a:endParaRPr>
          </a:p>
        </p:txBody>
      </p:sp>
      <p:sp>
        <p:nvSpPr>
          <p:cNvPr id="6" name="TextBox 6">
            <a:extLst>
              <a:ext uri="{FF2B5EF4-FFF2-40B4-BE49-F238E27FC236}">
                <a16:creationId xmlns:a16="http://schemas.microsoft.com/office/drawing/2014/main" id="{0EE04F9F-5D9B-D3DB-3B38-F3B96CA2B55E}"/>
              </a:ext>
            </a:extLst>
          </p:cNvPr>
          <p:cNvSpPr txBox="1"/>
          <p:nvPr/>
        </p:nvSpPr>
        <p:spPr>
          <a:xfrm>
            <a:off x="653910" y="1380782"/>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*Report Provided by Finance </a:t>
            </a:r>
            <a:endParaRPr lang="en-US" sz="1200" dirty="0">
              <a:solidFill>
                <a:srgbClr val="000000"/>
              </a:solidFill>
              <a:latin typeface="Calibri"/>
            </a:endParaRPr>
          </a:p>
        </p:txBody>
      </p:sp>
      <p:graphicFrame>
        <p:nvGraphicFramePr>
          <p:cNvPr id="8" name="Table 9">
            <a:extLst>
              <a:ext uri="{FF2B5EF4-FFF2-40B4-BE49-F238E27FC236}">
                <a16:creationId xmlns:a16="http://schemas.microsoft.com/office/drawing/2014/main" id="{0543806E-D9F5-BEB6-2BFC-4EB5D32F9CA1}"/>
              </a:ext>
            </a:extLst>
          </p:cNvPr>
          <p:cNvGraphicFramePr>
            <a:graphicFrameLocks noGrp="1"/>
          </p:cNvGraphicFramePr>
          <p:nvPr>
            <p:extLst>
              <p:ext uri="{D42A27DB-BD31-4B8C-83A1-F6EECF244321}">
                <p14:modId xmlns:p14="http://schemas.microsoft.com/office/powerpoint/2010/main" val="2174329896"/>
              </p:ext>
            </p:extLst>
          </p:nvPr>
        </p:nvGraphicFramePr>
        <p:xfrm>
          <a:off x="558801" y="2328311"/>
          <a:ext cx="10793376" cy="2687572"/>
        </p:xfrm>
        <a:graphic>
          <a:graphicData uri="http://schemas.openxmlformats.org/drawingml/2006/table">
            <a:tbl>
              <a:tblPr>
                <a:effectLst/>
              </a:tblPr>
              <a:tblGrid>
                <a:gridCol w="3470972">
                  <a:extLst>
                    <a:ext uri="{9D8B030D-6E8A-4147-A177-3AD203B41FA5}">
                      <a16:colId xmlns:a16="http://schemas.microsoft.com/office/drawing/2014/main" val="297089926"/>
                    </a:ext>
                  </a:extLst>
                </a:gridCol>
                <a:gridCol w="2988932">
                  <a:extLst>
                    <a:ext uri="{9D8B030D-6E8A-4147-A177-3AD203B41FA5}">
                      <a16:colId xmlns:a16="http://schemas.microsoft.com/office/drawing/2014/main" val="4285716758"/>
                    </a:ext>
                  </a:extLst>
                </a:gridCol>
                <a:gridCol w="2256711">
                  <a:extLst>
                    <a:ext uri="{9D8B030D-6E8A-4147-A177-3AD203B41FA5}">
                      <a16:colId xmlns:a16="http://schemas.microsoft.com/office/drawing/2014/main" val="3641019470"/>
                    </a:ext>
                  </a:extLst>
                </a:gridCol>
                <a:gridCol w="2076761">
                  <a:extLst>
                    <a:ext uri="{9D8B030D-6E8A-4147-A177-3AD203B41FA5}">
                      <a16:colId xmlns:a16="http://schemas.microsoft.com/office/drawing/2014/main" val="3916489044"/>
                    </a:ext>
                  </a:extLst>
                </a:gridCol>
              </a:tblGrid>
              <a:tr h="1217801">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ctr">
                        <a:lnSpc>
                          <a:spcPct val="144578"/>
                        </a:lnSpc>
                      </a:pPr>
                      <a:r>
                        <a:rPr lang="en-US" sz="2400" spc="-66" dirty="0">
                          <a:solidFill>
                            <a:srgbClr val="FFFFFF"/>
                          </a:solidFill>
                          <a:latin typeface="Open Sans"/>
                        </a:rPr>
                        <a:t>Budget </a:t>
                      </a:r>
                      <a:endParaRPr lang="en-US" sz="800" dirty="0"/>
                    </a:p>
                    <a:p>
                      <a:pPr lvl="0" algn="ctr">
                        <a:lnSpc>
                          <a:spcPct val="144578"/>
                        </a:lnSpc>
                      </a:pPr>
                      <a:r>
                        <a:rPr lang="en-US" sz="24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ctr">
                        <a:lnSpc>
                          <a:spcPct val="144578"/>
                        </a:lnSpc>
                      </a:pPr>
                      <a:r>
                        <a:rPr lang="en-US" sz="2400" spc="-66" dirty="0">
                          <a:solidFill>
                            <a:srgbClr val="FFFFFF"/>
                          </a:solidFill>
                          <a:latin typeface="Open Sans"/>
                        </a:rPr>
                        <a:t>Proposed </a:t>
                      </a:r>
                      <a:endParaRPr lang="en-US" sz="800" dirty="0"/>
                    </a:p>
                    <a:p>
                      <a:pPr lvl="0" algn="ctr">
                        <a:lnSpc>
                          <a:spcPct val="144578"/>
                        </a:lnSpc>
                      </a:pPr>
                      <a:r>
                        <a:rPr lang="en-US" sz="24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ctr">
                        <a:lnSpc>
                          <a:spcPct val="144578"/>
                        </a:lnSpc>
                      </a:pPr>
                      <a:r>
                        <a:rPr lang="en-US" sz="2400" spc="-66" dirty="0">
                          <a:solidFill>
                            <a:srgbClr val="FFFFFF"/>
                          </a:solidFill>
                          <a:latin typeface="Open Sans"/>
                        </a:rPr>
                        <a:t>Change</a:t>
                      </a:r>
                      <a:endParaRPr lang="en-US" sz="8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73609">
                <a:tc>
                  <a:txBody>
                    <a:bodyPr/>
                    <a:lstStyle/>
                    <a:p>
                      <a:pPr lvl="0" algn="ctr">
                        <a:lnSpc>
                          <a:spcPct val="144578"/>
                        </a:lnSpc>
                      </a:pPr>
                      <a:r>
                        <a:rPr lang="en-US" sz="1600" spc="-46" dirty="0">
                          <a:solidFill>
                            <a:srgbClr val="000000"/>
                          </a:solidFill>
                          <a:latin typeface="Open Sans"/>
                        </a:rPr>
                        <a:t>Total Operating Expenses</a:t>
                      </a:r>
                      <a:endParaRPr lang="en-US" sz="8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600" spc="-46" dirty="0">
                          <a:solidFill>
                            <a:srgbClr val="000000"/>
                          </a:solidFill>
                          <a:latin typeface="Open Sans"/>
                        </a:rPr>
                        <a:t>$9,249,102</a:t>
                      </a:r>
                      <a:endParaRPr lang="en-US" sz="8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600" dirty="0">
                          <a:latin typeface="Open Sans" panose="020B0606030504020204" pitchFamily="34" charset="0"/>
                          <a:ea typeface="Open Sans" panose="020B0606030504020204" pitchFamily="34" charset="0"/>
                          <a:cs typeface="Open Sans" panose="020B0606030504020204" pitchFamily="34" charset="0"/>
                        </a:rPr>
                        <a:t>$10,286,077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600">
                          <a:latin typeface="Open Sans" panose="020B0606030504020204" pitchFamily="34" charset="0"/>
                          <a:ea typeface="Open Sans" panose="020B0606030504020204" pitchFamily="34" charset="0"/>
                          <a:cs typeface="Open Sans" panose="020B0606030504020204" pitchFamily="34" charset="0"/>
                        </a:rPr>
                        <a:t>$1,036,975</a:t>
                      </a:r>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73609">
                <a:tc>
                  <a:txBody>
                    <a:bodyPr/>
                    <a:lstStyle/>
                    <a:p>
                      <a:pPr lvl="0" algn="ctr">
                        <a:lnSpc>
                          <a:spcPct val="144578"/>
                        </a:lnSpc>
                      </a:pPr>
                      <a:r>
                        <a:rPr lang="en-US" sz="1600" spc="-46" dirty="0">
                          <a:solidFill>
                            <a:srgbClr val="000000"/>
                          </a:solidFill>
                          <a:latin typeface="Open Sans"/>
                        </a:rPr>
                        <a:t>Total Personnel Services &amp; Benefits</a:t>
                      </a:r>
                      <a:endParaRPr lang="en-US" sz="8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600" spc="-46" dirty="0">
                          <a:solidFill>
                            <a:srgbClr val="000000"/>
                          </a:solidFill>
                          <a:latin typeface="Open Sans"/>
                        </a:rPr>
                        <a:t>$25,260,693</a:t>
                      </a:r>
                      <a:endParaRPr lang="en-US" sz="8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600" dirty="0">
                          <a:latin typeface="Open Sans" panose="020B0606030504020204" pitchFamily="34" charset="0"/>
                          <a:ea typeface="Open Sans" panose="020B0606030504020204" pitchFamily="34" charset="0"/>
                          <a:cs typeface="Open Sans" panose="020B0606030504020204" pitchFamily="34" charset="0"/>
                        </a:rPr>
                        <a:t>$30,633,608</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600" dirty="0">
                          <a:latin typeface="Open Sans" panose="020B0606030504020204" pitchFamily="34" charset="0"/>
                          <a:ea typeface="Open Sans" panose="020B0606030504020204" pitchFamily="34" charset="0"/>
                          <a:cs typeface="Open Sans" panose="020B0606030504020204" pitchFamily="34" charset="0"/>
                        </a:rPr>
                        <a:t>$5,372,915</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522553">
                <a:tc>
                  <a:txBody>
                    <a:bodyPr/>
                    <a:lstStyle/>
                    <a:p>
                      <a:pPr lvl="0" algn="ctr">
                        <a:lnSpc>
                          <a:spcPct val="144528"/>
                        </a:lnSpc>
                      </a:pPr>
                      <a:r>
                        <a:rPr lang="en-US" sz="1800" spc="-52" dirty="0">
                          <a:solidFill>
                            <a:srgbClr val="000000"/>
                          </a:solidFill>
                          <a:latin typeface="Open Sans Bold"/>
                        </a:rPr>
                        <a:t>Total Est. Budget impact</a:t>
                      </a:r>
                      <a:endParaRPr lang="en-US" sz="8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ctr">
                        <a:lnSpc>
                          <a:spcPct val="144578"/>
                        </a:lnSpc>
                      </a:pPr>
                      <a:r>
                        <a:rPr lang="en-US" sz="1600" spc="-46" dirty="0">
                          <a:solidFill>
                            <a:srgbClr val="000000"/>
                          </a:solidFill>
                          <a:latin typeface="Open Sans Bold"/>
                        </a:rPr>
                        <a:t>$34,509,795</a:t>
                      </a:r>
                      <a:endParaRPr lang="en-US" sz="8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ctr">
                        <a:lnSpc>
                          <a:spcPct val="144578"/>
                        </a:lnSpc>
                      </a:pPr>
                      <a:r>
                        <a:rPr lang="en-US" sz="1600" b="1" dirty="0">
                          <a:latin typeface="Open Sans" panose="020B0606030504020204" pitchFamily="34" charset="0"/>
                          <a:ea typeface="Open Sans" panose="020B0606030504020204" pitchFamily="34" charset="0"/>
                          <a:cs typeface="Open Sans" panose="020B0606030504020204" pitchFamily="34" charset="0"/>
                        </a:rPr>
                        <a:t>$40,919,685</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ctr">
                        <a:lnSpc>
                          <a:spcPct val="144578"/>
                        </a:lnSpc>
                      </a:pPr>
                      <a:r>
                        <a:rPr lang="en-US" sz="1600" b="1" dirty="0">
                          <a:latin typeface="Open Sans" panose="020B0606030504020204" pitchFamily="34" charset="0"/>
                          <a:ea typeface="Open Sans" panose="020B0606030504020204" pitchFamily="34" charset="0"/>
                          <a:cs typeface="Open Sans" panose="020B0606030504020204" pitchFamily="34" charset="0"/>
                        </a:rPr>
                        <a:t>$6,409,890</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pic>
        <p:nvPicPr>
          <p:cNvPr id="9" name="Picture 9">
            <a:extLst>
              <a:ext uri="{FF2B5EF4-FFF2-40B4-BE49-F238E27FC236}">
                <a16:creationId xmlns:a16="http://schemas.microsoft.com/office/drawing/2014/main" id="{0045285B-06AD-D5FD-A0F5-869C7E5A4F02}"/>
              </a:ext>
            </a:extLst>
          </p:cNvPr>
          <p:cNvPicPr>
            <a:picLocks noChangeAspect="1"/>
          </p:cNvPicPr>
          <p:nvPr/>
        </p:nvPicPr>
        <p:blipFill>
          <a:blip r:embed="rId3"/>
          <a:stretch>
            <a:fillRect/>
          </a:stretch>
        </p:blipFill>
        <p:spPr>
          <a:xfrm>
            <a:off x="7119414" y="1571222"/>
            <a:ext cx="2845045" cy="353598"/>
          </a:xfrm>
          <a:prstGeom prst="rect">
            <a:avLst/>
          </a:prstGeom>
          <a:noFill/>
          <a:ln cap="flat">
            <a:noFill/>
          </a:ln>
        </p:spPr>
      </p:pic>
      <p:sp>
        <p:nvSpPr>
          <p:cNvPr id="11" name="Slide Number Placeholder 10">
            <a:extLst>
              <a:ext uri="{FF2B5EF4-FFF2-40B4-BE49-F238E27FC236}">
                <a16:creationId xmlns:a16="http://schemas.microsoft.com/office/drawing/2014/main" id="{6A3524C9-EA8F-6644-07B7-6BC37A8FB58B}"/>
              </a:ext>
            </a:extLst>
          </p:cNvPr>
          <p:cNvSpPr>
            <a:spLocks noGrp="1"/>
          </p:cNvSpPr>
          <p:nvPr>
            <p:ph type="sldNum" sz="quarter" idx="12"/>
          </p:nvPr>
        </p:nvSpPr>
        <p:spPr>
          <a:xfrm>
            <a:off x="9192097" y="6404180"/>
            <a:ext cx="2743200" cy="365125"/>
          </a:xfrm>
        </p:spPr>
        <p:txBody>
          <a:bodyPr/>
          <a:lstStyle/>
          <a:p>
            <a:fld id="{EC38A8CB-6CE1-4548-978B-68EFEA465EE4}" type="slidenum">
              <a:rPr lang="en-US" smtClean="0"/>
              <a:t>5</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624B9-54EC-B9B9-605D-36A876CACF10}"/>
            </a:ext>
          </a:extLst>
        </p:cNvPr>
        <p:cNvGrpSpPr/>
        <p:nvPr/>
      </p:nvGrpSpPr>
      <p:grpSpPr>
        <a:xfrm>
          <a:off x="0" y="0"/>
          <a:ext cx="0" cy="0"/>
          <a:chOff x="0" y="0"/>
          <a:chExt cx="0" cy="0"/>
        </a:xfrm>
      </p:grpSpPr>
      <p:pic>
        <p:nvPicPr>
          <p:cNvPr id="2" name="Picture 12" descr="A picture containing text&#10;&#10;AI-generated content may be incorrect.">
            <a:extLst>
              <a:ext uri="{FF2B5EF4-FFF2-40B4-BE49-F238E27FC236}">
                <a16:creationId xmlns:a16="http://schemas.microsoft.com/office/drawing/2014/main" id="{0A838A0A-5D14-B6C3-0CC8-48AB7154D37E}"/>
              </a:ext>
            </a:extLst>
          </p:cNvPr>
          <p:cNvPicPr>
            <a:picLocks noChangeAspect="1"/>
          </p:cNvPicPr>
          <p:nvPr/>
        </p:nvPicPr>
        <p:blipFill>
          <a:blip r:embed="rId3"/>
          <a:stretch>
            <a:fillRect/>
          </a:stretch>
        </p:blipFill>
        <p:spPr>
          <a:xfrm>
            <a:off x="0" y="25698"/>
            <a:ext cx="12269821" cy="6806604"/>
          </a:xfrm>
          <a:prstGeom prst="rect">
            <a:avLst/>
          </a:prstGeom>
          <a:noFill/>
          <a:ln cap="flat">
            <a:noFill/>
          </a:ln>
        </p:spPr>
      </p:pic>
      <p:sp>
        <p:nvSpPr>
          <p:cNvPr id="5" name="TextBox 5">
            <a:extLst>
              <a:ext uri="{FF2B5EF4-FFF2-40B4-BE49-F238E27FC236}">
                <a16:creationId xmlns:a16="http://schemas.microsoft.com/office/drawing/2014/main" id="{D9AB966C-F915-BC17-1781-48FECEF1220B}"/>
              </a:ext>
            </a:extLst>
          </p:cNvPr>
          <p:cNvSpPr txBox="1"/>
          <p:nvPr/>
        </p:nvSpPr>
        <p:spPr>
          <a:xfrm>
            <a:off x="778213" y="387171"/>
            <a:ext cx="11135620" cy="658450"/>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3600" spc="100" dirty="0">
                <a:solidFill>
                  <a:srgbClr val="000000"/>
                </a:solidFill>
                <a:latin typeface="Arimo Bold"/>
              </a:rPr>
              <a:t>Operating Budget Request (LE </a:t>
            </a:r>
            <a:r>
              <a:rPr lang="en-US" sz="3200" spc="100" dirty="0">
                <a:solidFill>
                  <a:srgbClr val="000000"/>
                </a:solidFill>
                <a:latin typeface="Arimo Bold"/>
              </a:rPr>
              <a:t>Admin</a:t>
            </a:r>
            <a:r>
              <a:rPr lang="en-US" sz="3600" spc="100" dirty="0">
                <a:solidFill>
                  <a:srgbClr val="000000"/>
                </a:solidFill>
                <a:latin typeface="Arimo Bold"/>
              </a:rPr>
              <a:t>: 3310)</a:t>
            </a:r>
            <a:endParaRPr lang="en-US" sz="1050" dirty="0">
              <a:solidFill>
                <a:srgbClr val="000000"/>
              </a:solidFill>
              <a:latin typeface="Calibri"/>
            </a:endParaRPr>
          </a:p>
        </p:txBody>
      </p:sp>
      <p:graphicFrame>
        <p:nvGraphicFramePr>
          <p:cNvPr id="8" name="Table 9">
            <a:extLst>
              <a:ext uri="{FF2B5EF4-FFF2-40B4-BE49-F238E27FC236}">
                <a16:creationId xmlns:a16="http://schemas.microsoft.com/office/drawing/2014/main" id="{3AA70B95-D5D0-5E9D-EF26-C8ABF0F9FBC4}"/>
              </a:ext>
            </a:extLst>
          </p:cNvPr>
          <p:cNvGraphicFramePr>
            <a:graphicFrameLocks noGrp="1"/>
          </p:cNvGraphicFramePr>
          <p:nvPr>
            <p:extLst>
              <p:ext uri="{D42A27DB-BD31-4B8C-83A1-F6EECF244321}">
                <p14:modId xmlns:p14="http://schemas.microsoft.com/office/powerpoint/2010/main" val="859360552"/>
              </p:ext>
            </p:extLst>
          </p:nvPr>
        </p:nvGraphicFramePr>
        <p:xfrm>
          <a:off x="686578" y="1749925"/>
          <a:ext cx="9644884" cy="4144383"/>
        </p:xfrm>
        <a:graphic>
          <a:graphicData uri="http://schemas.openxmlformats.org/drawingml/2006/table">
            <a:tbl>
              <a:tblPr>
                <a:effectLst/>
              </a:tblPr>
              <a:tblGrid>
                <a:gridCol w="1443401">
                  <a:extLst>
                    <a:ext uri="{9D8B030D-6E8A-4147-A177-3AD203B41FA5}">
                      <a16:colId xmlns:a16="http://schemas.microsoft.com/office/drawing/2014/main" val="2538557119"/>
                    </a:ext>
                  </a:extLst>
                </a:gridCol>
                <a:gridCol w="4500199">
                  <a:extLst>
                    <a:ext uri="{9D8B030D-6E8A-4147-A177-3AD203B41FA5}">
                      <a16:colId xmlns:a16="http://schemas.microsoft.com/office/drawing/2014/main" val="3612884771"/>
                    </a:ext>
                  </a:extLst>
                </a:gridCol>
                <a:gridCol w="1196502">
                  <a:extLst>
                    <a:ext uri="{9D8B030D-6E8A-4147-A177-3AD203B41FA5}">
                      <a16:colId xmlns:a16="http://schemas.microsoft.com/office/drawing/2014/main" val="1567620093"/>
                    </a:ext>
                  </a:extLst>
                </a:gridCol>
                <a:gridCol w="1304788">
                  <a:extLst>
                    <a:ext uri="{9D8B030D-6E8A-4147-A177-3AD203B41FA5}">
                      <a16:colId xmlns:a16="http://schemas.microsoft.com/office/drawing/2014/main" val="1416086661"/>
                    </a:ext>
                  </a:extLst>
                </a:gridCol>
                <a:gridCol w="1199994">
                  <a:extLst>
                    <a:ext uri="{9D8B030D-6E8A-4147-A177-3AD203B41FA5}">
                      <a16:colId xmlns:a16="http://schemas.microsoft.com/office/drawing/2014/main" val="3460426261"/>
                    </a:ext>
                  </a:extLst>
                </a:gridCol>
              </a:tblGrid>
              <a:tr h="949361">
                <a:tc>
                  <a:txBody>
                    <a:bodyPr/>
                    <a:lstStyle/>
                    <a:p>
                      <a:pPr lvl="0" algn="ctr">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Description</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FY26 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FY27</a:t>
                      </a:r>
                      <a:endParaRPr lang="en-US" sz="700" dirty="0"/>
                    </a:p>
                    <a:p>
                      <a:pPr lvl="0" algn="ctr">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681803">
                <a:tc>
                  <a:txBody>
                    <a:bodyPr/>
                    <a:lstStyle/>
                    <a:p>
                      <a:pPr lvl="0" algn="ctr">
                        <a:lnSpc>
                          <a:spcPct val="144578"/>
                        </a:lnSpc>
                      </a:pPr>
                      <a:r>
                        <a:rPr lang="en-US" sz="1200" spc="-46" dirty="0">
                          <a:solidFill>
                            <a:schemeClr val="tx1"/>
                          </a:solidFill>
                          <a:latin typeface="Open Sans"/>
                        </a:rPr>
                        <a:t>3310-521200</a:t>
                      </a:r>
                      <a:endParaRPr lang="en-US" sz="1200" dirty="0">
                        <a:solidFill>
                          <a:schemeClr val="tx1"/>
                        </a:solidFill>
                      </a:endParaRPr>
                    </a:p>
                    <a:p>
                      <a:pPr lvl="0" algn="ctr">
                        <a:lnSpc>
                          <a:spcPct val="276013"/>
                        </a:lnSpc>
                      </a:pPr>
                      <a:endParaRPr lang="en-US" sz="12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200" spc="-46" dirty="0">
                          <a:solidFill>
                            <a:schemeClr val="tx1"/>
                          </a:solidFill>
                          <a:latin typeface="Open Sans"/>
                        </a:rPr>
                        <a:t>An increase in funding for lawn services is necessary due to limited staffing and available detail workers, ensuring the Sheriff’s Office grounds are properly maintained.</a:t>
                      </a:r>
                      <a:endParaRPr lang="en-US" sz="12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200" spc="-46" dirty="0">
                          <a:solidFill>
                            <a:schemeClr val="tx1"/>
                          </a:solidFill>
                          <a:latin typeface="Open Sans"/>
                        </a:rPr>
                        <a:t>$54,000</a:t>
                      </a:r>
                      <a:endParaRPr lang="en-US" sz="12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200" spc="-46" dirty="0">
                          <a:solidFill>
                            <a:schemeClr val="tx1"/>
                          </a:solidFill>
                          <a:latin typeface="Open Sans"/>
                        </a:rPr>
                        <a:t>$60,000</a:t>
                      </a:r>
                      <a:endParaRPr lang="en-US" sz="12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200" spc="-46" dirty="0">
                          <a:solidFill>
                            <a:schemeClr val="tx1"/>
                          </a:solidFill>
                          <a:latin typeface="Open Sans"/>
                        </a:rPr>
                        <a:t>$6,000</a:t>
                      </a:r>
                      <a:endParaRPr lang="en-US" sz="12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579313266"/>
                  </a:ext>
                </a:extLst>
              </a:tr>
              <a:tr h="395799">
                <a:tc>
                  <a:txBody>
                    <a:bodyPr/>
                    <a:lstStyle/>
                    <a:p>
                      <a:pPr lvl="0" algn="ctr">
                        <a:lnSpc>
                          <a:spcPct val="144578"/>
                        </a:lnSpc>
                      </a:pPr>
                      <a:r>
                        <a:rPr lang="en-US" sz="1200" spc="-46" dirty="0">
                          <a:solidFill>
                            <a:schemeClr val="tx1"/>
                          </a:solidFill>
                          <a:latin typeface="Open Sans"/>
                        </a:rPr>
                        <a:t>3310-523500</a:t>
                      </a:r>
                      <a:endParaRPr lang="en-US" sz="12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200" spc="-46" dirty="0">
                          <a:solidFill>
                            <a:schemeClr val="tx1"/>
                          </a:solidFill>
                          <a:latin typeface="Open Sans"/>
                        </a:rPr>
                        <a:t>Additional funding is also needed to cover rising travel costs for training, supporting over 21 administrative personnel , the agency’s Mental Health &amp; Wellness services for RCSO staff and the Chaplains that are responsible for attending annual training. </a:t>
                      </a:r>
                      <a:endParaRPr lang="en-US" sz="12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200" spc="-46" dirty="0">
                          <a:solidFill>
                            <a:schemeClr val="tx1"/>
                          </a:solidFill>
                          <a:latin typeface="Open Sans"/>
                        </a:rPr>
                        <a:t>$40,000</a:t>
                      </a:r>
                      <a:endParaRPr lang="en-US" sz="12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200" spc="-46" dirty="0">
                          <a:solidFill>
                            <a:schemeClr val="tx1"/>
                          </a:solidFill>
                          <a:latin typeface="Open Sans"/>
                        </a:rPr>
                        <a:t>$60,952</a:t>
                      </a:r>
                      <a:endParaRPr lang="en-US" sz="12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200" spc="-46" dirty="0">
                          <a:solidFill>
                            <a:schemeClr val="tx1"/>
                          </a:solidFill>
                          <a:latin typeface="Open Sans"/>
                        </a:rPr>
                        <a:t>$20,952</a:t>
                      </a:r>
                      <a:endParaRPr lang="en-US" sz="12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4160610344"/>
                  </a:ext>
                </a:extLst>
              </a:tr>
              <a:tr h="395799">
                <a:tc>
                  <a:txBody>
                    <a:bodyPr/>
                    <a:lstStyle/>
                    <a:p>
                      <a:pPr lvl="0" algn="ctr">
                        <a:lnSpc>
                          <a:spcPct val="144578"/>
                        </a:lnSpc>
                      </a:pP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3310-523700</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Furthermore, we require more funding for the LE Admin staff to cover training costs for the Peer Support and Women’s Leadership programs, which will also act as a backup for other divisions when their budgets are low.</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$20,000</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$31,952</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$11,952</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2384375708"/>
                  </a:ext>
                </a:extLst>
              </a:tr>
            </a:tbl>
          </a:graphicData>
        </a:graphic>
      </p:graphicFrame>
      <p:sp>
        <p:nvSpPr>
          <p:cNvPr id="11" name="TextBox 10">
            <a:extLst>
              <a:ext uri="{FF2B5EF4-FFF2-40B4-BE49-F238E27FC236}">
                <a16:creationId xmlns:a16="http://schemas.microsoft.com/office/drawing/2014/main" id="{BE823952-58F6-9280-5E4B-C4C06BA9384E}"/>
              </a:ext>
            </a:extLst>
          </p:cNvPr>
          <p:cNvSpPr txBox="1"/>
          <p:nvPr/>
        </p:nvSpPr>
        <p:spPr>
          <a:xfrm>
            <a:off x="6923313" y="1206357"/>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dirty="0">
                <a:solidFill>
                  <a:srgbClr val="000000"/>
                </a:solidFill>
                <a:latin typeface="Arimo Bold"/>
                <a:ea typeface="Arimo Bold"/>
                <a:cs typeface="Arimo Bold"/>
              </a:rPr>
              <a:t>* Include changes of $5,000 or greater only</a:t>
            </a:r>
          </a:p>
        </p:txBody>
      </p:sp>
      <p:sp>
        <p:nvSpPr>
          <p:cNvPr id="3" name="Slide Number Placeholder 2">
            <a:extLst>
              <a:ext uri="{FF2B5EF4-FFF2-40B4-BE49-F238E27FC236}">
                <a16:creationId xmlns:a16="http://schemas.microsoft.com/office/drawing/2014/main" id="{ADF51E79-BBC3-B391-8035-D467D3567D88}"/>
              </a:ext>
            </a:extLst>
          </p:cNvPr>
          <p:cNvSpPr>
            <a:spLocks noGrp="1"/>
          </p:cNvSpPr>
          <p:nvPr>
            <p:ph type="sldNum" sz="quarter" idx="12"/>
          </p:nvPr>
        </p:nvSpPr>
        <p:spPr/>
        <p:txBody>
          <a:bodyPr/>
          <a:lstStyle/>
          <a:p>
            <a:fld id="{EC38A8CB-6CE1-4548-978B-68EFEA465EE4}" type="slidenum">
              <a:rPr lang="en-US" smtClean="0"/>
              <a:t>6</a:t>
            </a:fld>
            <a:endParaRPr lang="en-US"/>
          </a:p>
        </p:txBody>
      </p:sp>
    </p:spTree>
    <p:extLst>
      <p:ext uri="{BB962C8B-B14F-4D97-AF65-F5344CB8AC3E}">
        <p14:creationId xmlns:p14="http://schemas.microsoft.com/office/powerpoint/2010/main" val="1805268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Background pattern&#10;&#10;AI-generated content may be incorrect.">
            <a:extLst>
              <a:ext uri="{FF2B5EF4-FFF2-40B4-BE49-F238E27FC236}">
                <a16:creationId xmlns:a16="http://schemas.microsoft.com/office/drawing/2014/main" id="{59CE2FF9-CF38-6F30-7770-681662627784}"/>
              </a:ext>
            </a:extLst>
          </p:cNvPr>
          <p:cNvPicPr>
            <a:picLocks noChangeAspect="1"/>
          </p:cNvPicPr>
          <p:nvPr/>
        </p:nvPicPr>
        <p:blipFill>
          <a:blip r:embed="rId2"/>
          <a:stretch>
            <a:fillRect/>
          </a:stretch>
        </p:blipFill>
        <p:spPr>
          <a:xfrm>
            <a:off x="64008" y="0"/>
            <a:ext cx="12192000" cy="6526323"/>
          </a:xfrm>
          <a:prstGeom prst="rect">
            <a:avLst/>
          </a:prstGeom>
          <a:noFill/>
          <a:ln cap="flat">
            <a:noFill/>
          </a:ln>
        </p:spPr>
      </p:pic>
      <p:sp>
        <p:nvSpPr>
          <p:cNvPr id="3" name="AutoShape 2">
            <a:extLst>
              <a:ext uri="{FF2B5EF4-FFF2-40B4-BE49-F238E27FC236}">
                <a16:creationId xmlns:a16="http://schemas.microsoft.com/office/drawing/2014/main" id="{E275B3C1-0E85-ADCD-D6A4-52F0FD7D7226}"/>
              </a:ext>
            </a:extLst>
          </p:cNvPr>
          <p:cNvSpPr>
            <a:spLocks noMove="1" noResize="1"/>
          </p:cNvSpPr>
          <p:nvPr/>
        </p:nvSpPr>
        <p:spPr>
          <a:xfrm>
            <a:off x="1013411" y="210476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00507B"/>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4">
            <a:extLst>
              <a:ext uri="{FF2B5EF4-FFF2-40B4-BE49-F238E27FC236}">
                <a16:creationId xmlns:a16="http://schemas.microsoft.com/office/drawing/2014/main" id="{94BC95FC-DB9F-038F-6101-66F7E3505636}"/>
              </a:ext>
            </a:extLst>
          </p:cNvPr>
          <p:cNvSpPr txBox="1"/>
          <p:nvPr/>
        </p:nvSpPr>
        <p:spPr>
          <a:xfrm>
            <a:off x="-763072" y="-17781"/>
            <a:ext cx="8909826" cy="2816156"/>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3200" spc="100" dirty="0">
                <a:solidFill>
                  <a:srgbClr val="000000"/>
                </a:solidFill>
                <a:latin typeface="Arimo Bold"/>
              </a:rPr>
              <a:t>Operating Budget Request Justification</a:t>
            </a:r>
          </a:p>
          <a:p>
            <a:pPr algn="ctr" defTabSz="609630">
              <a:lnSpc>
                <a:spcPct val="130120"/>
              </a:lnSpc>
              <a:defRPr sz="1800" b="0" i="0" u="none" strike="noStrike" kern="0" cap="none" spc="0" baseline="0">
                <a:solidFill>
                  <a:srgbClr val="000000"/>
                </a:solidFill>
                <a:uFillTx/>
              </a:defRPr>
            </a:pPr>
            <a:r>
              <a:rPr lang="en-US" sz="3200" spc="100" dirty="0">
                <a:solidFill>
                  <a:srgbClr val="000000"/>
                </a:solidFill>
                <a:latin typeface="Arimo Bold"/>
              </a:rPr>
              <a:t>(LE Admin: 3310)</a:t>
            </a:r>
          </a:p>
          <a:p>
            <a:pPr defTabSz="609630">
              <a:lnSpc>
                <a:spcPct val="130120"/>
              </a:lnSpc>
              <a:defRPr sz="1800" b="0" i="0" u="none" strike="noStrike" kern="0" cap="none" spc="0" baseline="0">
                <a:solidFill>
                  <a:srgbClr val="000000"/>
                </a:solidFill>
                <a:uFillTx/>
              </a:defRPr>
            </a:pPr>
            <a:endParaRPr lang="en-US" sz="4000" spc="100" dirty="0">
              <a:solidFill>
                <a:srgbClr val="000000"/>
              </a:solidFill>
              <a:latin typeface="Arimo Bold"/>
            </a:endParaRP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5" name="TextBox 5">
            <a:extLst>
              <a:ext uri="{FF2B5EF4-FFF2-40B4-BE49-F238E27FC236}">
                <a16:creationId xmlns:a16="http://schemas.microsoft.com/office/drawing/2014/main" id="{DD113A12-6B9F-863A-065E-036084C1F89D}"/>
              </a:ext>
            </a:extLst>
          </p:cNvPr>
          <p:cNvSpPr txBox="1"/>
          <p:nvPr/>
        </p:nvSpPr>
        <p:spPr>
          <a:xfrm>
            <a:off x="64008" y="2328849"/>
            <a:ext cx="11728475" cy="437081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b="1" spc="-31" dirty="0">
                <a:solidFill>
                  <a:srgbClr val="000000"/>
                </a:solidFill>
                <a:latin typeface="Open Sans Bold"/>
              </a:rPr>
              <a:t>            3310-521200 (Professional Services)                                                  $6,000</a:t>
            </a:r>
            <a:endParaRPr lang="en-US" sz="1600" b="1" dirty="0">
              <a:solidFill>
                <a:srgbClr val="000000"/>
              </a:solidFill>
              <a:latin typeface="Calibri"/>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An increase in funding for lawn services is necessary to ensure that the grounds of the Sheriff’s Office are properly maintained, especially given the limited staffing and available detail workers.</a:t>
            </a:r>
            <a:r>
              <a:rPr lang="en-US" b="1" spc="-31" dirty="0">
                <a:solidFill>
                  <a:srgbClr val="000000"/>
                </a:solidFill>
                <a:latin typeface="Open Sans Bold"/>
              </a:rPr>
              <a:t>   </a:t>
            </a:r>
          </a:p>
          <a:p>
            <a:pPr marL="473738" lvl="2" algn="just" defTabSz="609630">
              <a:lnSpc>
                <a:spcPct val="130120"/>
              </a:lnSpc>
              <a:buSzPct val="100000"/>
              <a:defRPr sz="1800" b="0" i="0" u="none" strike="noStrike" kern="0" cap="none" spc="0" baseline="0">
                <a:solidFill>
                  <a:srgbClr val="000000"/>
                </a:solidFill>
                <a:uFillTx/>
              </a:defRPr>
            </a:pPr>
            <a:endParaRPr lang="en-US" b="1" spc="-31" dirty="0">
              <a:solidFill>
                <a:srgbClr val="000000"/>
              </a:solidFill>
              <a:latin typeface="Open Sans Bold"/>
            </a:endParaRPr>
          </a:p>
          <a:p>
            <a:pPr marL="473738" lvl="2" algn="just" defTabSz="609630">
              <a:lnSpc>
                <a:spcPct val="130120"/>
              </a:lnSpc>
              <a:buSzPct val="100000"/>
              <a:defRPr sz="1800" b="0" i="0" u="none" strike="noStrike" kern="0" cap="none" spc="0" baseline="0">
                <a:solidFill>
                  <a:srgbClr val="000000"/>
                </a:solidFill>
                <a:uFillTx/>
              </a:defRPr>
            </a:pPr>
            <a:r>
              <a:rPr lang="en-US" b="1" spc="-31" dirty="0">
                <a:solidFill>
                  <a:srgbClr val="000000"/>
                </a:solidFill>
                <a:latin typeface="Open Sans Bold"/>
              </a:rPr>
              <a:t>3310-523500 (Travel)							        $20,952</a:t>
            </a:r>
            <a:endParaRPr lang="en-US" b="1" spc="-31" dirty="0">
              <a:solidFill>
                <a:srgbClr val="000000"/>
              </a:solidFill>
              <a:latin typeface="Open Sans Bold"/>
              <a:ea typeface="Open Sans Bold"/>
              <a:cs typeface="Open Sans Bold"/>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An increase is required to accommodate the rising travel costs associated with training needs. This budget supports over 21 administrative personnel for the entire year and will also cover travel expenses for the agency’s Mental Health &amp; Wellness services for RCSO personnel as well as our Chaplain's training.</a:t>
            </a:r>
          </a:p>
          <a:p>
            <a:pPr marL="473738" lvl="2" algn="just" defTabSz="609630">
              <a:lnSpc>
                <a:spcPct val="130120"/>
              </a:lnSpc>
              <a:buSzPct val="100000"/>
              <a:defRPr sz="1800" b="0" i="0" u="none" strike="noStrike" kern="0" cap="none" spc="0" baseline="0">
                <a:solidFill>
                  <a:srgbClr val="000000"/>
                </a:solidFill>
                <a:uFillTx/>
              </a:defRPr>
            </a:pPr>
            <a:endParaRPr lang="en-US" sz="1600" b="1" spc="-31" dirty="0">
              <a:solidFill>
                <a:srgbClr val="000000"/>
              </a:solidFill>
              <a:latin typeface="Open Sans"/>
            </a:endParaRPr>
          </a:p>
          <a:p>
            <a:pPr marL="473738" lvl="2" algn="just" defTabSz="609630">
              <a:lnSpc>
                <a:spcPct val="130120"/>
              </a:lnSpc>
              <a:buSzPct val="100000"/>
              <a:defRPr sz="1800" b="0" i="0" u="none" strike="noStrike" kern="0" cap="none" spc="0" baseline="0">
                <a:solidFill>
                  <a:srgbClr val="000000"/>
                </a:solidFill>
                <a:uFillTx/>
              </a:defRPr>
            </a:pPr>
            <a:r>
              <a:rPr lang="en-US" b="1" spc="-31" dirty="0">
                <a:solidFill>
                  <a:srgbClr val="000000"/>
                </a:solidFill>
                <a:latin typeface="Open Sans Bold"/>
              </a:rPr>
              <a:t>  3310-523700 (Education &amp; Training)				       $11,952</a:t>
            </a:r>
            <a:endParaRPr lang="en-US" b="1" spc="-31" dirty="0">
              <a:solidFill>
                <a:srgbClr val="000000"/>
              </a:solidFill>
              <a:latin typeface="Open Sans Bold"/>
              <a:ea typeface="Open Sans Bold"/>
              <a:cs typeface="Open Sans Bold"/>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Additional funding is needed to support the Law Enforcement Administration staff and cover training costs for the Peer Support and Women’s Leadership programs, which fall under the LE Admin Division's responsibilities. This funding will also serve as a backup source for other divisions when their budgets are low.</a:t>
            </a:r>
            <a:r>
              <a:rPr lang="en-US" b="1" spc="-31" dirty="0">
                <a:solidFill>
                  <a:srgbClr val="000000"/>
                </a:solidFill>
                <a:latin typeface="Open Sans Bold"/>
              </a:rPr>
              <a:t>  </a:t>
            </a:r>
            <a:endParaRPr lang="en-US" sz="1400" spc="-31" dirty="0">
              <a:solidFill>
                <a:srgbClr val="000000"/>
              </a:solidFill>
              <a:latin typeface="Open Sans"/>
              <a:ea typeface="Open Sans"/>
              <a:cs typeface="Open Sans"/>
            </a:endParaRPr>
          </a:p>
        </p:txBody>
      </p:sp>
      <p:sp>
        <p:nvSpPr>
          <p:cNvPr id="6" name="TextBox 6">
            <a:extLst>
              <a:ext uri="{FF2B5EF4-FFF2-40B4-BE49-F238E27FC236}">
                <a16:creationId xmlns:a16="http://schemas.microsoft.com/office/drawing/2014/main" id="{0C59CC6E-2990-9545-D764-07EF2B3B19DE}"/>
              </a:ext>
            </a:extLst>
          </p:cNvPr>
          <p:cNvSpPr txBox="1"/>
          <p:nvPr/>
        </p:nvSpPr>
        <p:spPr>
          <a:xfrm>
            <a:off x="1159715" y="1390297"/>
            <a:ext cx="4716780" cy="367793"/>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000" b="1" dirty="0">
                <a:solidFill>
                  <a:srgbClr val="00507B"/>
                </a:solidFill>
                <a:latin typeface="Arimo Bold"/>
              </a:rPr>
              <a:t>Requests</a:t>
            </a:r>
            <a:endParaRPr lang="en-US" sz="1400" b="1" dirty="0">
              <a:solidFill>
                <a:srgbClr val="000000"/>
              </a:solidFill>
              <a:latin typeface="Calibri"/>
            </a:endParaRPr>
          </a:p>
        </p:txBody>
      </p:sp>
      <p:sp>
        <p:nvSpPr>
          <p:cNvPr id="7" name="Slide Number Placeholder 6">
            <a:extLst>
              <a:ext uri="{FF2B5EF4-FFF2-40B4-BE49-F238E27FC236}">
                <a16:creationId xmlns:a16="http://schemas.microsoft.com/office/drawing/2014/main" id="{2AE4AF33-9182-21B4-E960-A231FFADCA8D}"/>
              </a:ext>
            </a:extLst>
          </p:cNvPr>
          <p:cNvSpPr>
            <a:spLocks noGrp="1"/>
          </p:cNvSpPr>
          <p:nvPr>
            <p:ph type="sldNum" sz="quarter" idx="12"/>
          </p:nvPr>
        </p:nvSpPr>
        <p:spPr/>
        <p:txBody>
          <a:bodyPr/>
          <a:lstStyle/>
          <a:p>
            <a:fld id="{EC38A8CB-6CE1-4548-978B-68EFEA465EE4}" type="slidenum">
              <a:rPr lang="en-US" smtClean="0"/>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30DA2-C32C-FDDE-CB65-4EDCC7A2F575}"/>
            </a:ext>
          </a:extLst>
        </p:cNvPr>
        <p:cNvGrpSpPr/>
        <p:nvPr/>
      </p:nvGrpSpPr>
      <p:grpSpPr>
        <a:xfrm>
          <a:off x="0" y="0"/>
          <a:ext cx="0" cy="0"/>
          <a:chOff x="0" y="0"/>
          <a:chExt cx="0" cy="0"/>
        </a:xfrm>
      </p:grpSpPr>
      <p:pic>
        <p:nvPicPr>
          <p:cNvPr id="2" name="Picture 12" descr="A picture containing text&#10;&#10;AI-generated content may be incorrect.">
            <a:extLst>
              <a:ext uri="{FF2B5EF4-FFF2-40B4-BE49-F238E27FC236}">
                <a16:creationId xmlns:a16="http://schemas.microsoft.com/office/drawing/2014/main" id="{5FDF1F41-8CA6-59D7-3A41-238FEF086275}"/>
              </a:ext>
            </a:extLst>
          </p:cNvPr>
          <p:cNvPicPr>
            <a:picLocks noChangeAspect="1"/>
          </p:cNvPicPr>
          <p:nvPr/>
        </p:nvPicPr>
        <p:blipFill>
          <a:blip r:embed="rId3"/>
          <a:stretch>
            <a:fillRect/>
          </a:stretch>
        </p:blipFill>
        <p:spPr>
          <a:xfrm>
            <a:off x="0" y="-134212"/>
            <a:ext cx="12269821" cy="6806604"/>
          </a:xfrm>
          <a:prstGeom prst="rect">
            <a:avLst/>
          </a:prstGeom>
          <a:noFill/>
          <a:ln cap="flat">
            <a:noFill/>
          </a:ln>
        </p:spPr>
      </p:pic>
      <p:sp>
        <p:nvSpPr>
          <p:cNvPr id="5" name="TextBox 5">
            <a:extLst>
              <a:ext uri="{FF2B5EF4-FFF2-40B4-BE49-F238E27FC236}">
                <a16:creationId xmlns:a16="http://schemas.microsoft.com/office/drawing/2014/main" id="{69FCCCE2-04AB-72AC-060A-B0282B02735F}"/>
              </a:ext>
            </a:extLst>
          </p:cNvPr>
          <p:cNvSpPr txBox="1"/>
          <p:nvPr/>
        </p:nvSpPr>
        <p:spPr>
          <a:xfrm>
            <a:off x="1036085" y="103224"/>
            <a:ext cx="9644885" cy="1535805"/>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a:t>
            </a:r>
          </a:p>
          <a:p>
            <a:pPr algn="ct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(Sheriff’s Office &amp; Buildings: 3355)</a:t>
            </a:r>
            <a:endParaRPr lang="en-US" sz="1100" dirty="0">
              <a:solidFill>
                <a:srgbClr val="000000"/>
              </a:solidFill>
              <a:latin typeface="Calibri"/>
            </a:endParaRPr>
          </a:p>
        </p:txBody>
      </p:sp>
      <p:graphicFrame>
        <p:nvGraphicFramePr>
          <p:cNvPr id="8" name="Table 9">
            <a:extLst>
              <a:ext uri="{FF2B5EF4-FFF2-40B4-BE49-F238E27FC236}">
                <a16:creationId xmlns:a16="http://schemas.microsoft.com/office/drawing/2014/main" id="{870C493F-CD81-25D5-BAFB-7C5322FF58A5}"/>
              </a:ext>
            </a:extLst>
          </p:cNvPr>
          <p:cNvGraphicFramePr>
            <a:graphicFrameLocks noGrp="1"/>
          </p:cNvGraphicFramePr>
          <p:nvPr>
            <p:extLst>
              <p:ext uri="{D42A27DB-BD31-4B8C-83A1-F6EECF244321}">
                <p14:modId xmlns:p14="http://schemas.microsoft.com/office/powerpoint/2010/main" val="1228129392"/>
              </p:ext>
            </p:extLst>
          </p:nvPr>
        </p:nvGraphicFramePr>
        <p:xfrm>
          <a:off x="573934" y="2724329"/>
          <a:ext cx="10107036" cy="1937477"/>
        </p:xfrm>
        <a:graphic>
          <a:graphicData uri="http://schemas.openxmlformats.org/drawingml/2006/table">
            <a:tbl>
              <a:tblPr>
                <a:effectLst/>
              </a:tblPr>
              <a:tblGrid>
                <a:gridCol w="1424998">
                  <a:extLst>
                    <a:ext uri="{9D8B030D-6E8A-4147-A177-3AD203B41FA5}">
                      <a16:colId xmlns:a16="http://schemas.microsoft.com/office/drawing/2014/main" val="2538557119"/>
                    </a:ext>
                  </a:extLst>
                </a:gridCol>
                <a:gridCol w="4800702">
                  <a:extLst>
                    <a:ext uri="{9D8B030D-6E8A-4147-A177-3AD203B41FA5}">
                      <a16:colId xmlns:a16="http://schemas.microsoft.com/office/drawing/2014/main" val="3612884771"/>
                    </a:ext>
                  </a:extLst>
                </a:gridCol>
                <a:gridCol w="1313234">
                  <a:extLst>
                    <a:ext uri="{9D8B030D-6E8A-4147-A177-3AD203B41FA5}">
                      <a16:colId xmlns:a16="http://schemas.microsoft.com/office/drawing/2014/main" val="1567620093"/>
                    </a:ext>
                  </a:extLst>
                </a:gridCol>
                <a:gridCol w="1297796">
                  <a:extLst>
                    <a:ext uri="{9D8B030D-6E8A-4147-A177-3AD203B41FA5}">
                      <a16:colId xmlns:a16="http://schemas.microsoft.com/office/drawing/2014/main" val="1416086661"/>
                    </a:ext>
                  </a:extLst>
                </a:gridCol>
                <a:gridCol w="1270306">
                  <a:extLst>
                    <a:ext uri="{9D8B030D-6E8A-4147-A177-3AD203B41FA5}">
                      <a16:colId xmlns:a16="http://schemas.microsoft.com/office/drawing/2014/main" val="3460426261"/>
                    </a:ext>
                  </a:extLst>
                </a:gridCol>
              </a:tblGrid>
              <a:tr h="0">
                <a:tc>
                  <a:txBody>
                    <a:bodyPr/>
                    <a:lstStyle/>
                    <a:p>
                      <a:pPr lvl="0" algn="ctr">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Description</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FY26 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FY27</a:t>
                      </a:r>
                      <a:endParaRPr lang="en-US" sz="700" dirty="0"/>
                    </a:p>
                    <a:p>
                      <a:pPr lvl="0" algn="ctr">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681803">
                <a:tc>
                  <a:txBody>
                    <a:bodyPr/>
                    <a:lstStyle/>
                    <a:p>
                      <a:pPr lvl="0" algn="ctr">
                        <a:lnSpc>
                          <a:spcPct val="144578"/>
                        </a:lnSpc>
                      </a:pPr>
                      <a:r>
                        <a:rPr lang="en-US" sz="1400" spc="-46" dirty="0">
                          <a:solidFill>
                            <a:srgbClr val="000000"/>
                          </a:solidFill>
                          <a:latin typeface="Open Sans"/>
                        </a:rPr>
                        <a:t>3355-522200</a:t>
                      </a:r>
                      <a:endParaRPr lang="en-US" sz="700" dirty="0"/>
                    </a:p>
                    <a:p>
                      <a:pPr lvl="0" algn="ctr">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Repair and maintenance funds to support two major RCSO operational buildings (Headquarters and Southside Precinct) </a:t>
                      </a:r>
                    </a:p>
                    <a:p>
                      <a:pPr lvl="0" algn="ctr">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$70,682</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$80,682</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$10,000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579313266"/>
                  </a:ext>
                </a:extLst>
              </a:tr>
            </a:tbl>
          </a:graphicData>
        </a:graphic>
      </p:graphicFrame>
      <p:sp>
        <p:nvSpPr>
          <p:cNvPr id="11" name="TextBox 10">
            <a:extLst>
              <a:ext uri="{FF2B5EF4-FFF2-40B4-BE49-F238E27FC236}">
                <a16:creationId xmlns:a16="http://schemas.microsoft.com/office/drawing/2014/main" id="{84FC6FF2-23E3-78B4-5D58-38DD8342E030}"/>
              </a:ext>
            </a:extLst>
          </p:cNvPr>
          <p:cNvSpPr txBox="1"/>
          <p:nvPr/>
        </p:nvSpPr>
        <p:spPr>
          <a:xfrm>
            <a:off x="7203512" y="1822857"/>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dirty="0">
                <a:solidFill>
                  <a:srgbClr val="000000"/>
                </a:solidFill>
                <a:latin typeface="Arimo Bold"/>
                <a:ea typeface="Arimo Bold"/>
                <a:cs typeface="Arimo Bold"/>
              </a:rPr>
              <a:t>* Include changes of $5,000 or greater only</a:t>
            </a:r>
          </a:p>
        </p:txBody>
      </p:sp>
      <p:sp>
        <p:nvSpPr>
          <p:cNvPr id="3" name="Slide Number Placeholder 2">
            <a:extLst>
              <a:ext uri="{FF2B5EF4-FFF2-40B4-BE49-F238E27FC236}">
                <a16:creationId xmlns:a16="http://schemas.microsoft.com/office/drawing/2014/main" id="{284FC1E0-51BC-2A2F-9784-6CC66C3E1220}"/>
              </a:ext>
            </a:extLst>
          </p:cNvPr>
          <p:cNvSpPr>
            <a:spLocks noGrp="1"/>
          </p:cNvSpPr>
          <p:nvPr>
            <p:ph type="sldNum" sz="quarter" idx="12"/>
          </p:nvPr>
        </p:nvSpPr>
        <p:spPr/>
        <p:txBody>
          <a:bodyPr/>
          <a:lstStyle/>
          <a:p>
            <a:fld id="{EC38A8CB-6CE1-4548-978B-68EFEA465EE4}" type="slidenum">
              <a:rPr lang="en-US" smtClean="0"/>
              <a:t>8</a:t>
            </a:fld>
            <a:endParaRPr lang="en-US"/>
          </a:p>
        </p:txBody>
      </p:sp>
    </p:spTree>
    <p:extLst>
      <p:ext uri="{BB962C8B-B14F-4D97-AF65-F5344CB8AC3E}">
        <p14:creationId xmlns:p14="http://schemas.microsoft.com/office/powerpoint/2010/main" val="402026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CF5FC-0B83-E8E6-7346-2609CDAAA94D}"/>
            </a:ext>
          </a:extLst>
        </p:cNvPr>
        <p:cNvGrpSpPr/>
        <p:nvPr/>
      </p:nvGrpSpPr>
      <p:grpSpPr>
        <a:xfrm>
          <a:off x="0" y="0"/>
          <a:ext cx="0" cy="0"/>
          <a:chOff x="0" y="0"/>
          <a:chExt cx="0" cy="0"/>
        </a:xfrm>
      </p:grpSpPr>
      <p:pic>
        <p:nvPicPr>
          <p:cNvPr id="2" name="Picture 6" descr="Background pattern&#10;&#10;AI-generated content may be incorrect.">
            <a:extLst>
              <a:ext uri="{FF2B5EF4-FFF2-40B4-BE49-F238E27FC236}">
                <a16:creationId xmlns:a16="http://schemas.microsoft.com/office/drawing/2014/main" id="{69D6488A-0411-B1B2-10A9-249AD47C71AA}"/>
              </a:ext>
            </a:extLst>
          </p:cNvPr>
          <p:cNvPicPr>
            <a:picLocks noChangeAspect="1"/>
          </p:cNvPicPr>
          <p:nvPr/>
        </p:nvPicPr>
        <p:blipFill>
          <a:blip r:embed="rId2"/>
          <a:stretch>
            <a:fillRect/>
          </a:stretch>
        </p:blipFill>
        <p:spPr>
          <a:xfrm>
            <a:off x="0" y="0"/>
            <a:ext cx="12192000" cy="6526323"/>
          </a:xfrm>
          <a:prstGeom prst="rect">
            <a:avLst/>
          </a:prstGeom>
          <a:noFill/>
          <a:ln cap="flat">
            <a:noFill/>
          </a:ln>
        </p:spPr>
      </p:pic>
      <p:sp>
        <p:nvSpPr>
          <p:cNvPr id="4" name="TextBox 4">
            <a:extLst>
              <a:ext uri="{FF2B5EF4-FFF2-40B4-BE49-F238E27FC236}">
                <a16:creationId xmlns:a16="http://schemas.microsoft.com/office/drawing/2014/main" id="{3C123DC8-83FE-0996-EEE3-9DB2BB738F14}"/>
              </a:ext>
            </a:extLst>
          </p:cNvPr>
          <p:cNvSpPr txBox="1"/>
          <p:nvPr/>
        </p:nvSpPr>
        <p:spPr>
          <a:xfrm>
            <a:off x="-701630" y="202381"/>
            <a:ext cx="9371468" cy="2812180"/>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3200" spc="100" dirty="0">
                <a:solidFill>
                  <a:srgbClr val="000000"/>
                </a:solidFill>
                <a:latin typeface="Arimo Bold"/>
              </a:rPr>
              <a:t>Operating Budget Request Justification</a:t>
            </a:r>
          </a:p>
          <a:p>
            <a:pPr algn="ctr" defTabSz="609630">
              <a:lnSpc>
                <a:spcPct val="130120"/>
              </a:lnSpc>
              <a:defRPr sz="1800" b="0" i="0" u="none" strike="noStrike" kern="0" cap="none" spc="0" baseline="0">
                <a:solidFill>
                  <a:srgbClr val="000000"/>
                </a:solidFill>
                <a:uFillTx/>
              </a:defRPr>
            </a:pPr>
            <a:r>
              <a:rPr lang="en-US" sz="3200" spc="100" dirty="0">
                <a:solidFill>
                  <a:srgbClr val="000000"/>
                </a:solidFill>
                <a:latin typeface="Arimo Bold"/>
              </a:rPr>
              <a:t>(Sheriff’s Office &amp; Buildings: 3355)</a:t>
            </a:r>
          </a:p>
          <a:p>
            <a:pPr defTabSz="609630">
              <a:lnSpc>
                <a:spcPct val="130120"/>
              </a:lnSpc>
              <a:defRPr sz="1800" b="0" i="0" u="none" strike="noStrike" kern="0" cap="none" spc="0" baseline="0">
                <a:solidFill>
                  <a:srgbClr val="000000"/>
                </a:solidFill>
                <a:uFillTx/>
              </a:defRPr>
            </a:pPr>
            <a:endParaRPr lang="en-US" sz="4000" spc="100" dirty="0">
              <a:solidFill>
                <a:srgbClr val="000000"/>
              </a:solidFill>
              <a:latin typeface="Arimo Bold"/>
            </a:endParaRP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5" name="TextBox 5">
            <a:extLst>
              <a:ext uri="{FF2B5EF4-FFF2-40B4-BE49-F238E27FC236}">
                <a16:creationId xmlns:a16="http://schemas.microsoft.com/office/drawing/2014/main" id="{9DABE413-CBB3-1310-F511-A1913C5B482B}"/>
              </a:ext>
            </a:extLst>
          </p:cNvPr>
          <p:cNvSpPr txBox="1"/>
          <p:nvPr/>
        </p:nvSpPr>
        <p:spPr>
          <a:xfrm>
            <a:off x="587924" y="2456433"/>
            <a:ext cx="9811512" cy="1613455"/>
          </a:xfrm>
          <a:prstGeom prst="rect">
            <a:avLst/>
          </a:prstGeom>
          <a:noFill/>
          <a:ln cap="flat">
            <a:noFill/>
          </a:ln>
        </p:spPr>
        <p:txBody>
          <a:bodyPr vert="horz" wrap="square" lIns="0" tIns="0" rIns="0" bIns="0" anchor="t" anchorCtr="0" compatLnSpc="1">
            <a:spAutoFit/>
          </a:bodyPr>
          <a:lstStyle/>
          <a:p>
            <a:pPr marL="710390" lvl="2" indent="-236652" defTabSz="609630">
              <a:lnSpc>
                <a:spcPct val="130120"/>
              </a:lnSpc>
              <a:defRPr sz="1800" b="0" i="0" u="none" strike="noStrike" kern="0" cap="none" spc="0" baseline="0">
                <a:solidFill>
                  <a:srgbClr val="000000"/>
                </a:solidFill>
                <a:uFillTx/>
              </a:defRPr>
            </a:pPr>
            <a:r>
              <a:rPr lang="en-US" b="1" spc="-31" dirty="0">
                <a:solidFill>
                  <a:srgbClr val="000000"/>
                </a:solidFill>
                <a:latin typeface="Open Sans Bold"/>
              </a:rPr>
              <a:t>3355-522200						         	         $10,000</a:t>
            </a:r>
            <a:endParaRPr lang="en-US" b="1" spc="-31" dirty="0">
              <a:solidFill>
                <a:srgbClr val="000000"/>
              </a:solidFill>
              <a:latin typeface="Open Sans Bold"/>
              <a:ea typeface="Open Sans Bold"/>
              <a:cs typeface="Open Sans Bold"/>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600" spc="-31" dirty="0">
                <a:solidFill>
                  <a:srgbClr val="000000"/>
                </a:solidFill>
                <a:latin typeface="Open Sans"/>
              </a:rPr>
              <a:t>Funding for the repair and maintenance of the Sheriff's Office and its facilities is essential, as these locations support Headquarters and the Southside Precinct, while also serving as backups for other agency buildings. Adequate maintenance is crucial for ensuring operational readiness, safety, and efficiency throughout all divisions.</a:t>
            </a:r>
            <a:endParaRPr lang="en-US" sz="1600" b="1" spc="-31" dirty="0">
              <a:solidFill>
                <a:srgbClr val="000000"/>
              </a:solidFill>
              <a:latin typeface="Open Sans"/>
            </a:endParaRPr>
          </a:p>
        </p:txBody>
      </p:sp>
      <p:sp>
        <p:nvSpPr>
          <p:cNvPr id="6" name="TextBox 6">
            <a:extLst>
              <a:ext uri="{FF2B5EF4-FFF2-40B4-BE49-F238E27FC236}">
                <a16:creationId xmlns:a16="http://schemas.microsoft.com/office/drawing/2014/main" id="{215CCEA4-CC2A-4201-E272-BF30E1A8CCB3}"/>
              </a:ext>
            </a:extLst>
          </p:cNvPr>
          <p:cNvSpPr txBox="1"/>
          <p:nvPr/>
        </p:nvSpPr>
        <p:spPr>
          <a:xfrm>
            <a:off x="587924" y="1727050"/>
            <a:ext cx="4716780" cy="367793"/>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000" b="1" dirty="0">
                <a:solidFill>
                  <a:srgbClr val="00507B"/>
                </a:solidFill>
                <a:latin typeface="Arimo Bold"/>
              </a:rPr>
              <a:t>Requests</a:t>
            </a:r>
            <a:endParaRPr lang="en-US" sz="1400" b="1" dirty="0">
              <a:solidFill>
                <a:srgbClr val="000000"/>
              </a:solidFill>
              <a:latin typeface="Calibri"/>
            </a:endParaRPr>
          </a:p>
        </p:txBody>
      </p:sp>
      <p:sp>
        <p:nvSpPr>
          <p:cNvPr id="3" name="Slide Number Placeholder 2">
            <a:extLst>
              <a:ext uri="{FF2B5EF4-FFF2-40B4-BE49-F238E27FC236}">
                <a16:creationId xmlns:a16="http://schemas.microsoft.com/office/drawing/2014/main" id="{84A43618-3467-D08D-202A-56C4E89676C9}"/>
              </a:ext>
            </a:extLst>
          </p:cNvPr>
          <p:cNvSpPr>
            <a:spLocks noGrp="1"/>
          </p:cNvSpPr>
          <p:nvPr>
            <p:ph type="sldNum" sz="quarter" idx="12"/>
          </p:nvPr>
        </p:nvSpPr>
        <p:spPr/>
        <p:txBody>
          <a:bodyPr/>
          <a:lstStyle/>
          <a:p>
            <a:fld id="{EC38A8CB-6CE1-4548-978B-68EFEA465EE4}" type="slidenum">
              <a:rPr lang="en-US" smtClean="0"/>
              <a:t>9</a:t>
            </a:fld>
            <a:endParaRPr lang="en-US"/>
          </a:p>
        </p:txBody>
      </p:sp>
    </p:spTree>
    <p:extLst>
      <p:ext uri="{BB962C8B-B14F-4D97-AF65-F5344CB8AC3E}">
        <p14:creationId xmlns:p14="http://schemas.microsoft.com/office/powerpoint/2010/main" val="30816189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Props1.xml><?xml version="1.0" encoding="utf-8"?>
<ds:datastoreItem xmlns:ds="http://schemas.openxmlformats.org/officeDocument/2006/customXml" ds:itemID="{E76B4F98-79DF-4E9B-ACBA-3F309D4E861F}"/>
</file>

<file path=customXml/itemProps2.xml><?xml version="1.0" encoding="utf-8"?>
<ds:datastoreItem xmlns:ds="http://schemas.openxmlformats.org/officeDocument/2006/customXml" ds:itemID="{0867DC49-AF07-4D63-A3A8-3DAB9CD52599}"/>
</file>

<file path=customXml/itemProps3.xml><?xml version="1.0" encoding="utf-8"?>
<ds:datastoreItem xmlns:ds="http://schemas.openxmlformats.org/officeDocument/2006/customXml" ds:itemID="{F1A660B7-2DA5-4A07-A069-589CE190E430}"/>
</file>

<file path=docProps/app.xml><?xml version="1.0" encoding="utf-8"?>
<Properties xmlns="http://schemas.openxmlformats.org/officeDocument/2006/extended-properties" xmlns:vt="http://schemas.openxmlformats.org/officeDocument/2006/docPropsVTypes">
  <TotalTime>3045</TotalTime>
  <Words>4128</Words>
  <Application>Microsoft Office PowerPoint</Application>
  <PresentationFormat>Widescreen</PresentationFormat>
  <Paragraphs>630</Paragraphs>
  <Slides>33</Slides>
  <Notes>12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33</vt:i4>
      </vt:variant>
    </vt:vector>
  </HeadingPairs>
  <TitlesOfParts>
    <vt:vector size="45" baseType="lpstr">
      <vt:lpstr>Aptos</vt:lpstr>
      <vt:lpstr>Aptos Display</vt:lpstr>
      <vt:lpstr>Arial</vt:lpstr>
      <vt:lpstr>Arimo</vt:lpstr>
      <vt:lpstr>Arimo Bold</vt:lpstr>
      <vt:lpstr>Calibri</vt:lpstr>
      <vt:lpstr>Open Sans</vt:lpstr>
      <vt:lpstr>Open Sans Bold</vt:lpstr>
      <vt:lpstr>Open Sans Italics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8</cp:revision>
  <cp:lastPrinted>2025-06-27T15:58:42Z</cp:lastPrinted>
  <dcterms:created xsi:type="dcterms:W3CDTF">2025-05-15T14:44:47Z</dcterms:created>
  <dcterms:modified xsi:type="dcterms:W3CDTF">2026-07-31T18:33:56Z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