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342" r:id="rId3"/>
    <p:sldId id="343" r:id="rId4"/>
    <p:sldId id="352" r:id="rId5"/>
    <p:sldId id="354" r:id="rId6"/>
    <p:sldId id="355" r:id="rId7"/>
    <p:sldId id="344" r:id="rId8"/>
    <p:sldId id="345" r:id="rId9"/>
    <p:sldId id="346" r:id="rId10"/>
    <p:sldId id="348" r:id="rId11"/>
    <p:sldId id="349" r:id="rId12"/>
    <p:sldId id="350" r:id="rId13"/>
    <p:sldId id="277"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6127AD-45C9-4315-AE19-84E742136F35}" v="2" dt="2026-07-20T19:47:54.4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545" autoAdjust="0"/>
  </p:normalViewPr>
  <p:slideViewPr>
    <p:cSldViewPr snapToGrid="0">
      <p:cViewPr varScale="1">
        <p:scale>
          <a:sx n="83" d="100"/>
          <a:sy n="83" d="100"/>
        </p:scale>
        <p:origin x="167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7/22/2026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Overall Statistics of 01/01/2025 – 12/31/2025</a:t>
            </a:r>
          </a:p>
          <a:p>
            <a:r>
              <a:rPr lang="en-US" b="1" dirty="0"/>
              <a:t>Total cases filed:</a:t>
            </a:r>
            <a:r>
              <a:rPr lang="en-US" dirty="0"/>
              <a:t> 4,984 </a:t>
            </a:r>
          </a:p>
          <a:p>
            <a:r>
              <a:rPr lang="en-US" b="1" dirty="0"/>
              <a:t>Total cases disposed:</a:t>
            </a:r>
            <a:r>
              <a:rPr lang="en-US" dirty="0"/>
              <a:t> 4,617 </a:t>
            </a:r>
          </a:p>
          <a:p>
            <a:r>
              <a:rPr lang="en-US" b="1" dirty="0"/>
              <a:t>Cases remaining (net increase):</a:t>
            </a:r>
            <a:r>
              <a:rPr lang="en-US" dirty="0"/>
              <a:t> </a:t>
            </a:r>
            <a:r>
              <a:rPr lang="en-US" b="1" dirty="0"/>
              <a:t>367</a:t>
            </a:r>
            <a:r>
              <a:rPr lang="en-US" dirty="0"/>
              <a:t> </a:t>
            </a:r>
          </a:p>
          <a:p>
            <a:r>
              <a:rPr lang="en-US" b="1" dirty="0"/>
              <a:t>Overall disposal rate:</a:t>
            </a:r>
            <a:r>
              <a:rPr lang="en-US" dirty="0"/>
              <a:t> </a:t>
            </a:r>
            <a:r>
              <a:rPr lang="en-US" b="1" dirty="0"/>
              <a:t>92.6%</a:t>
            </a:r>
            <a:r>
              <a:rPr lang="en-US" dirty="0"/>
              <a:t> </a:t>
            </a:r>
          </a:p>
          <a:p>
            <a:r>
              <a:rPr lang="en-US" b="1" dirty="0"/>
              <a:t>Percentage of Total Filings</a:t>
            </a:r>
          </a:p>
          <a:p>
            <a:r>
              <a:rPr lang="en-US" dirty="0"/>
              <a:t>Traffic Citations: </a:t>
            </a:r>
            <a:r>
              <a:rPr lang="en-US" b="1" dirty="0"/>
              <a:t>74.9%</a:t>
            </a:r>
            <a:r>
              <a:rPr lang="en-US" dirty="0"/>
              <a:t> </a:t>
            </a:r>
          </a:p>
          <a:p>
            <a:r>
              <a:rPr lang="en-US" dirty="0"/>
              <a:t>Other Traffic: </a:t>
            </a:r>
            <a:r>
              <a:rPr lang="en-US" b="1" dirty="0"/>
              <a:t>14.1%</a:t>
            </a:r>
            <a:r>
              <a:rPr lang="en-US" dirty="0"/>
              <a:t> </a:t>
            </a:r>
          </a:p>
          <a:p>
            <a:r>
              <a:rPr lang="en-US" dirty="0"/>
              <a:t>Adult Criminal: </a:t>
            </a:r>
            <a:r>
              <a:rPr lang="en-US" b="1" dirty="0"/>
              <a:t>6.7%</a:t>
            </a:r>
            <a:r>
              <a:rPr lang="en-US" dirty="0"/>
              <a:t> </a:t>
            </a:r>
          </a:p>
          <a:p>
            <a:r>
              <a:rPr lang="en-US" dirty="0"/>
              <a:t>Serious Traffic: </a:t>
            </a:r>
            <a:r>
              <a:rPr lang="en-US" b="1" dirty="0"/>
              <a:t>2.3%</a:t>
            </a:r>
            <a:r>
              <a:rPr lang="en-US" dirty="0"/>
              <a:t> </a:t>
            </a:r>
          </a:p>
          <a:p>
            <a:r>
              <a:rPr lang="en-US" dirty="0"/>
              <a:t>Probation Revocation: </a:t>
            </a:r>
            <a:r>
              <a:rPr lang="en-US" b="1" dirty="0"/>
              <a:t>1.7%</a:t>
            </a:r>
            <a:r>
              <a:rPr lang="en-US" dirty="0"/>
              <a:t> </a:t>
            </a:r>
          </a:p>
          <a:p>
            <a:r>
              <a:rPr lang="en-US" dirty="0"/>
              <a:t>Ordinance Violations: </a:t>
            </a:r>
            <a:r>
              <a:rPr lang="en-US" b="1" dirty="0"/>
              <a:t>0.2%</a:t>
            </a:r>
            <a:r>
              <a:rPr lang="en-US" dirty="0"/>
              <a:t> </a:t>
            </a:r>
          </a:p>
          <a:p>
            <a:r>
              <a:rPr lang="en-US" b="1" dirty="0"/>
              <a:t>Percentage of Total Dispositions</a:t>
            </a:r>
          </a:p>
          <a:p>
            <a:r>
              <a:rPr lang="en-US" dirty="0"/>
              <a:t>Traffic Citations: </a:t>
            </a:r>
            <a:r>
              <a:rPr lang="en-US" b="1" dirty="0"/>
              <a:t>80.3%</a:t>
            </a:r>
            <a:r>
              <a:rPr lang="en-US" dirty="0"/>
              <a:t> </a:t>
            </a:r>
          </a:p>
          <a:p>
            <a:r>
              <a:rPr lang="en-US" dirty="0"/>
              <a:t>Other Traffic: </a:t>
            </a:r>
            <a:r>
              <a:rPr lang="en-US" b="1" dirty="0"/>
              <a:t>11.6%</a:t>
            </a:r>
            <a:r>
              <a:rPr lang="en-US" dirty="0"/>
              <a:t> </a:t>
            </a:r>
          </a:p>
          <a:p>
            <a:r>
              <a:rPr lang="en-US" dirty="0"/>
              <a:t>Adult Criminal: </a:t>
            </a:r>
            <a:r>
              <a:rPr lang="en-US" b="1" dirty="0"/>
              <a:t>4.2%</a:t>
            </a:r>
            <a:r>
              <a:rPr lang="en-US" dirty="0"/>
              <a:t> </a:t>
            </a:r>
          </a:p>
          <a:p>
            <a:r>
              <a:rPr lang="en-US" dirty="0"/>
              <a:t>Serious Traffic: </a:t>
            </a:r>
            <a:r>
              <a:rPr lang="en-US" b="1" dirty="0"/>
              <a:t>2.1%</a:t>
            </a:r>
            <a:r>
              <a:rPr lang="en-US" dirty="0"/>
              <a:t> </a:t>
            </a:r>
          </a:p>
          <a:p>
            <a:r>
              <a:rPr lang="en-US" dirty="0"/>
              <a:t>Probation Revocation: </a:t>
            </a:r>
            <a:r>
              <a:rPr lang="en-US" b="1" dirty="0"/>
              <a:t>1.9%</a:t>
            </a:r>
            <a:r>
              <a:rPr lang="en-US" dirty="0"/>
              <a:t> </a:t>
            </a:r>
          </a:p>
          <a:p>
            <a:r>
              <a:rPr lang="en-US" dirty="0"/>
              <a:t>Ordinance Violations: </a:t>
            </a:r>
            <a:r>
              <a:rPr lang="en-US" b="1" dirty="0"/>
              <a:t>0.02%</a:t>
            </a:r>
          </a:p>
          <a:p>
            <a:endParaRPr lang="en-US" b="1" dirty="0"/>
          </a:p>
          <a:p>
            <a:r>
              <a:rPr lang="en-US" b="1" dirty="0"/>
              <a:t>Overall Statistics of 01/01/2026 – 07/17/2026</a:t>
            </a:r>
          </a:p>
          <a:p>
            <a:r>
              <a:rPr lang="en-US" b="1" dirty="0"/>
              <a:t>Total cases filed:</a:t>
            </a:r>
            <a:r>
              <a:rPr lang="en-US" dirty="0"/>
              <a:t> 2,974 </a:t>
            </a:r>
          </a:p>
          <a:p>
            <a:r>
              <a:rPr lang="en-US" b="1" dirty="0"/>
              <a:t>Total cases disposed:</a:t>
            </a:r>
            <a:r>
              <a:rPr lang="en-US" dirty="0"/>
              <a:t> 2,786 </a:t>
            </a:r>
          </a:p>
          <a:p>
            <a:r>
              <a:rPr lang="en-US" b="1" dirty="0"/>
              <a:t>Net increase in pending cases:</a:t>
            </a:r>
            <a:r>
              <a:rPr lang="en-US" dirty="0"/>
              <a:t> </a:t>
            </a:r>
            <a:r>
              <a:rPr lang="en-US" b="1" dirty="0"/>
              <a:t>188</a:t>
            </a:r>
            <a:r>
              <a:rPr lang="en-US" dirty="0"/>
              <a:t> </a:t>
            </a:r>
          </a:p>
          <a:p>
            <a:r>
              <a:rPr lang="en-US" b="1" dirty="0"/>
              <a:t>Overall disposal rate:</a:t>
            </a:r>
            <a:r>
              <a:rPr lang="en-US" dirty="0"/>
              <a:t> </a:t>
            </a:r>
            <a:r>
              <a:rPr lang="en-US" b="1" dirty="0"/>
              <a:t>93.7%</a:t>
            </a:r>
            <a:r>
              <a:rPr lang="en-US" dirty="0"/>
              <a:t> </a:t>
            </a:r>
          </a:p>
          <a:p>
            <a:r>
              <a:rPr lang="en-US" b="1" dirty="0"/>
              <a:t>Percentage of Total Filings</a:t>
            </a:r>
          </a:p>
          <a:p>
            <a:r>
              <a:rPr lang="en-US" dirty="0"/>
              <a:t>Traffic Citations: </a:t>
            </a:r>
            <a:r>
              <a:rPr lang="en-US" b="1" dirty="0"/>
              <a:t>80.3%</a:t>
            </a:r>
            <a:r>
              <a:rPr lang="en-US" dirty="0"/>
              <a:t> </a:t>
            </a:r>
          </a:p>
          <a:p>
            <a:r>
              <a:rPr lang="en-US" dirty="0"/>
              <a:t>Other Traffic: </a:t>
            </a:r>
            <a:r>
              <a:rPr lang="en-US" b="1" dirty="0"/>
              <a:t>10.0%</a:t>
            </a:r>
            <a:r>
              <a:rPr lang="en-US" dirty="0"/>
              <a:t> </a:t>
            </a:r>
          </a:p>
          <a:p>
            <a:r>
              <a:rPr lang="en-US" dirty="0"/>
              <a:t>Adult Criminal: </a:t>
            </a:r>
            <a:r>
              <a:rPr lang="en-US" b="1" dirty="0"/>
              <a:t>6.7%</a:t>
            </a:r>
            <a:r>
              <a:rPr lang="en-US" dirty="0"/>
              <a:t> </a:t>
            </a:r>
          </a:p>
          <a:p>
            <a:r>
              <a:rPr lang="en-US" dirty="0"/>
              <a:t>Probation Revocation: </a:t>
            </a:r>
            <a:r>
              <a:rPr lang="en-US" b="1" dirty="0"/>
              <a:t>2.0%</a:t>
            </a:r>
            <a:r>
              <a:rPr lang="en-US" dirty="0"/>
              <a:t> </a:t>
            </a:r>
          </a:p>
          <a:p>
            <a:r>
              <a:rPr lang="en-US" dirty="0"/>
              <a:t>Serious Traffic: </a:t>
            </a:r>
            <a:r>
              <a:rPr lang="en-US" b="1" dirty="0"/>
              <a:t>0.8%</a:t>
            </a:r>
            <a:r>
              <a:rPr lang="en-US" dirty="0"/>
              <a:t> </a:t>
            </a:r>
          </a:p>
          <a:p>
            <a:r>
              <a:rPr lang="en-US" dirty="0"/>
              <a:t>Ordinance Violations: </a:t>
            </a:r>
            <a:r>
              <a:rPr lang="en-US" b="1" dirty="0"/>
              <a:t>0.2%</a:t>
            </a:r>
            <a:r>
              <a:rPr lang="en-US" dirty="0"/>
              <a:t> </a:t>
            </a:r>
          </a:p>
          <a:p>
            <a:r>
              <a:rPr lang="en-US" b="1" dirty="0"/>
              <a:t>Percentage of Total Dispositions</a:t>
            </a:r>
          </a:p>
          <a:p>
            <a:r>
              <a:rPr lang="en-US" dirty="0"/>
              <a:t>Traffic Citations: </a:t>
            </a:r>
            <a:r>
              <a:rPr lang="en-US" b="1" dirty="0"/>
              <a:t>80.5%</a:t>
            </a:r>
            <a:r>
              <a:rPr lang="en-US" dirty="0"/>
              <a:t> </a:t>
            </a:r>
          </a:p>
          <a:p>
            <a:r>
              <a:rPr lang="en-US" dirty="0"/>
              <a:t>Other Traffic: </a:t>
            </a:r>
            <a:r>
              <a:rPr lang="en-US" b="1" dirty="0"/>
              <a:t>10.9%</a:t>
            </a:r>
            <a:r>
              <a:rPr lang="en-US" dirty="0"/>
              <a:t> </a:t>
            </a:r>
          </a:p>
          <a:p>
            <a:r>
              <a:rPr lang="en-US" dirty="0"/>
              <a:t>Adult Criminal: </a:t>
            </a:r>
            <a:r>
              <a:rPr lang="en-US" b="1" dirty="0"/>
              <a:t>5.2%</a:t>
            </a:r>
            <a:r>
              <a:rPr lang="en-US" dirty="0"/>
              <a:t> </a:t>
            </a:r>
          </a:p>
          <a:p>
            <a:r>
              <a:rPr lang="en-US" dirty="0"/>
              <a:t>Probation Revocation: </a:t>
            </a:r>
            <a:r>
              <a:rPr lang="en-US" b="1" dirty="0"/>
              <a:t>2.0%</a:t>
            </a:r>
            <a:r>
              <a:rPr lang="en-US" dirty="0"/>
              <a:t> </a:t>
            </a:r>
          </a:p>
          <a:p>
            <a:r>
              <a:rPr lang="en-US" dirty="0"/>
              <a:t>Serious Traffic: </a:t>
            </a:r>
            <a:r>
              <a:rPr lang="en-US" b="1" dirty="0"/>
              <a:t>1.3%</a:t>
            </a:r>
            <a:r>
              <a:rPr lang="en-US" dirty="0"/>
              <a:t> </a:t>
            </a:r>
          </a:p>
          <a:p>
            <a:r>
              <a:rPr lang="en-US" dirty="0"/>
              <a:t>Ordinance Violations: </a:t>
            </a:r>
            <a:r>
              <a:rPr lang="en-US" b="1" dirty="0"/>
              <a:t>0.1%</a:t>
            </a:r>
            <a:endParaRPr lang="en-US" dirty="0"/>
          </a:p>
          <a:p>
            <a:endParaRPr lang="en-US" dirty="0"/>
          </a:p>
        </p:txBody>
      </p:sp>
      <p:sp>
        <p:nvSpPr>
          <p:cNvPr id="4" name="Slide Number Placeholder 3"/>
          <p:cNvSpPr>
            <a:spLocks noGrp="1"/>
          </p:cNvSpPr>
          <p:nvPr>
            <p:ph type="sldNum" sz="quarter" idx="5"/>
          </p:nvPr>
        </p:nvSpPr>
        <p:spPr/>
        <p:txBody>
          <a:bodyPr/>
          <a:lstStyle/>
          <a:p>
            <a:fld id="{2B60BD99-9422-4CF7-90EE-5E15227B2898}" type="slidenum">
              <a:rPr lang="en-US" smtClean="0"/>
              <a:t>5</a:t>
            </a:fld>
            <a:endParaRPr lang="en-US"/>
          </a:p>
        </p:txBody>
      </p:sp>
    </p:spTree>
    <p:extLst>
      <p:ext uri="{BB962C8B-B14F-4D97-AF65-F5344CB8AC3E}">
        <p14:creationId xmlns:p14="http://schemas.microsoft.com/office/powerpoint/2010/main" val="3932689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30586-1422-1AB4-5F71-F3338932B3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65908-E527-446B-345E-BCC8A1BC50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07098B-2749-9E69-CD8F-FB2F9D611ADD}"/>
              </a:ext>
            </a:extLst>
          </p:cNvPr>
          <p:cNvSpPr>
            <a:spLocks noGrp="1"/>
          </p:cNvSpPr>
          <p:nvPr>
            <p:ph type="body" idx="1"/>
          </p:nvPr>
        </p:nvSpPr>
        <p:spPr/>
        <p:txBody>
          <a:bodyPr/>
          <a:lstStyle/>
          <a:p>
            <a:r>
              <a:rPr lang="en-US" b="1" dirty="0"/>
              <a:t>Key Findings</a:t>
            </a:r>
          </a:p>
          <a:p>
            <a:r>
              <a:rPr lang="en-US" b="1" dirty="0"/>
              <a:t>Overall Performance</a:t>
            </a:r>
          </a:p>
          <a:p>
            <a:r>
              <a:rPr lang="en-US" b="1" dirty="0"/>
              <a:t>2025:</a:t>
            </a:r>
            <a:r>
              <a:rPr lang="en-US" dirty="0"/>
              <a:t> 810 dispositions out of 1,828 filings = </a:t>
            </a:r>
            <a:r>
              <a:rPr lang="en-US" b="1" dirty="0"/>
              <a:t>44.31%</a:t>
            </a:r>
            <a:r>
              <a:rPr lang="en-US" dirty="0"/>
              <a:t> </a:t>
            </a:r>
          </a:p>
          <a:p>
            <a:r>
              <a:rPr lang="en-US" b="1" dirty="0"/>
              <a:t>2026 YTD:</a:t>
            </a:r>
            <a:r>
              <a:rPr lang="en-US" dirty="0"/>
              <a:t> 714 dispositions out of 1,131 filings = </a:t>
            </a:r>
            <a:r>
              <a:rPr lang="en-US" b="1" dirty="0"/>
              <a:t>63.13%</a:t>
            </a:r>
            <a:r>
              <a:rPr lang="en-US" dirty="0"/>
              <a:t> </a:t>
            </a:r>
          </a:p>
          <a:p>
            <a:r>
              <a:rPr lang="en-US" b="1" dirty="0"/>
              <a:t>Improvement:</a:t>
            </a:r>
            <a:r>
              <a:rPr lang="en-US" dirty="0"/>
              <a:t> The overall disposition rate has increased by </a:t>
            </a:r>
            <a:r>
              <a:rPr lang="en-US" b="1" dirty="0"/>
              <a:t>18.82 percentage points</a:t>
            </a:r>
            <a:r>
              <a:rPr lang="en-US" dirty="0"/>
              <a:t>, indicating the court is disposing of cases at a faster pace relative to new filings than it did in 2025.</a:t>
            </a:r>
          </a:p>
          <a:p>
            <a:r>
              <a:rPr lang="en-US" b="1" dirty="0"/>
              <a:t>Largest Improvements</a:t>
            </a:r>
          </a:p>
          <a:p>
            <a:r>
              <a:rPr lang="en-US" b="1" dirty="0"/>
              <a:t>Tort – Auto Accident:</a:t>
            </a:r>
            <a:r>
              <a:rPr lang="en-US" dirty="0"/>
              <a:t> </a:t>
            </a:r>
            <a:r>
              <a:rPr lang="en-US" b="1" dirty="0"/>
              <a:t>55.00% → 135.29%</a:t>
            </a:r>
            <a:r>
              <a:rPr lang="en-US" dirty="0"/>
              <a:t> (+80.29 points), suggesting the court is resolving older cases faster than new ones are being filed. </a:t>
            </a:r>
          </a:p>
          <a:p>
            <a:r>
              <a:rPr lang="en-US" b="1" dirty="0"/>
              <a:t>Other General Civil:</a:t>
            </a:r>
            <a:r>
              <a:rPr lang="en-US" dirty="0"/>
              <a:t> </a:t>
            </a:r>
            <a:r>
              <a:rPr lang="en-US" b="1" dirty="0"/>
              <a:t>47.62% → 112.50%</a:t>
            </a:r>
            <a:r>
              <a:rPr lang="en-US" dirty="0"/>
              <a:t> (+64.88 points), indicating a reduction in backlog. </a:t>
            </a:r>
          </a:p>
          <a:p>
            <a:r>
              <a:rPr lang="en-US" b="1" dirty="0"/>
              <a:t>Tort – Other:</a:t>
            </a:r>
            <a:r>
              <a:rPr lang="en-US" dirty="0"/>
              <a:t> </a:t>
            </a:r>
            <a:r>
              <a:rPr lang="en-US" b="1" dirty="0"/>
              <a:t>72.73% → 100.00%</a:t>
            </a:r>
            <a:r>
              <a:rPr lang="en-US" dirty="0"/>
              <a:t> (+27.27 points), meaning the court kept pace with filings. </a:t>
            </a:r>
          </a:p>
          <a:p>
            <a:r>
              <a:rPr lang="en-US" b="1" dirty="0"/>
              <a:t>Contracts/Accounts:</a:t>
            </a:r>
            <a:r>
              <a:rPr lang="en-US" dirty="0"/>
              <a:t> </a:t>
            </a:r>
            <a:r>
              <a:rPr lang="en-US" b="1" dirty="0"/>
              <a:t>42.10% → 58.98%</a:t>
            </a:r>
            <a:r>
              <a:rPr lang="en-US" dirty="0"/>
              <a:t> (+16.88 points). Although improved, this high-volume category still has a disposition rate below 100%, so it continues to add to the pending caseload. </a:t>
            </a:r>
          </a:p>
          <a:p>
            <a:r>
              <a:rPr lang="en-US" b="1" dirty="0"/>
              <a:t>Areas That Declined</a:t>
            </a:r>
          </a:p>
          <a:p>
            <a:r>
              <a:rPr lang="en-US" b="1" dirty="0"/>
              <a:t>Garnishment:</a:t>
            </a:r>
            <a:r>
              <a:rPr lang="en-US" dirty="0"/>
              <a:t> </a:t>
            </a:r>
            <a:r>
              <a:rPr lang="en-US" b="1" dirty="0"/>
              <a:t>54.93% → 32.65%</a:t>
            </a:r>
            <a:r>
              <a:rPr lang="en-US" dirty="0"/>
              <a:t> (−22.28 points), showing filings are outpacing dispositions more than they did in 2025. </a:t>
            </a:r>
          </a:p>
          <a:p>
            <a:r>
              <a:rPr lang="en-US" b="1" dirty="0"/>
              <a:t>Tort – Premises Liability:</a:t>
            </a:r>
            <a:r>
              <a:rPr lang="en-US" dirty="0"/>
              <a:t> </a:t>
            </a:r>
            <a:r>
              <a:rPr lang="en-US" b="1" dirty="0"/>
              <a:t>54.55% → 25.00%</a:t>
            </a:r>
            <a:r>
              <a:rPr lang="en-US" dirty="0"/>
              <a:t> (−29.55 points), indicating slower processing in this category.</a:t>
            </a:r>
          </a:p>
          <a:p>
            <a:endParaRPr lang="en-US" dirty="0"/>
          </a:p>
        </p:txBody>
      </p:sp>
      <p:sp>
        <p:nvSpPr>
          <p:cNvPr id="4" name="Slide Number Placeholder 3">
            <a:extLst>
              <a:ext uri="{FF2B5EF4-FFF2-40B4-BE49-F238E27FC236}">
                <a16:creationId xmlns:a16="http://schemas.microsoft.com/office/drawing/2014/main" id="{6A0E0BEC-15F1-771F-F008-AFEE7423CCE9}"/>
              </a:ext>
            </a:extLst>
          </p:cNvPr>
          <p:cNvSpPr>
            <a:spLocks noGrp="1"/>
          </p:cNvSpPr>
          <p:nvPr>
            <p:ph type="sldNum" sz="quarter" idx="5"/>
          </p:nvPr>
        </p:nvSpPr>
        <p:spPr/>
        <p:txBody>
          <a:bodyPr/>
          <a:lstStyle/>
          <a:p>
            <a:fld id="{2B60BD99-9422-4CF7-90EE-5E15227B2898}" type="slidenum">
              <a:rPr lang="en-US" smtClean="0"/>
              <a:t>6</a:t>
            </a:fld>
            <a:endParaRPr lang="en-US"/>
          </a:p>
        </p:txBody>
      </p:sp>
    </p:spTree>
    <p:extLst>
      <p:ext uri="{BB962C8B-B14F-4D97-AF65-F5344CB8AC3E}">
        <p14:creationId xmlns:p14="http://schemas.microsoft.com/office/powerpoint/2010/main" val="2767211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Highlight at the BOC hearing that this position is possibly grant funded</a:t>
            </a:r>
            <a:r>
              <a:rPr lang="en-US"/>
              <a:t>. </a:t>
            </a:r>
            <a:endParaRPr lang="en-US" dirty="0"/>
          </a:p>
        </p:txBody>
      </p:sp>
      <p:sp>
        <p:nvSpPr>
          <p:cNvPr id="4" name="Slide Number Placeholder 3"/>
          <p:cNvSpPr>
            <a:spLocks noGrp="1"/>
          </p:cNvSpPr>
          <p:nvPr>
            <p:ph type="sldNum" sz="quarter" idx="5"/>
          </p:nvPr>
        </p:nvSpPr>
        <p:spPr/>
        <p:txBody>
          <a:bodyPr/>
          <a:lstStyle/>
          <a:p>
            <a:fld id="{2B60BD99-9422-4CF7-90EE-5E15227B2898}" type="slidenum">
              <a:rPr lang="en-US" smtClean="0"/>
              <a:t>12</a:t>
            </a:fld>
            <a:endParaRPr lang="en-US"/>
          </a:p>
        </p:txBody>
      </p:sp>
    </p:spTree>
    <p:extLst>
      <p:ext uri="{BB962C8B-B14F-4D97-AF65-F5344CB8AC3E}">
        <p14:creationId xmlns:p14="http://schemas.microsoft.com/office/powerpoint/2010/main" val="566546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7/22/2026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7/22/2026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svg"/><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svg"/><Relationship Id="rId7" Type="http://schemas.openxmlformats.org/officeDocument/2006/relationships/image" Target="../media/image18.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82475" y="774295"/>
            <a:ext cx="8427049" cy="1022396"/>
          </a:xfrm>
          <a:prstGeom prst="rect">
            <a:avLst/>
          </a:prstGeom>
        </p:spPr>
        <p:txBody>
          <a:bodyPr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State Court A</a:t>
            </a:r>
          </a:p>
        </p:txBody>
      </p:sp>
      <p:sp>
        <p:nvSpPr>
          <p:cNvPr id="3" name="TextBox 3"/>
          <p:cNvSpPr txBox="1"/>
          <p:nvPr/>
        </p:nvSpPr>
        <p:spPr>
          <a:xfrm>
            <a:off x="2544346" y="1912811"/>
            <a:ext cx="8017657" cy="1127745"/>
          </a:xfrm>
          <a:prstGeom prst="rect">
            <a:avLst/>
          </a:prstGeom>
        </p:spPr>
        <p:txBody>
          <a:bodyPr lIns="0" tIns="0" rIns="0" bIns="0" rtlCol="0" anchor="t">
            <a:spAutoFit/>
          </a:bodyPr>
          <a:lstStyle/>
          <a:p>
            <a:pPr>
              <a:lnSpc>
                <a:spcPts val="4574"/>
              </a:lnSpc>
            </a:pPr>
            <a:r>
              <a:rPr lang="en-US" sz="3267" spc="-5" dirty="0">
                <a:solidFill>
                  <a:srgbClr val="00507B"/>
                </a:solidFill>
                <a:latin typeface="Abrade"/>
                <a:ea typeface="Abrade"/>
                <a:cs typeface="Abrade"/>
                <a:sym typeface="Abrade"/>
              </a:rPr>
              <a:t>2027 OPERATING AND 5-YEAR CIP 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Chief State Court Judge V.T. McRae</a:t>
            </a:r>
          </a:p>
          <a:p>
            <a:pPr>
              <a:lnSpc>
                <a:spcPts val="3236"/>
              </a:lnSpc>
            </a:pPr>
            <a:r>
              <a:rPr lang="en-US" sz="2311" dirty="0">
                <a:solidFill>
                  <a:srgbClr val="00507B"/>
                </a:solidFill>
                <a:latin typeface="Public Sans"/>
                <a:ea typeface="Public Sans"/>
                <a:cs typeface="Public Sans"/>
                <a:sym typeface="Public Sans"/>
              </a:rPr>
              <a:t>Date: August 6</a:t>
            </a:r>
            <a:r>
              <a:rPr lang="en-US" sz="2311" baseline="30000" dirty="0">
                <a:solidFill>
                  <a:srgbClr val="00507B"/>
                </a:solidFill>
                <a:latin typeface="Public Sans"/>
                <a:ea typeface="Public Sans"/>
                <a:cs typeface="Public Sans"/>
                <a:sym typeface="Public Sans"/>
              </a:rPr>
              <a:t>th</a:t>
            </a:r>
            <a:r>
              <a:rPr lang="en-US" sz="2311" dirty="0">
                <a:solidFill>
                  <a:srgbClr val="00507B"/>
                </a:solidFill>
                <a:latin typeface="Public Sans"/>
                <a:ea typeface="Public Sans"/>
                <a:cs typeface="Public Sans"/>
                <a:sym typeface="Public Sans"/>
              </a:rPr>
              <a: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04A54-F419-EE46-30E5-F3EAABFBE5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8C25189-A90F-F2F2-6206-1656E0F483B8}"/>
              </a:ext>
            </a:extLst>
          </p:cNvPr>
          <p:cNvSpPr/>
          <p:nvPr/>
        </p:nvSpPr>
        <p:spPr>
          <a:xfrm rot="-5399999">
            <a:off x="10951530" y="5393125"/>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48A3EE25-961A-485A-3D0B-A424233B8EF7}"/>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4">
            <a:extLst>
              <a:ext uri="{FF2B5EF4-FFF2-40B4-BE49-F238E27FC236}">
                <a16:creationId xmlns:a16="http://schemas.microsoft.com/office/drawing/2014/main" id="{D66BEBF6-8036-5B46-6113-80871E4ACA75}"/>
              </a:ext>
            </a:extLst>
          </p:cNvPr>
          <p:cNvSpPr txBox="1"/>
          <p:nvPr/>
        </p:nvSpPr>
        <p:spPr>
          <a:xfrm>
            <a:off x="860079" y="1296607"/>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13" name="TextBox 5">
            <a:extLst>
              <a:ext uri="{FF2B5EF4-FFF2-40B4-BE49-F238E27FC236}">
                <a16:creationId xmlns:a16="http://schemas.microsoft.com/office/drawing/2014/main" id="{1E5F587C-8E44-A79A-3395-3D5AA31958D9}"/>
              </a:ext>
            </a:extLst>
          </p:cNvPr>
          <p:cNvSpPr txBox="1"/>
          <p:nvPr/>
        </p:nvSpPr>
        <p:spPr>
          <a:xfrm>
            <a:off x="592333" y="3094944"/>
            <a:ext cx="10191993" cy="3297249"/>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           Travel							$7,000</a:t>
            </a:r>
            <a:endParaRPr lang="en-US" sz="1200" dirty="0">
              <a:solidFill>
                <a:srgbClr val="000000"/>
              </a:solidFill>
              <a:latin typeface="Calibri"/>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100" spc="-31" dirty="0">
                <a:solidFill>
                  <a:srgbClr val="000000"/>
                </a:solidFill>
                <a:latin typeface="Open Sans"/>
                <a:ea typeface="Open Sans"/>
                <a:cs typeface="Open Sans"/>
              </a:rPr>
              <a:t>We are asking for a $7,000 increase to the Travel budget. The increase request comes with the realization that the initial budget was not enough to cover the travel costs for staff training. Budget amendments had to be done to accommodate the cost of travel. This proposed increase would ensure that there is enough funding to provide court staff with proper travel accommodations for training without going into other budget lines. </a:t>
            </a:r>
          </a:p>
          <a:p>
            <a:pPr marL="710390" lvl="2"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Education &amp; Training					$20,000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100" spc="-31" dirty="0">
                <a:solidFill>
                  <a:srgbClr val="000000"/>
                </a:solidFill>
                <a:latin typeface="Open Sans"/>
                <a:ea typeface="Open Sans"/>
                <a:cs typeface="Open Sans"/>
              </a:rPr>
              <a:t>We are asking for a $20,000 increase to the Education &amp; Training budget. The increase request reflects the cost of training for the Judge, Judicial Assistant, &amp; Law Clerk. The Current budget of $5,000 was not enough to cover the cost of training for Court staff. Budget amendments had to be done to accommodate the cost of education and training. This proposed increase would ensure that court staff is better educated  on the most current legal issues, to serve the public and streamline job duties. (Mandatory Judges Fall and Spring Conference, Accountability Court Training, Staff Attorney Training, Tyler Technology </a:t>
            </a:r>
            <a:r>
              <a:rPr lang="en-US" sz="1100" spc="-31">
                <a:solidFill>
                  <a:srgbClr val="000000"/>
                </a:solidFill>
                <a:latin typeface="Open Sans"/>
                <a:ea typeface="Open Sans"/>
                <a:cs typeface="Open Sans"/>
              </a:rPr>
              <a:t>Annual Training, etc.)</a:t>
            </a:r>
            <a:endParaRPr lang="en-US" sz="11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Other Supplies (Accountability Courts)		$23,000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100" spc="-31" dirty="0">
                <a:solidFill>
                  <a:srgbClr val="000000"/>
                </a:solidFill>
                <a:latin typeface="Open Sans"/>
              </a:rPr>
              <a:t>We are asking for $14,000 for costs not covered by State &amp; Federal funding for Veterans Court and $9,000 for costs require to run Night Court every month. The costs of Night Court include Attorneys, Bailiffs, Interpreters, Court resources, etc. </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4" name="TextBox 6">
            <a:extLst>
              <a:ext uri="{FF2B5EF4-FFF2-40B4-BE49-F238E27FC236}">
                <a16:creationId xmlns:a16="http://schemas.microsoft.com/office/drawing/2014/main" id="{A48A63A0-5F39-6840-525E-FB3A637E0CD2}"/>
              </a:ext>
            </a:extLst>
          </p:cNvPr>
          <p:cNvSpPr txBox="1"/>
          <p:nvPr/>
        </p:nvSpPr>
        <p:spPr>
          <a:xfrm>
            <a:off x="971550" y="2544226"/>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507B"/>
                </a:solidFill>
                <a:latin typeface="Arimo Bold"/>
              </a:rPr>
              <a:t>Requests</a:t>
            </a:r>
            <a:endParaRPr lang="en-US" sz="1200">
              <a:solidFill>
                <a:srgbClr val="000000"/>
              </a:solidFill>
              <a:latin typeface="Calibri"/>
            </a:endParaRPr>
          </a:p>
        </p:txBody>
      </p:sp>
    </p:spTree>
    <p:extLst>
      <p:ext uri="{BB962C8B-B14F-4D97-AF65-F5344CB8AC3E}">
        <p14:creationId xmlns:p14="http://schemas.microsoft.com/office/powerpoint/2010/main" val="3600248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8031516" y="2138883"/>
            <a:ext cx="2742572" cy="93115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00507B"/>
                </a:solidFill>
                <a:latin typeface="Arimo Bold"/>
              </a:rPr>
              <a:t>Veterans Court Coordinator</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871159" y="1675407"/>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pic>
        <p:nvPicPr>
          <p:cNvPr id="24" name="Picture 10">
            <a:extLst>
              <a:ext uri="{FF2B5EF4-FFF2-40B4-BE49-F238E27FC236}">
                <a16:creationId xmlns:a16="http://schemas.microsoft.com/office/drawing/2014/main" id="{600E170C-5399-5BB1-03CC-C12D1B2013E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4B11CBB-DE37-447E-6F43-08BB40193F5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A116822B-0714-B1E5-37BA-2CC3FAB0804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348B4684-9BAF-1160-BFD2-D157B3826E9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7C20EADD-8E4B-52FF-EBE8-192EC77E62D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BDFDDB34-7865-FC5C-1203-17DDF96AD4D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pSp>
        <p:nvGrpSpPr>
          <p:cNvPr id="30" name="Group 16">
            <a:extLst>
              <a:ext uri="{FF2B5EF4-FFF2-40B4-BE49-F238E27FC236}">
                <a16:creationId xmlns:a16="http://schemas.microsoft.com/office/drawing/2014/main" id="{72C7BFE8-A0F1-0A88-0862-61D12CCE6B3D}"/>
              </a:ext>
            </a:extLst>
          </p:cNvPr>
          <p:cNvGrpSpPr/>
          <p:nvPr/>
        </p:nvGrpSpPr>
        <p:grpSpPr>
          <a:xfrm>
            <a:off x="4323552" y="2390413"/>
            <a:ext cx="1158685" cy="740407"/>
            <a:chOff x="6485327" y="3585618"/>
            <a:chExt cx="1738027" cy="1110611"/>
          </a:xfrm>
        </p:grpSpPr>
        <p:sp>
          <p:nvSpPr>
            <p:cNvPr id="31" name="Freeform 17">
              <a:extLst>
                <a:ext uri="{FF2B5EF4-FFF2-40B4-BE49-F238E27FC236}">
                  <a16:creationId xmlns:a16="http://schemas.microsoft.com/office/drawing/2014/main" id="{F90FFBBF-7BCD-A11C-D152-67EA4E36D9D5}"/>
                </a:ext>
              </a:extLst>
            </p:cNvPr>
            <p:cNvSpPr>
              <a:spLocks noMove="1" noResize="1"/>
            </p:cNvSpPr>
            <p:nvPr/>
          </p:nvSpPr>
          <p:spPr>
            <a:xfrm>
              <a:off x="6494846" y="3595137"/>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32" name="Freeform 18">
              <a:extLst>
                <a:ext uri="{FF2B5EF4-FFF2-40B4-BE49-F238E27FC236}">
                  <a16:creationId xmlns:a16="http://schemas.microsoft.com/office/drawing/2014/main" id="{C91DD2DC-6477-E1DD-1AC2-E0C596B81FE8}"/>
                </a:ext>
              </a:extLst>
            </p:cNvPr>
            <p:cNvSpPr>
              <a:spLocks noMove="1" noResize="1"/>
            </p:cNvSpPr>
            <p:nvPr/>
          </p:nvSpPr>
          <p:spPr>
            <a:xfrm>
              <a:off x="6485327" y="358561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33" name="Group 19">
            <a:extLst>
              <a:ext uri="{FF2B5EF4-FFF2-40B4-BE49-F238E27FC236}">
                <a16:creationId xmlns:a16="http://schemas.microsoft.com/office/drawing/2014/main" id="{57CA356D-1BA5-CEE8-CE57-12B5DCA2CEEE}"/>
              </a:ext>
            </a:extLst>
          </p:cNvPr>
          <p:cNvGrpSpPr/>
          <p:nvPr/>
        </p:nvGrpSpPr>
        <p:grpSpPr>
          <a:xfrm>
            <a:off x="4450885" y="2511375"/>
            <a:ext cx="1158685" cy="740407"/>
            <a:chOff x="6676327" y="3767062"/>
            <a:chExt cx="1738027" cy="1110611"/>
          </a:xfrm>
        </p:grpSpPr>
        <p:sp>
          <p:nvSpPr>
            <p:cNvPr id="34" name="Freeform 20">
              <a:extLst>
                <a:ext uri="{FF2B5EF4-FFF2-40B4-BE49-F238E27FC236}">
                  <a16:creationId xmlns:a16="http://schemas.microsoft.com/office/drawing/2014/main" id="{A1D4A837-D3C6-80A7-F6DB-36B320045597}"/>
                </a:ext>
              </a:extLst>
            </p:cNvPr>
            <p:cNvSpPr>
              <a:spLocks noMove="1" noResize="1"/>
            </p:cNvSpPr>
            <p:nvPr/>
          </p:nvSpPr>
          <p:spPr>
            <a:xfrm>
              <a:off x="6685845" y="377659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5" name="Freeform 21">
              <a:extLst>
                <a:ext uri="{FF2B5EF4-FFF2-40B4-BE49-F238E27FC236}">
                  <a16:creationId xmlns:a16="http://schemas.microsoft.com/office/drawing/2014/main" id="{F5D686E1-E25B-5BCB-55EF-D393C98F34A0}"/>
                </a:ext>
              </a:extLst>
            </p:cNvPr>
            <p:cNvSpPr>
              <a:spLocks noMove="1" noResize="1"/>
            </p:cNvSpPr>
            <p:nvPr/>
          </p:nvSpPr>
          <p:spPr>
            <a:xfrm>
              <a:off x="6676327" y="3767062"/>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36" name="Group 22">
            <a:extLst>
              <a:ext uri="{FF2B5EF4-FFF2-40B4-BE49-F238E27FC236}">
                <a16:creationId xmlns:a16="http://schemas.microsoft.com/office/drawing/2014/main" id="{9FFE6775-5E21-9A47-AB5B-66A7FF304C2A}"/>
              </a:ext>
            </a:extLst>
          </p:cNvPr>
          <p:cNvGrpSpPr/>
          <p:nvPr/>
        </p:nvGrpSpPr>
        <p:grpSpPr>
          <a:xfrm>
            <a:off x="2922892" y="3451409"/>
            <a:ext cx="1158685" cy="740407"/>
            <a:chOff x="4384337" y="5177113"/>
            <a:chExt cx="1738027" cy="1110611"/>
          </a:xfrm>
        </p:grpSpPr>
        <p:sp>
          <p:nvSpPr>
            <p:cNvPr id="37" name="Freeform 23">
              <a:extLst>
                <a:ext uri="{FF2B5EF4-FFF2-40B4-BE49-F238E27FC236}">
                  <a16:creationId xmlns:a16="http://schemas.microsoft.com/office/drawing/2014/main" id="{95A9B40F-86BB-5837-F1CD-D24961AD22EB}"/>
                </a:ext>
              </a:extLst>
            </p:cNvPr>
            <p:cNvSpPr/>
            <p:nvPr/>
          </p:nvSpPr>
          <p:spPr>
            <a:xfrm>
              <a:off x="4393856"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8" name="Freeform 24">
              <a:extLst>
                <a:ext uri="{FF2B5EF4-FFF2-40B4-BE49-F238E27FC236}">
                  <a16:creationId xmlns:a16="http://schemas.microsoft.com/office/drawing/2014/main" id="{406D8006-7AD7-FC94-AE7F-B9A030EECD74}"/>
                </a:ext>
              </a:extLst>
            </p:cNvPr>
            <p:cNvSpPr/>
            <p:nvPr/>
          </p:nvSpPr>
          <p:spPr>
            <a:xfrm>
              <a:off x="438433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39" name="Group 25">
            <a:extLst>
              <a:ext uri="{FF2B5EF4-FFF2-40B4-BE49-F238E27FC236}">
                <a16:creationId xmlns:a16="http://schemas.microsoft.com/office/drawing/2014/main" id="{73D214E6-5F8D-AF4B-D22F-3E0B990D2EF9}"/>
              </a:ext>
            </a:extLst>
          </p:cNvPr>
          <p:cNvGrpSpPr/>
          <p:nvPr/>
        </p:nvGrpSpPr>
        <p:grpSpPr>
          <a:xfrm>
            <a:off x="3050225" y="3572372"/>
            <a:ext cx="1158685" cy="740407"/>
            <a:chOff x="4575337" y="5358557"/>
            <a:chExt cx="1738027" cy="1110611"/>
          </a:xfrm>
        </p:grpSpPr>
        <p:sp>
          <p:nvSpPr>
            <p:cNvPr id="40" name="Freeform 26">
              <a:extLst>
                <a:ext uri="{FF2B5EF4-FFF2-40B4-BE49-F238E27FC236}">
                  <a16:creationId xmlns:a16="http://schemas.microsoft.com/office/drawing/2014/main" id="{CCB8E2D9-9776-F807-CBCB-51E74D654073}"/>
                </a:ext>
              </a:extLst>
            </p:cNvPr>
            <p:cNvSpPr>
              <a:spLocks noMove="1" noResize="1"/>
            </p:cNvSpPr>
            <p:nvPr/>
          </p:nvSpPr>
          <p:spPr>
            <a:xfrm>
              <a:off x="4584856"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1" name="Freeform 27">
              <a:extLst>
                <a:ext uri="{FF2B5EF4-FFF2-40B4-BE49-F238E27FC236}">
                  <a16:creationId xmlns:a16="http://schemas.microsoft.com/office/drawing/2014/main" id="{E4FF9522-1F28-C0EF-15F1-0F723532F587}"/>
                </a:ext>
              </a:extLst>
            </p:cNvPr>
            <p:cNvSpPr>
              <a:spLocks noMove="1" noResize="1"/>
            </p:cNvSpPr>
            <p:nvPr/>
          </p:nvSpPr>
          <p:spPr>
            <a:xfrm>
              <a:off x="457533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54" name="Group 40">
            <a:extLst>
              <a:ext uri="{FF2B5EF4-FFF2-40B4-BE49-F238E27FC236}">
                <a16:creationId xmlns:a16="http://schemas.microsoft.com/office/drawing/2014/main" id="{A8474010-2005-A7C3-D582-E13015F0547B}"/>
              </a:ext>
            </a:extLst>
          </p:cNvPr>
          <p:cNvGrpSpPr/>
          <p:nvPr/>
        </p:nvGrpSpPr>
        <p:grpSpPr>
          <a:xfrm>
            <a:off x="5724205" y="3451409"/>
            <a:ext cx="1158685" cy="740407"/>
            <a:chOff x="8586307" y="5177113"/>
            <a:chExt cx="1738027" cy="1110611"/>
          </a:xfrm>
        </p:grpSpPr>
        <p:sp>
          <p:nvSpPr>
            <p:cNvPr id="55" name="Freeform 41">
              <a:extLst>
                <a:ext uri="{FF2B5EF4-FFF2-40B4-BE49-F238E27FC236}">
                  <a16:creationId xmlns:a16="http://schemas.microsoft.com/office/drawing/2014/main" id="{8E9518A8-831A-8526-865E-B37FF87DF9FB}"/>
                </a:ext>
              </a:extLst>
            </p:cNvPr>
            <p:cNvSpPr>
              <a:spLocks noMove="1" noResize="1"/>
            </p:cNvSpPr>
            <p:nvPr/>
          </p:nvSpPr>
          <p:spPr>
            <a:xfrm>
              <a:off x="8595835"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6" name="Freeform 42">
              <a:extLst>
                <a:ext uri="{FF2B5EF4-FFF2-40B4-BE49-F238E27FC236}">
                  <a16:creationId xmlns:a16="http://schemas.microsoft.com/office/drawing/2014/main" id="{D4ED1AEF-958B-0ADC-905B-864811941659}"/>
                </a:ext>
              </a:extLst>
            </p:cNvPr>
            <p:cNvSpPr>
              <a:spLocks noMove="1" noResize="1"/>
            </p:cNvSpPr>
            <p:nvPr/>
          </p:nvSpPr>
          <p:spPr>
            <a:xfrm>
              <a:off x="858630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57" name="Group 43">
            <a:extLst>
              <a:ext uri="{FF2B5EF4-FFF2-40B4-BE49-F238E27FC236}">
                <a16:creationId xmlns:a16="http://schemas.microsoft.com/office/drawing/2014/main" id="{1FBA9837-9037-40D5-20B8-6C902CBD6C1B}"/>
              </a:ext>
            </a:extLst>
          </p:cNvPr>
          <p:cNvGrpSpPr/>
          <p:nvPr/>
        </p:nvGrpSpPr>
        <p:grpSpPr>
          <a:xfrm>
            <a:off x="5851538" y="3572372"/>
            <a:ext cx="1158685" cy="740407"/>
            <a:chOff x="8777307" y="5358557"/>
            <a:chExt cx="1738027" cy="1110611"/>
          </a:xfrm>
        </p:grpSpPr>
        <p:sp>
          <p:nvSpPr>
            <p:cNvPr id="58" name="Freeform 44">
              <a:extLst>
                <a:ext uri="{FF2B5EF4-FFF2-40B4-BE49-F238E27FC236}">
                  <a16:creationId xmlns:a16="http://schemas.microsoft.com/office/drawing/2014/main" id="{2E0D5B49-44EB-C0EC-4D46-B55995D728C4}"/>
                </a:ext>
              </a:extLst>
            </p:cNvPr>
            <p:cNvSpPr>
              <a:spLocks noMove="1" noResize="1"/>
            </p:cNvSpPr>
            <p:nvPr/>
          </p:nvSpPr>
          <p:spPr>
            <a:xfrm>
              <a:off x="8786835"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9" name="Freeform 45">
              <a:extLst>
                <a:ext uri="{FF2B5EF4-FFF2-40B4-BE49-F238E27FC236}">
                  <a16:creationId xmlns:a16="http://schemas.microsoft.com/office/drawing/2014/main" id="{EE23A8A9-0E75-229C-37B0-0A93DF4FC5E7}"/>
                </a:ext>
              </a:extLst>
            </p:cNvPr>
            <p:cNvSpPr>
              <a:spLocks noMove="1" noResize="1"/>
            </p:cNvSpPr>
            <p:nvPr/>
          </p:nvSpPr>
          <p:spPr>
            <a:xfrm>
              <a:off x="877730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75" name="TextBox 61">
            <a:extLst>
              <a:ext uri="{FF2B5EF4-FFF2-40B4-BE49-F238E27FC236}">
                <a16:creationId xmlns:a16="http://schemas.microsoft.com/office/drawing/2014/main" id="{86DDED79-1F6F-2AC2-EEA7-80438D5B345D}"/>
              </a:ext>
            </a:extLst>
          </p:cNvPr>
          <p:cNvSpPr txBox="1"/>
          <p:nvPr/>
        </p:nvSpPr>
        <p:spPr>
          <a:xfrm>
            <a:off x="5857890" y="3683410"/>
            <a:ext cx="1158686" cy="460575"/>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200" spc="-66" dirty="0">
                <a:solidFill>
                  <a:srgbClr val="000000"/>
                </a:solidFill>
                <a:latin typeface="Open Sans"/>
              </a:rPr>
              <a:t>Judicial Assistant Justin Rupram</a:t>
            </a:r>
            <a:endParaRPr lang="en-US" sz="1200" dirty="0">
              <a:solidFill>
                <a:srgbClr val="000000"/>
              </a:solidFill>
              <a:latin typeface="Calibri"/>
            </a:endParaRPr>
          </a:p>
        </p:txBody>
      </p:sp>
      <p:grpSp>
        <p:nvGrpSpPr>
          <p:cNvPr id="4" name="Group 3">
            <a:extLst>
              <a:ext uri="{FF2B5EF4-FFF2-40B4-BE49-F238E27FC236}">
                <a16:creationId xmlns:a16="http://schemas.microsoft.com/office/drawing/2014/main" id="{5C835E26-0F28-3647-5FB4-5BFBD8A95F9E}"/>
              </a:ext>
            </a:extLst>
          </p:cNvPr>
          <p:cNvGrpSpPr/>
          <p:nvPr/>
        </p:nvGrpSpPr>
        <p:grpSpPr>
          <a:xfrm>
            <a:off x="4382420" y="4701157"/>
            <a:ext cx="1348138" cy="861376"/>
            <a:chOff x="2222565" y="4512406"/>
            <a:chExt cx="1286018" cy="861376"/>
          </a:xfrm>
        </p:grpSpPr>
        <p:grpSp>
          <p:nvGrpSpPr>
            <p:cNvPr id="42" name="Group 28">
              <a:extLst>
                <a:ext uri="{FF2B5EF4-FFF2-40B4-BE49-F238E27FC236}">
                  <a16:creationId xmlns:a16="http://schemas.microsoft.com/office/drawing/2014/main" id="{350806EE-0698-4E4E-E771-5FB14672D31F}"/>
                </a:ext>
              </a:extLst>
            </p:cNvPr>
            <p:cNvGrpSpPr/>
            <p:nvPr/>
          </p:nvGrpSpPr>
          <p:grpSpPr>
            <a:xfrm>
              <a:off x="2222565" y="4512406"/>
              <a:ext cx="1158685" cy="740407"/>
              <a:chOff x="3333847" y="6768608"/>
              <a:chExt cx="1738027" cy="1110611"/>
            </a:xfrm>
          </p:grpSpPr>
          <p:sp>
            <p:nvSpPr>
              <p:cNvPr id="43" name="Freeform 29">
                <a:extLst>
                  <a:ext uri="{FF2B5EF4-FFF2-40B4-BE49-F238E27FC236}">
                    <a16:creationId xmlns:a16="http://schemas.microsoft.com/office/drawing/2014/main" id="{229C9715-741C-426A-417F-B33C1EE94454}"/>
                  </a:ext>
                </a:extLst>
              </p:cNvPr>
              <p:cNvSpPr>
                <a:spLocks noMove="1" noResize="1"/>
              </p:cNvSpPr>
              <p:nvPr/>
            </p:nvSpPr>
            <p:spPr>
              <a:xfrm>
                <a:off x="3343366"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4" name="Freeform 30">
                <a:extLst>
                  <a:ext uri="{FF2B5EF4-FFF2-40B4-BE49-F238E27FC236}">
                    <a16:creationId xmlns:a16="http://schemas.microsoft.com/office/drawing/2014/main" id="{91E3A8F3-E169-8706-A651-5DA011F0E004}"/>
                  </a:ext>
                </a:extLst>
              </p:cNvPr>
              <p:cNvSpPr>
                <a:spLocks noMove="1" noResize="1"/>
              </p:cNvSpPr>
              <p:nvPr/>
            </p:nvSpPr>
            <p:spPr>
              <a:xfrm>
                <a:off x="3333847"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45" name="Group 31">
              <a:extLst>
                <a:ext uri="{FF2B5EF4-FFF2-40B4-BE49-F238E27FC236}">
                  <a16:creationId xmlns:a16="http://schemas.microsoft.com/office/drawing/2014/main" id="{08545DAF-7C8A-9BDB-C19E-AA1C8A793771}"/>
                </a:ext>
              </a:extLst>
            </p:cNvPr>
            <p:cNvGrpSpPr/>
            <p:nvPr/>
          </p:nvGrpSpPr>
          <p:grpSpPr>
            <a:xfrm>
              <a:off x="2349898" y="4633375"/>
              <a:ext cx="1158685" cy="740407"/>
              <a:chOff x="3524847" y="6950061"/>
              <a:chExt cx="1738027" cy="1110611"/>
            </a:xfrm>
          </p:grpSpPr>
          <p:sp>
            <p:nvSpPr>
              <p:cNvPr id="46" name="Freeform 32">
                <a:extLst>
                  <a:ext uri="{FF2B5EF4-FFF2-40B4-BE49-F238E27FC236}">
                    <a16:creationId xmlns:a16="http://schemas.microsoft.com/office/drawing/2014/main" id="{2EE13C79-B1A8-B8C7-6576-F3C5F5C1DF35}"/>
                  </a:ext>
                </a:extLst>
              </p:cNvPr>
              <p:cNvSpPr>
                <a:spLocks noMove="1" noResize="1"/>
              </p:cNvSpPr>
              <p:nvPr/>
            </p:nvSpPr>
            <p:spPr>
              <a:xfrm>
                <a:off x="3534366"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47" name="Freeform 33">
                <a:extLst>
                  <a:ext uri="{FF2B5EF4-FFF2-40B4-BE49-F238E27FC236}">
                    <a16:creationId xmlns:a16="http://schemas.microsoft.com/office/drawing/2014/main" id="{5C9582B0-1F8D-A2C8-7ED2-A7A3870962C6}"/>
                  </a:ext>
                </a:extLst>
              </p:cNvPr>
              <p:cNvSpPr>
                <a:spLocks noMove="1" noResize="1"/>
              </p:cNvSpPr>
              <p:nvPr/>
            </p:nvSpPr>
            <p:spPr>
              <a:xfrm>
                <a:off x="3524847"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76" name="TextBox 62">
              <a:extLst>
                <a:ext uri="{FF2B5EF4-FFF2-40B4-BE49-F238E27FC236}">
                  <a16:creationId xmlns:a16="http://schemas.microsoft.com/office/drawing/2014/main" id="{3545BD61-5058-324E-9301-6A3A27E457D1}"/>
                </a:ext>
              </a:extLst>
            </p:cNvPr>
            <p:cNvSpPr txBox="1"/>
            <p:nvPr/>
          </p:nvSpPr>
          <p:spPr>
            <a:xfrm>
              <a:off x="2447407" y="4649770"/>
              <a:ext cx="963661" cy="700641"/>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200" spc="-66" dirty="0">
                  <a:solidFill>
                    <a:srgbClr val="000000"/>
                  </a:solidFill>
                  <a:latin typeface="Open Sans"/>
                </a:rPr>
                <a:t>Veterans Court Coordinator</a:t>
              </a:r>
            </a:p>
            <a:p>
              <a:pPr algn="ctr" defTabSz="609630">
                <a:lnSpc>
                  <a:spcPct val="130120"/>
                </a:lnSpc>
                <a:defRPr sz="1800" b="0" i="0" u="none" strike="noStrike" kern="0" cap="none" spc="0" baseline="0">
                  <a:solidFill>
                    <a:srgbClr val="000000"/>
                  </a:solidFill>
                  <a:uFillTx/>
                </a:defRPr>
              </a:pPr>
              <a:r>
                <a:rPr lang="en-US" sz="1200" spc="-66" dirty="0">
                  <a:solidFill>
                    <a:srgbClr val="000000"/>
                  </a:solidFill>
                  <a:latin typeface="Open Sans"/>
                </a:rPr>
                <a:t>(</a:t>
              </a:r>
              <a:r>
                <a:rPr lang="en-US" sz="1200" spc="-66">
                  <a:solidFill>
                    <a:srgbClr val="000000"/>
                  </a:solidFill>
                  <a:latin typeface="Open Sans"/>
                </a:rPr>
                <a:t>TCB)</a:t>
              </a:r>
              <a:endParaRPr lang="en-US" sz="600" dirty="0">
                <a:solidFill>
                  <a:srgbClr val="000000"/>
                </a:solidFill>
                <a:latin typeface="Calibri"/>
              </a:endParaRPr>
            </a:p>
          </p:txBody>
        </p:sp>
      </p:grpSp>
      <p:sp>
        <p:nvSpPr>
          <p:cNvPr id="77" name="TextBox 63">
            <a:extLst>
              <a:ext uri="{FF2B5EF4-FFF2-40B4-BE49-F238E27FC236}">
                <a16:creationId xmlns:a16="http://schemas.microsoft.com/office/drawing/2014/main" id="{5369564C-D6AB-E476-2E4D-901E50A45883}"/>
              </a:ext>
            </a:extLst>
          </p:cNvPr>
          <p:cNvSpPr txBox="1"/>
          <p:nvPr/>
        </p:nvSpPr>
        <p:spPr>
          <a:xfrm>
            <a:off x="3043024" y="3606651"/>
            <a:ext cx="1201210" cy="614014"/>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Law Clerk Chery Perry</a:t>
            </a:r>
            <a:endParaRPr lang="en-US" sz="800" dirty="0">
              <a:solidFill>
                <a:srgbClr val="000000"/>
              </a:solidFill>
              <a:latin typeface="Calibri"/>
            </a:endParaRPr>
          </a:p>
        </p:txBody>
      </p:sp>
      <p:sp>
        <p:nvSpPr>
          <p:cNvPr id="78" name="TextBox 64">
            <a:extLst>
              <a:ext uri="{FF2B5EF4-FFF2-40B4-BE49-F238E27FC236}">
                <a16:creationId xmlns:a16="http://schemas.microsoft.com/office/drawing/2014/main" id="{BC792C91-452A-02EB-DAA1-84E01B849FA1}"/>
              </a:ext>
            </a:extLst>
          </p:cNvPr>
          <p:cNvSpPr txBox="1"/>
          <p:nvPr/>
        </p:nvSpPr>
        <p:spPr>
          <a:xfrm>
            <a:off x="4505629" y="2575073"/>
            <a:ext cx="1039601" cy="614014"/>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Chief Judge V.T. McRae</a:t>
            </a:r>
            <a:endParaRPr lang="en-US" sz="800" dirty="0">
              <a:solidFill>
                <a:srgbClr val="000000"/>
              </a:solidFill>
              <a:latin typeface="Calibri"/>
            </a:endParaRPr>
          </a:p>
        </p:txBody>
      </p:sp>
      <p:sp>
        <p:nvSpPr>
          <p:cNvPr id="79" name="AutoShape 65">
            <a:extLst>
              <a:ext uri="{FF2B5EF4-FFF2-40B4-BE49-F238E27FC236}">
                <a16:creationId xmlns:a16="http://schemas.microsoft.com/office/drawing/2014/main" id="{8FFB59A0-1BF4-97A0-7598-35E20664A8E1}"/>
              </a:ext>
            </a:extLst>
          </p:cNvPr>
          <p:cNvSpPr>
            <a:spLocks noMove="1" noResize="1"/>
          </p:cNvSpPr>
          <p:nvPr/>
        </p:nvSpPr>
        <p:spPr>
          <a:xfrm flipV="1">
            <a:off x="5030230" y="3245437"/>
            <a:ext cx="0" cy="10859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0" name="AutoShape 66">
            <a:extLst>
              <a:ext uri="{FF2B5EF4-FFF2-40B4-BE49-F238E27FC236}">
                <a16:creationId xmlns:a16="http://schemas.microsoft.com/office/drawing/2014/main" id="{89AE40E6-A6FC-2A9A-C8C9-7D73FD28314B}"/>
              </a:ext>
            </a:extLst>
          </p:cNvPr>
          <p:cNvSpPr>
            <a:spLocks noMove="1" noResize="1"/>
          </p:cNvSpPr>
          <p:nvPr/>
        </p:nvSpPr>
        <p:spPr>
          <a:xfrm>
            <a:off x="3495885" y="3354025"/>
            <a:ext cx="2940003"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1" name="AutoShape 67">
            <a:extLst>
              <a:ext uri="{FF2B5EF4-FFF2-40B4-BE49-F238E27FC236}">
                <a16:creationId xmlns:a16="http://schemas.microsoft.com/office/drawing/2014/main" id="{8E77D097-E0DC-79E4-203B-7F7D79FA0911}"/>
              </a:ext>
            </a:extLst>
          </p:cNvPr>
          <p:cNvSpPr>
            <a:spLocks noMove="1" noResize="1"/>
          </p:cNvSpPr>
          <p:nvPr/>
        </p:nvSpPr>
        <p:spPr>
          <a:xfrm flipV="1">
            <a:off x="3495885" y="3341327"/>
            <a:ext cx="0" cy="10859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2" name="AutoShape 68">
            <a:extLst>
              <a:ext uri="{FF2B5EF4-FFF2-40B4-BE49-F238E27FC236}">
                <a16:creationId xmlns:a16="http://schemas.microsoft.com/office/drawing/2014/main" id="{6A7D2126-0679-8BA3-F890-40714B7B8CF6}"/>
              </a:ext>
            </a:extLst>
          </p:cNvPr>
          <p:cNvSpPr>
            <a:spLocks noMove="1" noResize="1"/>
          </p:cNvSpPr>
          <p:nvPr/>
        </p:nvSpPr>
        <p:spPr>
          <a:xfrm flipV="1">
            <a:off x="6448592" y="3338907"/>
            <a:ext cx="0" cy="10859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5" name="AutoShape 71">
            <a:extLst>
              <a:ext uri="{FF2B5EF4-FFF2-40B4-BE49-F238E27FC236}">
                <a16:creationId xmlns:a16="http://schemas.microsoft.com/office/drawing/2014/main" id="{235D9425-80F3-F08B-0A53-DD7A8BFA8E3A}"/>
              </a:ext>
            </a:extLst>
          </p:cNvPr>
          <p:cNvSpPr>
            <a:spLocks noMove="1" noResize="1"/>
          </p:cNvSpPr>
          <p:nvPr/>
        </p:nvSpPr>
        <p:spPr>
          <a:xfrm rot="5400000">
            <a:off x="4326619" y="4031206"/>
            <a:ext cx="1395990" cy="1463"/>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Tree>
    <p:extLst>
      <p:ext uri="{BB962C8B-B14F-4D97-AF65-F5344CB8AC3E}">
        <p14:creationId xmlns:p14="http://schemas.microsoft.com/office/powerpoint/2010/main" val="4119769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9298-B451-78A2-4ADC-31162A62D29B}"/>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4BA1231-5287-8149-2C84-8632342B804B}"/>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50EDC15B-39A4-30E8-862E-48217268B14D}"/>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14" name="TextBox 5">
            <a:extLst>
              <a:ext uri="{FF2B5EF4-FFF2-40B4-BE49-F238E27FC236}">
                <a16:creationId xmlns:a16="http://schemas.microsoft.com/office/drawing/2014/main" id="{F59971B7-B740-1CBD-1FEC-C85D80AD77E8}"/>
              </a:ext>
            </a:extLst>
          </p:cNvPr>
          <p:cNvSpPr txBox="1">
            <a:spLocks noMove="1" noResize="1"/>
          </p:cNvSpPr>
          <p:nvPr/>
        </p:nvSpPr>
        <p:spPr>
          <a:xfrm>
            <a:off x="964022" y="898112"/>
            <a:ext cx="7532278"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Proposed Organization Chart</a:t>
            </a:r>
            <a:endParaRPr lang="en-US" sz="4400">
              <a:solidFill>
                <a:srgbClr val="000000"/>
              </a:solidFill>
              <a:latin typeface="Calibri"/>
            </a:endParaRPr>
          </a:p>
        </p:txBody>
      </p:sp>
      <p:sp>
        <p:nvSpPr>
          <p:cNvPr id="16" name="TextBox 9">
            <a:extLst>
              <a:ext uri="{FF2B5EF4-FFF2-40B4-BE49-F238E27FC236}">
                <a16:creationId xmlns:a16="http://schemas.microsoft.com/office/drawing/2014/main" id="{AFD9FB5F-7464-A375-DF94-6BED09CF47E9}"/>
              </a:ext>
            </a:extLst>
          </p:cNvPr>
          <p:cNvSpPr txBox="1">
            <a:spLocks noMove="1" noResize="1"/>
          </p:cNvSpPr>
          <p:nvPr/>
        </p:nvSpPr>
        <p:spPr>
          <a:xfrm>
            <a:off x="785427" y="2285939"/>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FF0000"/>
              </a:solidFill>
              <a:latin typeface="Calibri"/>
            </a:endParaRPr>
          </a:p>
        </p:txBody>
      </p:sp>
      <p:pic>
        <p:nvPicPr>
          <p:cNvPr id="17" name="Picture 10">
            <a:extLst>
              <a:ext uri="{FF2B5EF4-FFF2-40B4-BE49-F238E27FC236}">
                <a16:creationId xmlns:a16="http://schemas.microsoft.com/office/drawing/2014/main" id="{5A331A73-B367-6AAF-EE5C-1E109098365B}"/>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990509" y="3037302"/>
            <a:ext cx="1956499" cy="321058"/>
          </a:xfrm>
          <a:prstGeom prst="rect">
            <a:avLst/>
          </a:prstGeom>
          <a:noFill/>
          <a:ln cap="flat">
            <a:noFill/>
          </a:ln>
        </p:spPr>
      </p:pic>
      <p:pic>
        <p:nvPicPr>
          <p:cNvPr id="18" name="Picture 11">
            <a:extLst>
              <a:ext uri="{FF2B5EF4-FFF2-40B4-BE49-F238E27FC236}">
                <a16:creationId xmlns:a16="http://schemas.microsoft.com/office/drawing/2014/main" id="{D269B8F3-7A19-346C-7EAF-D1DC7B19CE8F}"/>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5638446" y="5000536"/>
            <a:ext cx="660629" cy="321058"/>
          </a:xfrm>
          <a:prstGeom prst="rect">
            <a:avLst/>
          </a:prstGeom>
          <a:noFill/>
          <a:ln cap="flat">
            <a:noFill/>
          </a:ln>
        </p:spPr>
      </p:pic>
      <p:pic>
        <p:nvPicPr>
          <p:cNvPr id="19" name="Picture 12">
            <a:extLst>
              <a:ext uri="{FF2B5EF4-FFF2-40B4-BE49-F238E27FC236}">
                <a16:creationId xmlns:a16="http://schemas.microsoft.com/office/drawing/2014/main" id="{428F0F97-4B64-0272-69B6-F6D04BE0F228}"/>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4990509" y="5000536"/>
            <a:ext cx="660629" cy="321058"/>
          </a:xfrm>
          <a:prstGeom prst="rect">
            <a:avLst/>
          </a:prstGeom>
          <a:noFill/>
          <a:ln cap="flat">
            <a:noFill/>
          </a:ln>
        </p:spPr>
      </p:pic>
      <p:pic>
        <p:nvPicPr>
          <p:cNvPr id="20" name="Picture 13">
            <a:extLst>
              <a:ext uri="{FF2B5EF4-FFF2-40B4-BE49-F238E27FC236}">
                <a16:creationId xmlns:a16="http://schemas.microsoft.com/office/drawing/2014/main" id="{93B7176A-1C36-072B-C733-E1F1F7E36E11}"/>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5592726" y="4018922"/>
            <a:ext cx="104137" cy="321058"/>
          </a:xfrm>
          <a:prstGeom prst="rect">
            <a:avLst/>
          </a:prstGeom>
          <a:noFill/>
          <a:ln cap="flat">
            <a:noFill/>
          </a:ln>
        </p:spPr>
      </p:pic>
      <p:pic>
        <p:nvPicPr>
          <p:cNvPr id="92" name="Picture 14">
            <a:extLst>
              <a:ext uri="{FF2B5EF4-FFF2-40B4-BE49-F238E27FC236}">
                <a16:creationId xmlns:a16="http://schemas.microsoft.com/office/drawing/2014/main" id="{BA82212B-2373-EE85-1344-E62DCF39CF58}"/>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4990509" y="3037302"/>
            <a:ext cx="660629" cy="321058"/>
          </a:xfrm>
          <a:prstGeom prst="rect">
            <a:avLst/>
          </a:prstGeom>
          <a:noFill/>
          <a:ln cap="flat">
            <a:noFill/>
          </a:ln>
        </p:spPr>
      </p:pic>
      <p:pic>
        <p:nvPicPr>
          <p:cNvPr id="93" name="Picture 15">
            <a:extLst>
              <a:ext uri="{FF2B5EF4-FFF2-40B4-BE49-F238E27FC236}">
                <a16:creationId xmlns:a16="http://schemas.microsoft.com/office/drawing/2014/main" id="{3AA84A29-0528-A03E-5392-3727B6C1B4C2}"/>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4342577" y="3037302"/>
            <a:ext cx="660629" cy="321058"/>
          </a:xfrm>
          <a:prstGeom prst="rect">
            <a:avLst/>
          </a:prstGeom>
          <a:noFill/>
          <a:ln cap="flat">
            <a:noFill/>
          </a:ln>
        </p:spPr>
      </p:pic>
      <p:pic>
        <p:nvPicPr>
          <p:cNvPr id="94" name="Picture 16">
            <a:extLst>
              <a:ext uri="{FF2B5EF4-FFF2-40B4-BE49-F238E27FC236}">
                <a16:creationId xmlns:a16="http://schemas.microsoft.com/office/drawing/2014/main" id="{D9A52B06-62B5-B327-5558-45433896A4D5}"/>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3046714" y="4018922"/>
            <a:ext cx="660629" cy="321058"/>
          </a:xfrm>
          <a:prstGeom prst="rect">
            <a:avLst/>
          </a:prstGeom>
          <a:noFill/>
          <a:ln cap="flat">
            <a:noFill/>
          </a:ln>
        </p:spPr>
      </p:pic>
      <p:pic>
        <p:nvPicPr>
          <p:cNvPr id="95" name="Picture 17">
            <a:extLst>
              <a:ext uri="{FF2B5EF4-FFF2-40B4-BE49-F238E27FC236}">
                <a16:creationId xmlns:a16="http://schemas.microsoft.com/office/drawing/2014/main" id="{6C171E9D-072F-3A52-5C3C-D4A04533A4EF}"/>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2398782" y="4018922"/>
            <a:ext cx="660629" cy="321058"/>
          </a:xfrm>
          <a:prstGeom prst="rect">
            <a:avLst/>
          </a:prstGeom>
          <a:noFill/>
          <a:ln cap="flat">
            <a:noFill/>
          </a:ln>
        </p:spPr>
      </p:pic>
      <p:pic>
        <p:nvPicPr>
          <p:cNvPr id="96" name="Picture 18">
            <a:extLst>
              <a:ext uri="{FF2B5EF4-FFF2-40B4-BE49-F238E27FC236}">
                <a16:creationId xmlns:a16="http://schemas.microsoft.com/office/drawing/2014/main" id="{AE656C82-72D1-375E-34DA-EC9EEEFF49A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136238">
            <a:off x="3048981" y="3107095"/>
            <a:ext cx="1956499" cy="321058"/>
          </a:xfrm>
          <a:prstGeom prst="rect">
            <a:avLst/>
          </a:prstGeom>
          <a:noFill/>
          <a:ln cap="flat">
            <a:noFill/>
          </a:ln>
        </p:spPr>
      </p:pic>
      <p:grpSp>
        <p:nvGrpSpPr>
          <p:cNvPr id="97" name="Group 19">
            <a:extLst>
              <a:ext uri="{FF2B5EF4-FFF2-40B4-BE49-F238E27FC236}">
                <a16:creationId xmlns:a16="http://schemas.microsoft.com/office/drawing/2014/main" id="{06C0A7A1-06FD-2CBF-39BD-B635E219401E}"/>
              </a:ext>
            </a:extLst>
          </p:cNvPr>
          <p:cNvGrpSpPr/>
          <p:nvPr/>
        </p:nvGrpSpPr>
        <p:grpSpPr>
          <a:xfrm>
            <a:off x="4460382" y="2364041"/>
            <a:ext cx="1072896" cy="685989"/>
            <a:chOff x="6690573" y="3546061"/>
            <a:chExt cx="1609344" cy="1028983"/>
          </a:xfrm>
        </p:grpSpPr>
        <p:sp>
          <p:nvSpPr>
            <p:cNvPr id="98" name="Freeform 20">
              <a:extLst>
                <a:ext uri="{FF2B5EF4-FFF2-40B4-BE49-F238E27FC236}">
                  <a16:creationId xmlns:a16="http://schemas.microsoft.com/office/drawing/2014/main" id="{AF6DA70C-B199-1561-C027-C0F6334DFFC9}"/>
                </a:ext>
              </a:extLst>
            </p:cNvPr>
            <p:cNvSpPr>
              <a:spLocks noMove="1" noResize="1"/>
            </p:cNvSpPr>
            <p:nvPr/>
          </p:nvSpPr>
          <p:spPr>
            <a:xfrm>
              <a:off x="6700101" y="3555589"/>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99" name="Freeform 21">
              <a:extLst>
                <a:ext uri="{FF2B5EF4-FFF2-40B4-BE49-F238E27FC236}">
                  <a16:creationId xmlns:a16="http://schemas.microsoft.com/office/drawing/2014/main" id="{07569A3C-9836-2DC1-6491-70D2944C7B91}"/>
                </a:ext>
              </a:extLst>
            </p:cNvPr>
            <p:cNvSpPr>
              <a:spLocks noMove="1" noResize="1"/>
            </p:cNvSpPr>
            <p:nvPr/>
          </p:nvSpPr>
          <p:spPr>
            <a:xfrm>
              <a:off x="6690573" y="3546061"/>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00" name="Group 22">
            <a:extLst>
              <a:ext uri="{FF2B5EF4-FFF2-40B4-BE49-F238E27FC236}">
                <a16:creationId xmlns:a16="http://schemas.microsoft.com/office/drawing/2014/main" id="{A9B9C149-0233-BE31-B8B8-8B7D47D682D5}"/>
              </a:ext>
            </a:extLst>
          </p:cNvPr>
          <p:cNvGrpSpPr/>
          <p:nvPr/>
        </p:nvGrpSpPr>
        <p:grpSpPr>
          <a:xfrm>
            <a:off x="4578187" y="2475958"/>
            <a:ext cx="1072896" cy="685989"/>
            <a:chOff x="6867281" y="3713936"/>
            <a:chExt cx="1609344" cy="1028983"/>
          </a:xfrm>
        </p:grpSpPr>
        <p:sp>
          <p:nvSpPr>
            <p:cNvPr id="101" name="Freeform 23">
              <a:extLst>
                <a:ext uri="{FF2B5EF4-FFF2-40B4-BE49-F238E27FC236}">
                  <a16:creationId xmlns:a16="http://schemas.microsoft.com/office/drawing/2014/main" id="{1ABFF417-A693-7E3C-48AB-F05F10E4D4A0}"/>
                </a:ext>
              </a:extLst>
            </p:cNvPr>
            <p:cNvSpPr>
              <a:spLocks noMove="1" noResize="1"/>
            </p:cNvSpPr>
            <p:nvPr/>
          </p:nvSpPr>
          <p:spPr>
            <a:xfrm>
              <a:off x="6876809" y="3723455"/>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02" name="Freeform 24">
              <a:extLst>
                <a:ext uri="{FF2B5EF4-FFF2-40B4-BE49-F238E27FC236}">
                  <a16:creationId xmlns:a16="http://schemas.microsoft.com/office/drawing/2014/main" id="{9C0C37A6-FF67-D501-9D0F-3E0A35EBB794}"/>
                </a:ext>
              </a:extLst>
            </p:cNvPr>
            <p:cNvSpPr>
              <a:spLocks noMove="1" noResize="1"/>
            </p:cNvSpPr>
            <p:nvPr/>
          </p:nvSpPr>
          <p:spPr>
            <a:xfrm>
              <a:off x="6867281" y="3713936"/>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03" name="Group 25">
            <a:extLst>
              <a:ext uri="{FF2B5EF4-FFF2-40B4-BE49-F238E27FC236}">
                <a16:creationId xmlns:a16="http://schemas.microsoft.com/office/drawing/2014/main" id="{ADC02E09-7C65-8536-CBFF-952157AE69E6}"/>
              </a:ext>
            </a:extLst>
          </p:cNvPr>
          <p:cNvGrpSpPr/>
          <p:nvPr/>
        </p:nvGrpSpPr>
        <p:grpSpPr>
          <a:xfrm>
            <a:off x="2516587" y="3345662"/>
            <a:ext cx="1072896" cy="685989"/>
            <a:chOff x="3774880" y="5018492"/>
            <a:chExt cx="1609344" cy="1028983"/>
          </a:xfrm>
        </p:grpSpPr>
        <p:sp>
          <p:nvSpPr>
            <p:cNvPr id="104" name="Freeform 26">
              <a:extLst>
                <a:ext uri="{FF2B5EF4-FFF2-40B4-BE49-F238E27FC236}">
                  <a16:creationId xmlns:a16="http://schemas.microsoft.com/office/drawing/2014/main" id="{FC43C6C7-9BA6-DCCE-AA7A-174ED90A830C}"/>
                </a:ext>
              </a:extLst>
            </p:cNvPr>
            <p:cNvSpPr>
              <a:spLocks noMove="1" noResize="1"/>
            </p:cNvSpPr>
            <p:nvPr/>
          </p:nvSpPr>
          <p:spPr>
            <a:xfrm>
              <a:off x="3784399" y="5028011"/>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05" name="Freeform 27">
              <a:extLst>
                <a:ext uri="{FF2B5EF4-FFF2-40B4-BE49-F238E27FC236}">
                  <a16:creationId xmlns:a16="http://schemas.microsoft.com/office/drawing/2014/main" id="{A4477518-FE04-26F5-8ACE-CEA344DEB043}"/>
                </a:ext>
              </a:extLst>
            </p:cNvPr>
            <p:cNvSpPr>
              <a:spLocks noMove="1" noResize="1"/>
            </p:cNvSpPr>
            <p:nvPr/>
          </p:nvSpPr>
          <p:spPr>
            <a:xfrm>
              <a:off x="3774880" y="5018492"/>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06" name="Group 28">
            <a:extLst>
              <a:ext uri="{FF2B5EF4-FFF2-40B4-BE49-F238E27FC236}">
                <a16:creationId xmlns:a16="http://schemas.microsoft.com/office/drawing/2014/main" id="{E1F25BF0-413C-1A66-B45A-1C05A090D69F}"/>
              </a:ext>
            </a:extLst>
          </p:cNvPr>
          <p:cNvGrpSpPr/>
          <p:nvPr/>
        </p:nvGrpSpPr>
        <p:grpSpPr>
          <a:xfrm>
            <a:off x="2634392" y="3457572"/>
            <a:ext cx="1072896" cy="685989"/>
            <a:chOff x="3951588" y="5186357"/>
            <a:chExt cx="1609344" cy="1028983"/>
          </a:xfrm>
        </p:grpSpPr>
        <p:sp>
          <p:nvSpPr>
            <p:cNvPr id="107" name="Freeform 29">
              <a:extLst>
                <a:ext uri="{FF2B5EF4-FFF2-40B4-BE49-F238E27FC236}">
                  <a16:creationId xmlns:a16="http://schemas.microsoft.com/office/drawing/2014/main" id="{4E2ADA61-D470-0880-7E06-6429CF758D12}"/>
                </a:ext>
              </a:extLst>
            </p:cNvPr>
            <p:cNvSpPr>
              <a:spLocks noMove="1" noResize="1"/>
            </p:cNvSpPr>
            <p:nvPr/>
          </p:nvSpPr>
          <p:spPr>
            <a:xfrm>
              <a:off x="3961107" y="5195885"/>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08" name="Freeform 30">
              <a:extLst>
                <a:ext uri="{FF2B5EF4-FFF2-40B4-BE49-F238E27FC236}">
                  <a16:creationId xmlns:a16="http://schemas.microsoft.com/office/drawing/2014/main" id="{2905DB2F-27CE-679D-887D-DDAC52B8D9A7}"/>
                </a:ext>
              </a:extLst>
            </p:cNvPr>
            <p:cNvSpPr>
              <a:spLocks noMove="1" noResize="1"/>
            </p:cNvSpPr>
            <p:nvPr/>
          </p:nvSpPr>
          <p:spPr>
            <a:xfrm>
              <a:off x="3951588" y="5186357"/>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21" name="Group 43">
            <a:extLst>
              <a:ext uri="{FF2B5EF4-FFF2-40B4-BE49-F238E27FC236}">
                <a16:creationId xmlns:a16="http://schemas.microsoft.com/office/drawing/2014/main" id="{67E9FFCA-142B-F2EE-FF65-CBB1B5315677}"/>
              </a:ext>
            </a:extLst>
          </p:cNvPr>
          <p:cNvGrpSpPr/>
          <p:nvPr/>
        </p:nvGrpSpPr>
        <p:grpSpPr>
          <a:xfrm>
            <a:off x="3812450" y="3345662"/>
            <a:ext cx="1072896" cy="685989"/>
            <a:chOff x="5718675" y="5018492"/>
            <a:chExt cx="1609344" cy="1028983"/>
          </a:xfrm>
        </p:grpSpPr>
        <p:sp>
          <p:nvSpPr>
            <p:cNvPr id="122" name="Freeform 44">
              <a:extLst>
                <a:ext uri="{FF2B5EF4-FFF2-40B4-BE49-F238E27FC236}">
                  <a16:creationId xmlns:a16="http://schemas.microsoft.com/office/drawing/2014/main" id="{8DCE9286-5213-A19A-C206-D836185A83C7}"/>
                </a:ext>
              </a:extLst>
            </p:cNvPr>
            <p:cNvSpPr>
              <a:spLocks noMove="1" noResize="1"/>
            </p:cNvSpPr>
            <p:nvPr/>
          </p:nvSpPr>
          <p:spPr>
            <a:xfrm>
              <a:off x="5728203" y="5028011"/>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23" name="Freeform 45">
              <a:extLst>
                <a:ext uri="{FF2B5EF4-FFF2-40B4-BE49-F238E27FC236}">
                  <a16:creationId xmlns:a16="http://schemas.microsoft.com/office/drawing/2014/main" id="{FDF6660E-CB60-01D0-A0C1-5538AB491298}"/>
                </a:ext>
              </a:extLst>
            </p:cNvPr>
            <p:cNvSpPr>
              <a:spLocks noMove="1" noResize="1"/>
            </p:cNvSpPr>
            <p:nvPr/>
          </p:nvSpPr>
          <p:spPr>
            <a:xfrm>
              <a:off x="5718675" y="5018492"/>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24" name="Group 46">
            <a:extLst>
              <a:ext uri="{FF2B5EF4-FFF2-40B4-BE49-F238E27FC236}">
                <a16:creationId xmlns:a16="http://schemas.microsoft.com/office/drawing/2014/main" id="{26B853FA-283C-CB62-08D1-C1FEE5104CC0}"/>
              </a:ext>
            </a:extLst>
          </p:cNvPr>
          <p:cNvGrpSpPr/>
          <p:nvPr/>
        </p:nvGrpSpPr>
        <p:grpSpPr>
          <a:xfrm>
            <a:off x="3930255" y="3457572"/>
            <a:ext cx="1072896" cy="685989"/>
            <a:chOff x="5895383" y="5186357"/>
            <a:chExt cx="1609344" cy="1028983"/>
          </a:xfrm>
        </p:grpSpPr>
        <p:sp>
          <p:nvSpPr>
            <p:cNvPr id="125" name="Freeform 47">
              <a:extLst>
                <a:ext uri="{FF2B5EF4-FFF2-40B4-BE49-F238E27FC236}">
                  <a16:creationId xmlns:a16="http://schemas.microsoft.com/office/drawing/2014/main" id="{AA238241-CE9E-9AE9-636E-26112AE36B20}"/>
                </a:ext>
              </a:extLst>
            </p:cNvPr>
            <p:cNvSpPr>
              <a:spLocks noMove="1" noResize="1"/>
            </p:cNvSpPr>
            <p:nvPr/>
          </p:nvSpPr>
          <p:spPr>
            <a:xfrm>
              <a:off x="5904911" y="5195885"/>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26" name="Freeform 48">
              <a:extLst>
                <a:ext uri="{FF2B5EF4-FFF2-40B4-BE49-F238E27FC236}">
                  <a16:creationId xmlns:a16="http://schemas.microsoft.com/office/drawing/2014/main" id="{ED7F3074-B176-2ECB-0EDE-C3FDE692BE15}"/>
                </a:ext>
              </a:extLst>
            </p:cNvPr>
            <p:cNvSpPr>
              <a:spLocks noMove="1" noResize="1"/>
            </p:cNvSpPr>
            <p:nvPr/>
          </p:nvSpPr>
          <p:spPr>
            <a:xfrm>
              <a:off x="5895383" y="5186357"/>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27" name="Group 49">
            <a:extLst>
              <a:ext uri="{FF2B5EF4-FFF2-40B4-BE49-F238E27FC236}">
                <a16:creationId xmlns:a16="http://schemas.microsoft.com/office/drawing/2014/main" id="{587776E2-4180-5ACA-0797-62246B890BDA}"/>
              </a:ext>
            </a:extLst>
          </p:cNvPr>
          <p:cNvGrpSpPr/>
          <p:nvPr/>
        </p:nvGrpSpPr>
        <p:grpSpPr>
          <a:xfrm>
            <a:off x="5108319" y="3345662"/>
            <a:ext cx="1072896" cy="685989"/>
            <a:chOff x="7662479" y="5018492"/>
            <a:chExt cx="1609344" cy="1028983"/>
          </a:xfrm>
        </p:grpSpPr>
        <p:sp>
          <p:nvSpPr>
            <p:cNvPr id="128" name="Freeform 50">
              <a:extLst>
                <a:ext uri="{FF2B5EF4-FFF2-40B4-BE49-F238E27FC236}">
                  <a16:creationId xmlns:a16="http://schemas.microsoft.com/office/drawing/2014/main" id="{71EBCE7D-DE61-3E3B-9AE7-461EB3086F77}"/>
                </a:ext>
              </a:extLst>
            </p:cNvPr>
            <p:cNvSpPr>
              <a:spLocks noMove="1" noResize="1"/>
            </p:cNvSpPr>
            <p:nvPr/>
          </p:nvSpPr>
          <p:spPr>
            <a:xfrm>
              <a:off x="7671998" y="5028011"/>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29" name="Freeform 51">
              <a:extLst>
                <a:ext uri="{FF2B5EF4-FFF2-40B4-BE49-F238E27FC236}">
                  <a16:creationId xmlns:a16="http://schemas.microsoft.com/office/drawing/2014/main" id="{014A9326-935C-79F2-2C2A-098CD7A3BB9B}"/>
                </a:ext>
              </a:extLst>
            </p:cNvPr>
            <p:cNvSpPr>
              <a:spLocks noMove="1" noResize="1"/>
            </p:cNvSpPr>
            <p:nvPr/>
          </p:nvSpPr>
          <p:spPr>
            <a:xfrm>
              <a:off x="7662479" y="5018492"/>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30" name="Group 52">
            <a:extLst>
              <a:ext uri="{FF2B5EF4-FFF2-40B4-BE49-F238E27FC236}">
                <a16:creationId xmlns:a16="http://schemas.microsoft.com/office/drawing/2014/main" id="{D40C55AF-F3A9-FC7A-87A7-323CC6135B33}"/>
              </a:ext>
            </a:extLst>
          </p:cNvPr>
          <p:cNvGrpSpPr/>
          <p:nvPr/>
        </p:nvGrpSpPr>
        <p:grpSpPr>
          <a:xfrm>
            <a:off x="5226125" y="3457572"/>
            <a:ext cx="1072896" cy="685989"/>
            <a:chOff x="7839187" y="5186357"/>
            <a:chExt cx="1609344" cy="1028983"/>
          </a:xfrm>
        </p:grpSpPr>
        <p:sp>
          <p:nvSpPr>
            <p:cNvPr id="131" name="Freeform 53">
              <a:extLst>
                <a:ext uri="{FF2B5EF4-FFF2-40B4-BE49-F238E27FC236}">
                  <a16:creationId xmlns:a16="http://schemas.microsoft.com/office/drawing/2014/main" id="{5F12F5FF-F44E-C9FF-84B4-6B6893FF4997}"/>
                </a:ext>
              </a:extLst>
            </p:cNvPr>
            <p:cNvSpPr>
              <a:spLocks noMove="1" noResize="1"/>
            </p:cNvSpPr>
            <p:nvPr/>
          </p:nvSpPr>
          <p:spPr>
            <a:xfrm>
              <a:off x="7848706" y="5195885"/>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32" name="Freeform 54">
              <a:extLst>
                <a:ext uri="{FF2B5EF4-FFF2-40B4-BE49-F238E27FC236}">
                  <a16:creationId xmlns:a16="http://schemas.microsoft.com/office/drawing/2014/main" id="{2F303FDF-C6C0-BA53-2689-4181A5D5E00F}"/>
                </a:ext>
              </a:extLst>
            </p:cNvPr>
            <p:cNvSpPr>
              <a:spLocks noMove="1" noResize="1"/>
            </p:cNvSpPr>
            <p:nvPr/>
          </p:nvSpPr>
          <p:spPr>
            <a:xfrm>
              <a:off x="7839187" y="5186357"/>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133" name="TextBox 55">
            <a:extLst>
              <a:ext uri="{FF2B5EF4-FFF2-40B4-BE49-F238E27FC236}">
                <a16:creationId xmlns:a16="http://schemas.microsoft.com/office/drawing/2014/main" id="{80C8F02C-6ADD-F1A6-BC62-E3E8776310E6}"/>
              </a:ext>
            </a:extLst>
          </p:cNvPr>
          <p:cNvSpPr txBox="1"/>
          <p:nvPr/>
        </p:nvSpPr>
        <p:spPr>
          <a:xfrm>
            <a:off x="5038187" y="3564946"/>
            <a:ext cx="1463154" cy="460575"/>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200" spc="-61" dirty="0">
                <a:solidFill>
                  <a:srgbClr val="000000"/>
                </a:solidFill>
                <a:latin typeface="Open Sans"/>
              </a:rPr>
              <a:t>Veterans Court Coordinator</a:t>
            </a:r>
            <a:endParaRPr lang="en-US" sz="1200" dirty="0">
              <a:solidFill>
                <a:srgbClr val="000000"/>
              </a:solidFill>
              <a:latin typeface="Calibri"/>
            </a:endParaRPr>
          </a:p>
        </p:txBody>
      </p:sp>
      <p:grpSp>
        <p:nvGrpSpPr>
          <p:cNvPr id="134" name="Group 56">
            <a:extLst>
              <a:ext uri="{FF2B5EF4-FFF2-40B4-BE49-F238E27FC236}">
                <a16:creationId xmlns:a16="http://schemas.microsoft.com/office/drawing/2014/main" id="{2AE8CFAE-F071-2F0D-511C-9338DA4A6C48}"/>
              </a:ext>
            </a:extLst>
          </p:cNvPr>
          <p:cNvGrpSpPr/>
          <p:nvPr/>
        </p:nvGrpSpPr>
        <p:grpSpPr>
          <a:xfrm>
            <a:off x="5108319" y="4327276"/>
            <a:ext cx="1072896" cy="685989"/>
            <a:chOff x="7662479" y="6490914"/>
            <a:chExt cx="1609344" cy="1028983"/>
          </a:xfrm>
        </p:grpSpPr>
        <p:sp>
          <p:nvSpPr>
            <p:cNvPr id="135" name="Freeform 57">
              <a:extLst>
                <a:ext uri="{FF2B5EF4-FFF2-40B4-BE49-F238E27FC236}">
                  <a16:creationId xmlns:a16="http://schemas.microsoft.com/office/drawing/2014/main" id="{E4C4BEFF-D338-030E-D5AF-AA262E8202F3}"/>
                </a:ext>
              </a:extLst>
            </p:cNvPr>
            <p:cNvSpPr>
              <a:spLocks noMove="1" noResize="1"/>
            </p:cNvSpPr>
            <p:nvPr/>
          </p:nvSpPr>
          <p:spPr>
            <a:xfrm>
              <a:off x="7671998" y="6500442"/>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36" name="Freeform 58">
              <a:extLst>
                <a:ext uri="{FF2B5EF4-FFF2-40B4-BE49-F238E27FC236}">
                  <a16:creationId xmlns:a16="http://schemas.microsoft.com/office/drawing/2014/main" id="{F3F7D128-C125-2089-DCA4-C26425C345A6}"/>
                </a:ext>
              </a:extLst>
            </p:cNvPr>
            <p:cNvSpPr>
              <a:spLocks noMove="1" noResize="1"/>
            </p:cNvSpPr>
            <p:nvPr/>
          </p:nvSpPr>
          <p:spPr>
            <a:xfrm>
              <a:off x="7662479" y="6490914"/>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37" name="Group 59">
            <a:extLst>
              <a:ext uri="{FF2B5EF4-FFF2-40B4-BE49-F238E27FC236}">
                <a16:creationId xmlns:a16="http://schemas.microsoft.com/office/drawing/2014/main" id="{0FD54A0F-9A7E-C7F1-5D1D-E401B19C8991}"/>
              </a:ext>
            </a:extLst>
          </p:cNvPr>
          <p:cNvGrpSpPr/>
          <p:nvPr/>
        </p:nvGrpSpPr>
        <p:grpSpPr>
          <a:xfrm>
            <a:off x="5226125" y="4439192"/>
            <a:ext cx="1072896" cy="685989"/>
            <a:chOff x="7839187" y="6658788"/>
            <a:chExt cx="1609344" cy="1028983"/>
          </a:xfrm>
        </p:grpSpPr>
        <p:sp>
          <p:nvSpPr>
            <p:cNvPr id="138" name="Freeform 60">
              <a:extLst>
                <a:ext uri="{FF2B5EF4-FFF2-40B4-BE49-F238E27FC236}">
                  <a16:creationId xmlns:a16="http://schemas.microsoft.com/office/drawing/2014/main" id="{5CA825F2-C27F-F182-D017-CFB7BA5D7326}"/>
                </a:ext>
              </a:extLst>
            </p:cNvPr>
            <p:cNvSpPr>
              <a:spLocks noMove="1" noResize="1"/>
            </p:cNvSpPr>
            <p:nvPr/>
          </p:nvSpPr>
          <p:spPr>
            <a:xfrm>
              <a:off x="7848706" y="6668316"/>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39" name="Freeform 61">
              <a:extLst>
                <a:ext uri="{FF2B5EF4-FFF2-40B4-BE49-F238E27FC236}">
                  <a16:creationId xmlns:a16="http://schemas.microsoft.com/office/drawing/2014/main" id="{06646FC1-80F5-7304-D1AF-0EDC8D882CB4}"/>
                </a:ext>
              </a:extLst>
            </p:cNvPr>
            <p:cNvSpPr>
              <a:spLocks noMove="1" noResize="1"/>
            </p:cNvSpPr>
            <p:nvPr/>
          </p:nvSpPr>
          <p:spPr>
            <a:xfrm>
              <a:off x="7839187" y="6658788"/>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161" name="TextBox 83">
            <a:extLst>
              <a:ext uri="{FF2B5EF4-FFF2-40B4-BE49-F238E27FC236}">
                <a16:creationId xmlns:a16="http://schemas.microsoft.com/office/drawing/2014/main" id="{AF768B67-998B-1D3A-6387-1BFBF4018002}"/>
              </a:ext>
            </a:extLst>
          </p:cNvPr>
          <p:cNvSpPr txBox="1"/>
          <p:nvPr/>
        </p:nvSpPr>
        <p:spPr>
          <a:xfrm>
            <a:off x="5137973" y="4559865"/>
            <a:ext cx="1278905" cy="460575"/>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200" spc="-61" dirty="0">
                <a:solidFill>
                  <a:srgbClr val="000000"/>
                </a:solidFill>
                <a:latin typeface="Open Sans"/>
              </a:rPr>
              <a:t>State &amp; Federal (Grant Funded)</a:t>
            </a:r>
            <a:endParaRPr lang="en-US" sz="700" dirty="0">
              <a:solidFill>
                <a:srgbClr val="000000"/>
              </a:solidFill>
              <a:latin typeface="Calibri"/>
            </a:endParaRPr>
          </a:p>
        </p:txBody>
      </p:sp>
      <p:sp>
        <p:nvSpPr>
          <p:cNvPr id="164" name="TextBox 86">
            <a:extLst>
              <a:ext uri="{FF2B5EF4-FFF2-40B4-BE49-F238E27FC236}">
                <a16:creationId xmlns:a16="http://schemas.microsoft.com/office/drawing/2014/main" id="{87F1B3C8-9BD8-8DE3-D52D-3EDB8B860FD0}"/>
              </a:ext>
            </a:extLst>
          </p:cNvPr>
          <p:cNvSpPr txBox="1"/>
          <p:nvPr/>
        </p:nvSpPr>
        <p:spPr>
          <a:xfrm>
            <a:off x="3855262" y="3583271"/>
            <a:ext cx="1248396" cy="460575"/>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200" spc="-66" dirty="0">
                <a:solidFill>
                  <a:srgbClr val="000000"/>
                </a:solidFill>
                <a:latin typeface="Open Sans"/>
              </a:rPr>
              <a:t>Judicial Assistant Justin Rupram</a:t>
            </a:r>
            <a:endParaRPr lang="en-US" sz="1200" dirty="0">
              <a:solidFill>
                <a:srgbClr val="000000"/>
              </a:solidFill>
              <a:latin typeface="Calibri"/>
            </a:endParaRPr>
          </a:p>
        </p:txBody>
      </p:sp>
      <p:sp>
        <p:nvSpPr>
          <p:cNvPr id="165" name="TextBox 87">
            <a:extLst>
              <a:ext uri="{FF2B5EF4-FFF2-40B4-BE49-F238E27FC236}">
                <a16:creationId xmlns:a16="http://schemas.microsoft.com/office/drawing/2014/main" id="{A3C30CD1-3DBB-6C5D-A17F-E05DE2C160A0}"/>
              </a:ext>
            </a:extLst>
          </p:cNvPr>
          <p:cNvSpPr txBox="1"/>
          <p:nvPr/>
        </p:nvSpPr>
        <p:spPr>
          <a:xfrm>
            <a:off x="2628272" y="3465832"/>
            <a:ext cx="1072467" cy="860877"/>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Law Clerk Chery Perry</a:t>
            </a:r>
            <a:endParaRPr lang="en-US" sz="1600" dirty="0">
              <a:solidFill>
                <a:srgbClr val="000000"/>
              </a:solidFill>
              <a:latin typeface="Calibri"/>
            </a:endParaRPr>
          </a:p>
          <a:p>
            <a:pPr algn="ct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166" name="TextBox 88">
            <a:extLst>
              <a:ext uri="{FF2B5EF4-FFF2-40B4-BE49-F238E27FC236}">
                <a16:creationId xmlns:a16="http://schemas.microsoft.com/office/drawing/2014/main" id="{6BE7EE24-A367-425A-FCC9-4077378D8A5C}"/>
              </a:ext>
            </a:extLst>
          </p:cNvPr>
          <p:cNvSpPr txBox="1"/>
          <p:nvPr/>
        </p:nvSpPr>
        <p:spPr>
          <a:xfrm>
            <a:off x="4454594" y="2483769"/>
            <a:ext cx="1322832" cy="614014"/>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1" dirty="0">
                <a:solidFill>
                  <a:srgbClr val="000000"/>
                </a:solidFill>
                <a:latin typeface="Open Sans"/>
              </a:rPr>
              <a:t>Chief Judge V.T. McRae</a:t>
            </a:r>
            <a:endParaRPr lang="en-US" sz="900" dirty="0">
              <a:solidFill>
                <a:srgbClr val="000000"/>
              </a:solidFill>
              <a:latin typeface="Calibri"/>
            </a:endParaRPr>
          </a:p>
        </p:txBody>
      </p:sp>
      <p:sp>
        <p:nvSpPr>
          <p:cNvPr id="168" name="AutoShape 90">
            <a:extLst>
              <a:ext uri="{FF2B5EF4-FFF2-40B4-BE49-F238E27FC236}">
                <a16:creationId xmlns:a16="http://schemas.microsoft.com/office/drawing/2014/main" id="{29A86895-A11B-69AA-A844-33A224E84D12}"/>
              </a:ext>
            </a:extLst>
          </p:cNvPr>
          <p:cNvSpPr>
            <a:spLocks noMove="1" noResize="1"/>
          </p:cNvSpPr>
          <p:nvPr/>
        </p:nvSpPr>
        <p:spPr>
          <a:xfrm flipV="1">
            <a:off x="3049749" y="3228863"/>
            <a:ext cx="0" cy="1154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0" name="AutoShape 92">
            <a:extLst>
              <a:ext uri="{FF2B5EF4-FFF2-40B4-BE49-F238E27FC236}">
                <a16:creationId xmlns:a16="http://schemas.microsoft.com/office/drawing/2014/main" id="{82AFF58A-40FF-738E-F6A7-D217821D7101}"/>
              </a:ext>
            </a:extLst>
          </p:cNvPr>
          <p:cNvSpPr>
            <a:spLocks noMove="1" noResize="1"/>
          </p:cNvSpPr>
          <p:nvPr/>
        </p:nvSpPr>
        <p:spPr>
          <a:xfrm flipH="1" flipV="1">
            <a:off x="4296686" y="3234538"/>
            <a:ext cx="0" cy="116183"/>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1" name="AutoShape 93">
            <a:extLst>
              <a:ext uri="{FF2B5EF4-FFF2-40B4-BE49-F238E27FC236}">
                <a16:creationId xmlns:a16="http://schemas.microsoft.com/office/drawing/2014/main" id="{93EAF83F-781E-FB33-21B7-7111E6E1821B}"/>
              </a:ext>
            </a:extLst>
          </p:cNvPr>
          <p:cNvSpPr>
            <a:spLocks noMove="1" noResize="1"/>
          </p:cNvSpPr>
          <p:nvPr/>
        </p:nvSpPr>
        <p:spPr>
          <a:xfrm flipH="1" flipV="1">
            <a:off x="5696864" y="3225546"/>
            <a:ext cx="0" cy="120109"/>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2" name="AutoShape 94">
            <a:extLst>
              <a:ext uri="{FF2B5EF4-FFF2-40B4-BE49-F238E27FC236}">
                <a16:creationId xmlns:a16="http://schemas.microsoft.com/office/drawing/2014/main" id="{0163F974-AF73-3330-A1FE-4AF32F939483}"/>
              </a:ext>
            </a:extLst>
          </p:cNvPr>
          <p:cNvSpPr>
            <a:spLocks noMove="1" noResize="1"/>
          </p:cNvSpPr>
          <p:nvPr/>
        </p:nvSpPr>
        <p:spPr>
          <a:xfrm flipV="1">
            <a:off x="5129119" y="3161873"/>
            <a:ext cx="0" cy="6703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173" name="Picture 96">
            <a:extLst>
              <a:ext uri="{FF2B5EF4-FFF2-40B4-BE49-F238E27FC236}">
                <a16:creationId xmlns:a16="http://schemas.microsoft.com/office/drawing/2014/main" id="{ECCF9305-D1C3-129D-AA04-64A32B3150BB}"/>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046488" y="3999768"/>
            <a:ext cx="713031" cy="345991"/>
          </a:xfrm>
          <a:prstGeom prst="rect">
            <a:avLst/>
          </a:prstGeom>
          <a:noFill/>
          <a:ln cap="flat">
            <a:noFill/>
          </a:ln>
        </p:spPr>
      </p:pic>
      <p:pic>
        <p:nvPicPr>
          <p:cNvPr id="174" name="Picture 97">
            <a:extLst>
              <a:ext uri="{FF2B5EF4-FFF2-40B4-BE49-F238E27FC236}">
                <a16:creationId xmlns:a16="http://schemas.microsoft.com/office/drawing/2014/main" id="{05664B54-9E9F-6A18-1CAA-5E09E1736B19}"/>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2346155" y="3999768"/>
            <a:ext cx="713031" cy="345991"/>
          </a:xfrm>
          <a:prstGeom prst="rect">
            <a:avLst/>
          </a:prstGeom>
          <a:noFill/>
          <a:ln cap="flat">
            <a:noFill/>
          </a:ln>
        </p:spPr>
      </p:pic>
      <p:pic>
        <p:nvPicPr>
          <p:cNvPr id="180" name="Picture 104">
            <a:extLst>
              <a:ext uri="{FF2B5EF4-FFF2-40B4-BE49-F238E27FC236}">
                <a16:creationId xmlns:a16="http://schemas.microsoft.com/office/drawing/2014/main" id="{243EF700-9290-38F0-0220-2F56180EB20E}"/>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5627619" y="4991228"/>
            <a:ext cx="713031" cy="345991"/>
          </a:xfrm>
          <a:prstGeom prst="rect">
            <a:avLst/>
          </a:prstGeom>
          <a:noFill/>
          <a:ln cap="flat">
            <a:noFill/>
          </a:ln>
        </p:spPr>
      </p:pic>
      <p:pic>
        <p:nvPicPr>
          <p:cNvPr id="181" name="Picture 105">
            <a:extLst>
              <a:ext uri="{FF2B5EF4-FFF2-40B4-BE49-F238E27FC236}">
                <a16:creationId xmlns:a16="http://schemas.microsoft.com/office/drawing/2014/main" id="{48BA3FF2-5080-242C-AE8E-62CCAD8A7A5B}"/>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4927293" y="4991228"/>
            <a:ext cx="713031" cy="345991"/>
          </a:xfrm>
          <a:prstGeom prst="rect">
            <a:avLst/>
          </a:prstGeom>
          <a:noFill/>
          <a:ln cap="flat">
            <a:noFill/>
          </a:ln>
        </p:spPr>
      </p:pic>
      <p:sp>
        <p:nvSpPr>
          <p:cNvPr id="187" name="AutoShape 111">
            <a:extLst>
              <a:ext uri="{FF2B5EF4-FFF2-40B4-BE49-F238E27FC236}">
                <a16:creationId xmlns:a16="http://schemas.microsoft.com/office/drawing/2014/main" id="{42ADFB5E-97C7-39C5-CE72-4099376F6457}"/>
              </a:ext>
            </a:extLst>
          </p:cNvPr>
          <p:cNvSpPr>
            <a:spLocks noMove="1" noResize="1"/>
          </p:cNvSpPr>
          <p:nvPr/>
        </p:nvSpPr>
        <p:spPr>
          <a:xfrm flipH="1" flipV="1">
            <a:off x="5735903" y="4144005"/>
            <a:ext cx="0" cy="189055"/>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12" name="Picture 11">
            <a:extLst>
              <a:ext uri="{FF2B5EF4-FFF2-40B4-BE49-F238E27FC236}">
                <a16:creationId xmlns:a16="http://schemas.microsoft.com/office/drawing/2014/main" id="{85E36338-29D1-B5B1-8885-698F67BB2C05}"/>
              </a:ext>
            </a:extLst>
          </p:cNvPr>
          <p:cNvPicPr>
            <a:picLocks noChangeAspect="1"/>
          </p:cNvPicPr>
          <p:nvPr/>
        </p:nvPicPr>
        <p:blipFill>
          <a:blip r:embed="rId8"/>
          <a:stretch>
            <a:fillRect/>
          </a:stretch>
        </p:blipFill>
        <p:spPr>
          <a:xfrm>
            <a:off x="2543506" y="3186468"/>
            <a:ext cx="3637709" cy="45719"/>
          </a:xfrm>
          <a:prstGeom prst="rect">
            <a:avLst/>
          </a:prstGeom>
        </p:spPr>
      </p:pic>
    </p:spTree>
    <p:extLst>
      <p:ext uri="{BB962C8B-B14F-4D97-AF65-F5344CB8AC3E}">
        <p14:creationId xmlns:p14="http://schemas.microsoft.com/office/powerpoint/2010/main" val="1907221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a:extLst>
              <a:ext uri="{FF2B5EF4-FFF2-40B4-BE49-F238E27FC236}">
                <a16:creationId xmlns:a16="http://schemas.microsoft.com/office/drawing/2014/main" id="{9CA3FD43-4201-F73C-646E-CA89EA16ED3D}"/>
              </a:ext>
            </a:extLst>
          </p:cNvPr>
          <p:cNvPicPr>
            <a:picLocks noChangeAspect="1"/>
          </p:cNvPicPr>
          <p:nvPr/>
        </p:nvPicPr>
        <p:blipFill>
          <a:blip r:embed="rId3">
            <a:extLst>
              <a:ext uri="{28A0092B-C50C-407E-A947-70E740481C1C}">
                <a14:useLocalDpi xmlns:a14="http://schemas.microsoft.com/office/drawing/2010/main" val="0"/>
              </a:ext>
            </a:extLst>
          </a:blip>
          <a:srcRect l="19414" r="19414"/>
          <a:stretch/>
        </p:blipFill>
        <p:spPr>
          <a:xfrm>
            <a:off x="0" y="0"/>
            <a:ext cx="745592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650675" y="2492526"/>
            <a:ext cx="2270497"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a:solidFill>
                  <a:srgbClr val="000000"/>
                </a:solidFill>
                <a:latin typeface="Arimo"/>
                <a:ea typeface="Arimo"/>
                <a:cs typeface="Arimo"/>
              </a:rPr>
              <a:t>VISION</a:t>
            </a:r>
            <a:endParaRPr lang="en-US" sz="1200">
              <a:solidFill>
                <a:srgbClr val="000000"/>
              </a:solidFill>
              <a:latin typeface="Arimo"/>
              <a:ea typeface="Arimo"/>
              <a:cs typeface="Arimo"/>
            </a:endParaRPr>
          </a:p>
          <a:p>
            <a:pPr marL="452145" lvl="2" indent="-150712" defTabSz="609630">
              <a:lnSpc>
                <a:spcPct val="130120"/>
              </a:lnSpc>
              <a:defRPr sz="1800" b="0" i="0" u="none" strike="noStrike" kern="0" cap="none" spc="0" baseline="0">
                <a:solidFill>
                  <a:srgbClr val="000000"/>
                </a:solidFill>
                <a:uFillTx/>
              </a:defRPr>
            </a:pPr>
            <a:endParaRPr lang="en-US" sz="2500" u="sng">
              <a:solidFill>
                <a:srgbClr val="000000"/>
              </a:solidFill>
              <a:latin typeface="Arimo Bold"/>
              <a:ea typeface="Arimo Bold"/>
              <a:cs typeface="Arimo Bold"/>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982657" y="3731489"/>
            <a:ext cx="1938515"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4650675" y="4970453"/>
            <a:ext cx="2171377"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VALUES</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705966" y="3588947"/>
            <a:ext cx="1709037" cy="933589"/>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STATE COURT A</a:t>
            </a:r>
            <a:endParaRPr lang="en-US" sz="1200" dirty="0">
              <a:solidFill>
                <a:srgbClr val="000000"/>
              </a:solidFill>
              <a:latin typeface="Calibri"/>
            </a:endParaRPr>
          </a:p>
        </p:txBody>
      </p:sp>
      <p:sp>
        <p:nvSpPr>
          <p:cNvPr id="4" name="TextBox 25">
            <a:extLst>
              <a:ext uri="{FF2B5EF4-FFF2-40B4-BE49-F238E27FC236}">
                <a16:creationId xmlns:a16="http://schemas.microsoft.com/office/drawing/2014/main" id="{6498064F-E916-E13D-C20F-5CAFF2A23F2D}"/>
              </a:ext>
            </a:extLst>
          </p:cNvPr>
          <p:cNvSpPr txBox="1"/>
          <p:nvPr/>
        </p:nvSpPr>
        <p:spPr>
          <a:xfrm>
            <a:off x="4982657" y="2944281"/>
            <a:ext cx="5444276" cy="766107"/>
          </a:xfrm>
          <a:prstGeom prst="rect">
            <a:avLst/>
          </a:prstGeom>
          <a:noFill/>
          <a:ln cap="flat">
            <a:noFill/>
          </a:ln>
        </p:spPr>
        <p:txBody>
          <a:bodyPr vert="horz" wrap="square" lIns="0" tIns="0" rIns="0" bIns="0" anchor="t" anchorCtr="0" compatLnSpc="1">
            <a:spAutoFit/>
          </a:bodyPr>
          <a:lstStyle/>
          <a:p>
            <a:pPr marL="325561" lvl="1" indent="-162570" defTabSz="609630">
              <a:lnSpc>
                <a:spcPct val="144578"/>
              </a:lnSpc>
              <a:buSzPct val="100000"/>
              <a:buFont typeface="Arial"/>
              <a:buChar char="•"/>
              <a:defRPr sz="1800" b="0" i="0" u="none" strike="noStrike" kern="0" cap="none" spc="0" baseline="0">
                <a:solidFill>
                  <a:srgbClr val="000000"/>
                </a:solidFill>
                <a:uFillTx/>
              </a:defRPr>
            </a:pPr>
            <a:r>
              <a:rPr lang="en-US" dirty="0"/>
              <a:t>Ensure the Fair, Efficient, and Impartial Administration of Justice; </a:t>
            </a:r>
            <a:endParaRPr lang="en-US" sz="1200" dirty="0">
              <a:solidFill>
                <a:srgbClr val="000000"/>
              </a:solidFill>
              <a:latin typeface="Calibri"/>
            </a:endParaRPr>
          </a:p>
        </p:txBody>
      </p:sp>
      <p:sp>
        <p:nvSpPr>
          <p:cNvPr id="5" name="TextBox 22">
            <a:extLst>
              <a:ext uri="{FF2B5EF4-FFF2-40B4-BE49-F238E27FC236}">
                <a16:creationId xmlns:a16="http://schemas.microsoft.com/office/drawing/2014/main" id="{C0DAAA57-5593-3160-462A-BCFC47513DDE}"/>
              </a:ext>
            </a:extLst>
          </p:cNvPr>
          <p:cNvSpPr txBox="1"/>
          <p:nvPr/>
        </p:nvSpPr>
        <p:spPr>
          <a:xfrm>
            <a:off x="4982651" y="3731489"/>
            <a:ext cx="6237031" cy="1763175"/>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marL="325561" marR="0" lvl="1" indent="-162570" algn="l" defTabSz="609630" rtl="0" eaLnBrk="1" fontAlgn="auto" latinLnBrk="0" hangingPunct="1">
              <a:lnSpc>
                <a:spcPct val="144578"/>
              </a:lnSpc>
              <a:spcBef>
                <a:spcPts val="0"/>
              </a:spcBef>
              <a:spcAft>
                <a:spcPts val="0"/>
              </a:spcAft>
              <a:buClrTx/>
              <a:buSzPct val="100000"/>
              <a:buFont typeface="Arial"/>
              <a:buChar char="•"/>
              <a:tabLst/>
              <a:defRPr sz="1800" b="0" i="0" u="none" strike="noStrike" kern="0" cap="none" spc="0" baseline="0">
                <a:solidFill>
                  <a:srgbClr val="000000"/>
                </a:solidFill>
                <a:uFillTx/>
              </a:defRPr>
            </a:pPr>
            <a:r>
              <a:rPr kumimoji="0" lang="en-US" sz="1800" b="0" i="0" u="none" strike="noStrike" kern="0" cap="none" spc="-39" normalizeH="0" baseline="0" noProof="0" dirty="0">
                <a:ln>
                  <a:noFill/>
                </a:ln>
                <a:solidFill>
                  <a:srgbClr val="000000"/>
                </a:solidFill>
                <a:effectLst/>
                <a:uLnTx/>
                <a:uFillTx/>
                <a:ea typeface="+mn-ea"/>
                <a:cs typeface="+mn-cs"/>
              </a:rPr>
              <a:t>Efficient Court Operations, Reduce Backlog, and provide Accessibility to Court for Rockdale County Citizens.</a:t>
            </a:r>
            <a:endParaRPr kumimoji="0" lang="en-US" sz="1200" b="0" i="0" u="none" strike="noStrike" kern="0" cap="none" spc="0" normalizeH="0" baseline="0" noProof="0" dirty="0">
              <a:ln>
                <a:noFill/>
              </a:ln>
              <a:solidFill>
                <a:srgbClr val="000000"/>
              </a:solidFill>
              <a:effectLst/>
              <a:uLnTx/>
              <a:uFillTx/>
              <a:ea typeface="+mn-ea"/>
              <a:cs typeface="+mn-cs"/>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6" name="TextBox 27">
            <a:extLst>
              <a:ext uri="{FF2B5EF4-FFF2-40B4-BE49-F238E27FC236}">
                <a16:creationId xmlns:a16="http://schemas.microsoft.com/office/drawing/2014/main" id="{CD62FD00-F404-8E4D-A9B2-A59957AFD79F}"/>
              </a:ext>
            </a:extLst>
          </p:cNvPr>
          <p:cNvSpPr txBox="1"/>
          <p:nvPr/>
        </p:nvSpPr>
        <p:spPr>
          <a:xfrm>
            <a:off x="4837907" y="5350283"/>
            <a:ext cx="6526529" cy="365165"/>
          </a:xfrm>
          <a:prstGeom prst="rect">
            <a:avLst/>
          </a:prstGeom>
          <a:noFill/>
          <a:ln cap="flat">
            <a:noFill/>
          </a:ln>
        </p:spPr>
        <p:txBody>
          <a:bodyPr vert="horz" wrap="square" lIns="0" tIns="0" rIns="0" bIns="0" anchor="t" anchorCtr="0" compatLnSpc="1">
            <a:spAutoFit/>
          </a:bodyPr>
          <a:lstStyle/>
          <a:p>
            <a:pPr marL="325561" lvl="1" indent="-162570" defTabSz="609630">
              <a:lnSpc>
                <a:spcPct val="144578"/>
              </a:lnSpc>
              <a:buSzPct val="100000"/>
              <a:buFont typeface="Arial"/>
              <a:buChar char="•"/>
              <a:defRPr sz="1800" b="0" i="0" u="none" strike="noStrike" kern="0" cap="none" spc="0" baseline="0">
                <a:solidFill>
                  <a:srgbClr val="000000"/>
                </a:solidFill>
                <a:uFillTx/>
              </a:defRPr>
            </a:pPr>
            <a:r>
              <a:rPr lang="en-US" dirty="0">
                <a:solidFill>
                  <a:srgbClr val="000000"/>
                </a:solidFill>
              </a:rPr>
              <a:t>Integrity, Fairness, Impartiality, and the Rule of Law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5250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SUCCESSES</a:t>
            </a:r>
            <a:endParaRPr lang="en-US" sz="1200" dirty="0">
              <a:solidFill>
                <a:srgbClr val="000000"/>
              </a:solidFill>
              <a:latin typeface="Calibri"/>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569372"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OPPORTUNITIES</a:t>
            </a:r>
            <a:endParaRPr lang="en-US" sz="1200" dirty="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18702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CHALLENGES</a:t>
            </a:r>
            <a:endParaRPr lang="en-US" sz="1200">
              <a:solidFill>
                <a:srgbClr val="000000"/>
              </a:solidFill>
              <a:latin typeface="Calibri"/>
            </a:endParaRPr>
          </a:p>
        </p:txBody>
      </p:sp>
      <p:sp>
        <p:nvSpPr>
          <p:cNvPr id="2" name="TextBox 1">
            <a:extLst>
              <a:ext uri="{FF2B5EF4-FFF2-40B4-BE49-F238E27FC236}">
                <a16:creationId xmlns:a16="http://schemas.microsoft.com/office/drawing/2014/main" id="{17BBE324-DE36-ADD3-839B-0DC9136AB48D}"/>
              </a:ext>
            </a:extLst>
          </p:cNvPr>
          <p:cNvSpPr txBox="1"/>
          <p:nvPr/>
        </p:nvSpPr>
        <p:spPr>
          <a:xfrm>
            <a:off x="750564" y="2807208"/>
            <a:ext cx="3238412" cy="3139321"/>
          </a:xfrm>
          <a:prstGeom prst="rect">
            <a:avLst/>
          </a:prstGeom>
          <a:noFill/>
        </p:spPr>
        <p:txBody>
          <a:bodyPr wrap="square" rtlCol="0">
            <a:spAutoFit/>
          </a:bodyPr>
          <a:lstStyle/>
          <a:p>
            <a:r>
              <a:rPr lang="en-US" sz="1200" b="1" u="sng" dirty="0"/>
              <a:t>Established Veterans Accountability Court:</a:t>
            </a:r>
            <a:r>
              <a:rPr lang="en-US" sz="1200" u="sng" dirty="0"/>
              <a:t> </a:t>
            </a:r>
          </a:p>
          <a:p>
            <a:pPr marL="171450" indent="-171450">
              <a:buFont typeface="Arial" panose="020B0604020202020204" pitchFamily="34" charset="0"/>
              <a:buChar char="•"/>
            </a:pPr>
            <a:r>
              <a:rPr lang="en-US" sz="1200" dirty="0"/>
              <a:t>Approved by the Georgia Legislature and signed into law. Recommended by the Council of Accountability Court Judges.</a:t>
            </a:r>
          </a:p>
          <a:p>
            <a:r>
              <a:rPr lang="en-US" sz="1200" b="1" u="sng" dirty="0"/>
              <a:t>Night Traffic Court One Year Anniversary:</a:t>
            </a:r>
            <a:r>
              <a:rPr lang="en-US" sz="1200" u="sng" dirty="0"/>
              <a:t> </a:t>
            </a:r>
          </a:p>
          <a:p>
            <a:pPr marL="171450" indent="-171450">
              <a:buFont typeface="Arial" panose="020B0604020202020204" pitchFamily="34" charset="0"/>
              <a:buChar char="•"/>
            </a:pPr>
            <a:r>
              <a:rPr lang="en-US" sz="1200" dirty="0"/>
              <a:t>Permits Working Citizens the opportunity to have their traffic citations handled in the evening without missing work during the day.</a:t>
            </a:r>
          </a:p>
          <a:p>
            <a:r>
              <a:rPr lang="en-US" sz="1200" b="1" u="sng" dirty="0"/>
              <a:t>Jail Court: </a:t>
            </a:r>
          </a:p>
          <a:p>
            <a:pPr marL="171450" indent="-171450">
              <a:buFont typeface="Arial" panose="020B0604020202020204" pitchFamily="34" charset="0"/>
              <a:buChar char="•"/>
            </a:pPr>
            <a:r>
              <a:rPr lang="en-US" sz="1200" dirty="0"/>
              <a:t>Provides opportunity for misdemeanor cases to be handled expeditiously, especially for citizens that cannot post bail for non-violent offenses.</a:t>
            </a:r>
            <a:r>
              <a:rPr lang="en-US" sz="1200" b="1" dirty="0"/>
              <a:t> </a:t>
            </a:r>
            <a:r>
              <a:rPr lang="en-US" sz="1200" dirty="0"/>
              <a:t>Held the beginning and middle of the month.</a:t>
            </a:r>
          </a:p>
          <a:p>
            <a:endParaRPr lang="en-US" dirty="0"/>
          </a:p>
        </p:txBody>
      </p:sp>
      <p:sp>
        <p:nvSpPr>
          <p:cNvPr id="4" name="TextBox 3">
            <a:extLst>
              <a:ext uri="{FF2B5EF4-FFF2-40B4-BE49-F238E27FC236}">
                <a16:creationId xmlns:a16="http://schemas.microsoft.com/office/drawing/2014/main" id="{81304DE8-6E33-E68D-B928-EB93F69E5332}"/>
              </a:ext>
            </a:extLst>
          </p:cNvPr>
          <p:cNvSpPr txBox="1"/>
          <p:nvPr/>
        </p:nvSpPr>
        <p:spPr>
          <a:xfrm>
            <a:off x="3988976" y="2814215"/>
            <a:ext cx="3838286" cy="3693319"/>
          </a:xfrm>
          <a:prstGeom prst="rect">
            <a:avLst/>
          </a:prstGeom>
          <a:noFill/>
        </p:spPr>
        <p:txBody>
          <a:bodyPr wrap="square" rtlCol="0">
            <a:spAutoFit/>
          </a:bodyPr>
          <a:lstStyle/>
          <a:p>
            <a:pPr lvl="0"/>
            <a:r>
              <a:rPr lang="en-US" sz="1200" b="1" u="sng" dirty="0"/>
              <a:t>1) Unfilled Attorney Positions in the Public Defender’s Office: Protect the Rights of Indigent Defendants in Criminal Misdemeanor Court</a:t>
            </a:r>
            <a:endParaRPr lang="en-US" sz="1200" dirty="0"/>
          </a:p>
          <a:p>
            <a:pPr marL="171450" indent="-171450">
              <a:buFont typeface="Arial" panose="020B0604020202020204" pitchFamily="34" charset="0"/>
              <a:buChar char="•"/>
            </a:pPr>
            <a:r>
              <a:rPr lang="en-US" sz="1200" b="1" dirty="0"/>
              <a:t>Short Term Plan:</a:t>
            </a:r>
            <a:r>
              <a:rPr lang="en-US" sz="1200" dirty="0"/>
              <a:t> Six-Month Plan. Multiple Course of Actions (Use State Funds or existing County Funds for Contract Appointed Attorneys.)</a:t>
            </a:r>
          </a:p>
          <a:p>
            <a:pPr marL="171450" indent="-171450">
              <a:buFont typeface="Arial" panose="020B0604020202020204" pitchFamily="34" charset="0"/>
              <a:buChar char="•"/>
            </a:pPr>
            <a:r>
              <a:rPr lang="en-US" sz="1200" b="1" dirty="0"/>
              <a:t>Longterm Plan: </a:t>
            </a:r>
            <a:r>
              <a:rPr lang="en-US" sz="1200" dirty="0"/>
              <a:t>Explore solutions from other jurisdictions. </a:t>
            </a:r>
          </a:p>
          <a:p>
            <a:pPr lvl="0"/>
            <a:r>
              <a:rPr lang="en-US" sz="1200" b="1" dirty="0"/>
              <a:t>2)</a:t>
            </a:r>
            <a:r>
              <a:rPr lang="en-US" sz="1200" b="1" u="sng" dirty="0"/>
              <a:t> Use of Technology</a:t>
            </a:r>
            <a:r>
              <a:rPr lang="en-US" sz="1200" b="1" dirty="0"/>
              <a:t>:</a:t>
            </a:r>
            <a:endParaRPr lang="en-US" sz="1200" dirty="0"/>
          </a:p>
          <a:p>
            <a:pPr marL="171450" indent="-171450">
              <a:buFont typeface="Arial" panose="020B0604020202020204" pitchFamily="34" charset="0"/>
              <a:buChar char="•"/>
            </a:pPr>
            <a:r>
              <a:rPr lang="en-US" sz="1200" dirty="0"/>
              <a:t>Stay Current with AI (Artificial Intelligence) Case Law and Ethical Use.</a:t>
            </a:r>
          </a:p>
          <a:p>
            <a:pPr marL="171450" indent="-171450">
              <a:buFont typeface="Arial" panose="020B0604020202020204" pitchFamily="34" charset="0"/>
              <a:buChar char="•"/>
            </a:pPr>
            <a:r>
              <a:rPr lang="en-US" sz="1200" dirty="0"/>
              <a:t>Maximize Software Contracts: Odessey, Lexis-Nexus, </a:t>
            </a:r>
          </a:p>
          <a:p>
            <a:pPr marL="171450" indent="-171450">
              <a:buFont typeface="Arial" panose="020B0604020202020204" pitchFamily="34" charset="0"/>
              <a:buChar char="•"/>
            </a:pPr>
            <a:r>
              <a:rPr lang="en-US" sz="1200" dirty="0"/>
              <a:t>Website Enhancements: Provide More Information for the Public to increase knowledge of Court Operations. (Pattern after other Jurisdictions)</a:t>
            </a:r>
          </a:p>
          <a:p>
            <a:pPr marL="171450" indent="-171450">
              <a:buFont typeface="Arial" panose="020B0604020202020204" pitchFamily="34" charset="0"/>
              <a:buChar char="•"/>
            </a:pPr>
            <a:r>
              <a:rPr lang="en-US" sz="1200" dirty="0"/>
              <a:t>Maximize Video Conferencing: Access to Court for Citizens and Attorneys. Time and money saved. (Efficient Court Operations and Accessibility)</a:t>
            </a:r>
          </a:p>
          <a:p>
            <a:endParaRPr lang="en-US" dirty="0"/>
          </a:p>
        </p:txBody>
      </p:sp>
      <p:sp>
        <p:nvSpPr>
          <p:cNvPr id="6" name="TextBox 5">
            <a:extLst>
              <a:ext uri="{FF2B5EF4-FFF2-40B4-BE49-F238E27FC236}">
                <a16:creationId xmlns:a16="http://schemas.microsoft.com/office/drawing/2014/main" id="{1B53BA44-E617-A5FC-D409-AC8F3CC0B757}"/>
              </a:ext>
            </a:extLst>
          </p:cNvPr>
          <p:cNvSpPr txBox="1"/>
          <p:nvPr/>
        </p:nvSpPr>
        <p:spPr>
          <a:xfrm>
            <a:off x="7827262" y="2833390"/>
            <a:ext cx="3466772" cy="1292662"/>
          </a:xfrm>
          <a:prstGeom prst="rect">
            <a:avLst/>
          </a:prstGeom>
          <a:noFill/>
        </p:spPr>
        <p:txBody>
          <a:bodyPr wrap="square" rtlCol="0">
            <a:spAutoFit/>
          </a:bodyPr>
          <a:lstStyle/>
          <a:p>
            <a:pPr marL="171450" indent="-171450">
              <a:buFont typeface="Arial" panose="020B0604020202020204" pitchFamily="34" charset="0"/>
              <a:buChar char="•"/>
            </a:pPr>
            <a:r>
              <a:rPr lang="en-US" sz="1200" b="1" u="sng" dirty="0"/>
              <a:t>New Court House Operations</a:t>
            </a:r>
            <a:r>
              <a:rPr lang="en-US" sz="1200" b="1" dirty="0"/>
              <a:t>: </a:t>
            </a:r>
            <a:r>
              <a:rPr lang="en-US" sz="1200" dirty="0"/>
              <a:t>Moving to new courthouse and incorporating all stakeholders for Safe and Efficient Operations.</a:t>
            </a:r>
          </a:p>
          <a:p>
            <a:endParaRPr lang="en-US" sz="1200" dirty="0"/>
          </a:p>
          <a:p>
            <a:pPr marL="171450" indent="-171450">
              <a:buFont typeface="Arial" panose="020B0604020202020204" pitchFamily="34" charset="0"/>
              <a:buChar char="•"/>
            </a:pPr>
            <a:r>
              <a:rPr lang="en-US" sz="1200" b="1" u="sng" dirty="0"/>
              <a:t>Provide Competitive Pay to Attract Top Talent</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AD757-884A-883D-84DB-58B360E90249}"/>
              </a:ext>
            </a:extLst>
          </p:cNvPr>
          <p:cNvSpPr>
            <a:spLocks noGrp="1"/>
          </p:cNvSpPr>
          <p:nvPr>
            <p:ph type="title"/>
          </p:nvPr>
        </p:nvSpPr>
        <p:spPr>
          <a:xfrm>
            <a:off x="2103689" y="781291"/>
            <a:ext cx="8029572" cy="1061161"/>
          </a:xfrm>
        </p:spPr>
        <p:txBody>
          <a:bodyPr vert="horz" lIns="91440" tIns="45720" rIns="91440" bIns="45720" rtlCol="0" anchor="t">
            <a:normAutofit/>
          </a:bodyPr>
          <a:lstStyle/>
          <a:p>
            <a:r>
              <a:rPr lang="en-US" sz="4000" dirty="0"/>
              <a:t>Numbers in Perspective Training</a:t>
            </a:r>
          </a:p>
        </p:txBody>
      </p:sp>
      <p:cxnSp>
        <p:nvCxnSpPr>
          <p:cNvPr id="39" name="Straight Connector 38">
            <a:extLst>
              <a:ext uri="{FF2B5EF4-FFF2-40B4-BE49-F238E27FC236}">
                <a16:creationId xmlns:a16="http://schemas.microsoft.com/office/drawing/2014/main" id="{192712F8-36FA-35DF-0CE8-4098D93322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F9469B9-6468-5B6A-E832-8D45903884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897" y="5231580"/>
            <a:ext cx="10459156" cy="0"/>
          </a:xfrm>
          <a:prstGeom prst="line">
            <a:avLst/>
          </a:prstGeom>
          <a:ln w="127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11" name="Content Placeholder 10">
            <a:extLst>
              <a:ext uri="{FF2B5EF4-FFF2-40B4-BE49-F238E27FC236}">
                <a16:creationId xmlns:a16="http://schemas.microsoft.com/office/drawing/2014/main" id="{4191034A-04A6-F98A-8E6B-E6CB2EDDC773}"/>
              </a:ext>
            </a:extLst>
          </p:cNvPr>
          <p:cNvPicPr>
            <a:picLocks noGrp="1" noChangeAspect="1"/>
          </p:cNvPicPr>
          <p:nvPr>
            <p:ph idx="1"/>
          </p:nvPr>
        </p:nvPicPr>
        <p:blipFill>
          <a:blip r:embed="rId2"/>
          <a:stretch>
            <a:fillRect/>
          </a:stretch>
        </p:blipFill>
        <p:spPr>
          <a:xfrm>
            <a:off x="614713" y="1539434"/>
            <a:ext cx="11007523" cy="4447418"/>
          </a:xfrm>
          <a:prstGeom prst="rect">
            <a:avLst/>
          </a:prstGeom>
        </p:spPr>
      </p:pic>
    </p:spTree>
    <p:extLst>
      <p:ext uri="{BB962C8B-B14F-4D97-AF65-F5344CB8AC3E}">
        <p14:creationId xmlns:p14="http://schemas.microsoft.com/office/powerpoint/2010/main" val="254792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3377C4-A2FA-824A-D587-EF5CEB9E0408}"/>
            </a:ext>
          </a:extLst>
        </p:cNvPr>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4195B7-7C46-E6D9-F613-59F456213BC5}"/>
              </a:ext>
            </a:extLst>
          </p:cNvPr>
          <p:cNvSpPr>
            <a:spLocks noGrp="1"/>
          </p:cNvSpPr>
          <p:nvPr>
            <p:ph type="title"/>
          </p:nvPr>
        </p:nvSpPr>
        <p:spPr>
          <a:xfrm>
            <a:off x="1136396" y="457201"/>
            <a:ext cx="5814240" cy="1556870"/>
          </a:xfrm>
        </p:spPr>
        <p:txBody>
          <a:bodyPr vert="horz" lIns="91440" tIns="45720" rIns="91440" bIns="45720" rtlCol="0" anchor="b">
            <a:normAutofit/>
          </a:bodyPr>
          <a:lstStyle/>
          <a:p>
            <a:pPr algn="ctr"/>
            <a:r>
              <a:rPr lang="en-US" sz="4000" dirty="0"/>
              <a:t>Numbers in Perspective Criminal</a:t>
            </a:r>
          </a:p>
        </p:txBody>
      </p:sp>
      <p:sp>
        <p:nvSpPr>
          <p:cNvPr id="4" name="Content Placeholder 3">
            <a:extLst>
              <a:ext uri="{FF2B5EF4-FFF2-40B4-BE49-F238E27FC236}">
                <a16:creationId xmlns:a16="http://schemas.microsoft.com/office/drawing/2014/main" id="{8372FDC7-415F-1D34-1E40-0500F93FBC9C}"/>
              </a:ext>
            </a:extLst>
          </p:cNvPr>
          <p:cNvSpPr>
            <a:spLocks noGrp="1"/>
          </p:cNvSpPr>
          <p:nvPr>
            <p:ph idx="1"/>
          </p:nvPr>
        </p:nvSpPr>
        <p:spPr>
          <a:xfrm>
            <a:off x="1136396" y="2277036"/>
            <a:ext cx="5814239" cy="3461155"/>
          </a:xfrm>
        </p:spPr>
        <p:txBody>
          <a:bodyPr>
            <a:normAutofit/>
          </a:bodyPr>
          <a:lstStyle/>
          <a:p>
            <a:r>
              <a:rPr lang="en-US" sz="1400" b="1"/>
              <a:t>Overall case management has improved</a:t>
            </a:r>
            <a:r>
              <a:rPr lang="en-US" sz="1400"/>
              <a:t>, with the disposal rate increasing from </a:t>
            </a:r>
            <a:r>
              <a:rPr lang="en-US" sz="1400" b="1"/>
              <a:t>92.6% in 2025</a:t>
            </a:r>
            <a:r>
              <a:rPr lang="en-US" sz="1400"/>
              <a:t> to </a:t>
            </a:r>
            <a:r>
              <a:rPr lang="en-US" sz="1400" b="1"/>
              <a:t>93.7%</a:t>
            </a:r>
            <a:r>
              <a:rPr lang="en-US" sz="1400"/>
              <a:t> through July 17, 2026. </a:t>
            </a:r>
          </a:p>
          <a:p>
            <a:r>
              <a:rPr lang="en-US" sz="1400" b="1"/>
              <a:t>Adult Criminal</a:t>
            </a:r>
            <a:r>
              <a:rPr lang="en-US" sz="1400"/>
              <a:t> dispositions improved substantially, increasing from </a:t>
            </a:r>
            <a:r>
              <a:rPr lang="en-US" sz="1400" b="1"/>
              <a:t>57.4%</a:t>
            </a:r>
            <a:r>
              <a:rPr lang="en-US" sz="1400"/>
              <a:t> in 2025 to </a:t>
            </a:r>
            <a:r>
              <a:rPr lang="en-US" sz="1400" b="1"/>
              <a:t>72.5%</a:t>
            </a:r>
            <a:r>
              <a:rPr lang="en-US" sz="1400"/>
              <a:t>. </a:t>
            </a:r>
          </a:p>
          <a:p>
            <a:r>
              <a:rPr lang="en-US" sz="1400" b="1"/>
              <a:t>Serious Traffic</a:t>
            </a:r>
            <a:r>
              <a:rPr lang="en-US" sz="1400"/>
              <a:t> and </a:t>
            </a:r>
            <a:r>
              <a:rPr lang="en-US" sz="1400" b="1"/>
              <a:t>Other Traffic</a:t>
            </a:r>
            <a:r>
              <a:rPr lang="en-US" sz="1400"/>
              <a:t> each disposed of more cases than were filed, indicating progress in reducing prior backlogs. </a:t>
            </a:r>
          </a:p>
          <a:p>
            <a:r>
              <a:rPr lang="en-US" sz="1400" b="1"/>
              <a:t>Traffic Citations</a:t>
            </a:r>
            <a:r>
              <a:rPr lang="en-US" sz="1400"/>
              <a:t> continue to represent the vast majority of the court's workload (about </a:t>
            </a:r>
            <a:r>
              <a:rPr lang="en-US" sz="1400" b="1"/>
              <a:t>80%</a:t>
            </a:r>
            <a:r>
              <a:rPr lang="en-US" sz="1400"/>
              <a:t> of all filings) and maintain a strong </a:t>
            </a:r>
            <a:r>
              <a:rPr lang="en-US" sz="1400" b="1"/>
              <a:t>94.0% disposal rate</a:t>
            </a:r>
            <a:r>
              <a:rPr lang="en-US" sz="1400"/>
              <a:t>. </a:t>
            </a:r>
          </a:p>
          <a:p>
            <a:r>
              <a:rPr lang="en-US" sz="1400"/>
              <a:t>The court has added </a:t>
            </a:r>
            <a:r>
              <a:rPr lang="en-US" sz="1400" b="1"/>
              <a:t>188</a:t>
            </a:r>
            <a:r>
              <a:rPr lang="en-US" sz="1400"/>
              <a:t> net pending cases so far in 2026, compared with </a:t>
            </a:r>
            <a:r>
              <a:rPr lang="en-US" sz="1400" b="1"/>
              <a:t>367</a:t>
            </a:r>
            <a:r>
              <a:rPr lang="en-US" sz="1400"/>
              <a:t> over the entirety of 2025. </a:t>
            </a:r>
          </a:p>
          <a:p>
            <a:r>
              <a:rPr lang="en-US" sz="1400"/>
              <a:t>Overall, these mid-year numbers suggest continued strong case processing, particularly in reducing existing traffic-related backlogs while improving adult criminal case resolution.</a:t>
            </a:r>
          </a:p>
          <a:p>
            <a:endParaRPr lang="en-US" sz="1400"/>
          </a:p>
        </p:txBody>
      </p:sp>
      <p:pic>
        <p:nvPicPr>
          <p:cNvPr id="12" name="Picture 11">
            <a:extLst>
              <a:ext uri="{FF2B5EF4-FFF2-40B4-BE49-F238E27FC236}">
                <a16:creationId xmlns:a16="http://schemas.microsoft.com/office/drawing/2014/main" id="{B245B8E5-859E-E04F-21BF-745A68BF999F}"/>
              </a:ext>
            </a:extLst>
          </p:cNvPr>
          <p:cNvPicPr>
            <a:picLocks noChangeAspect="1"/>
          </p:cNvPicPr>
          <p:nvPr/>
        </p:nvPicPr>
        <p:blipFill>
          <a:blip r:embed="rId3"/>
          <a:stretch>
            <a:fillRect/>
          </a:stretch>
        </p:blipFill>
        <p:spPr>
          <a:xfrm>
            <a:off x="7897157" y="457201"/>
            <a:ext cx="3770123" cy="2552317"/>
          </a:xfrm>
          <a:prstGeom prst="rect">
            <a:avLst/>
          </a:prstGeom>
        </p:spPr>
      </p:pic>
      <p:pic>
        <p:nvPicPr>
          <p:cNvPr id="9" name="Picture 8">
            <a:extLst>
              <a:ext uri="{FF2B5EF4-FFF2-40B4-BE49-F238E27FC236}">
                <a16:creationId xmlns:a16="http://schemas.microsoft.com/office/drawing/2014/main" id="{7F9A4D32-ABAA-87AD-E5BE-5FD28566DF49}"/>
              </a:ext>
            </a:extLst>
          </p:cNvPr>
          <p:cNvPicPr>
            <a:picLocks noChangeAspect="1"/>
          </p:cNvPicPr>
          <p:nvPr/>
        </p:nvPicPr>
        <p:blipFill>
          <a:blip r:embed="rId4"/>
          <a:stretch>
            <a:fillRect/>
          </a:stretch>
        </p:blipFill>
        <p:spPr>
          <a:xfrm>
            <a:off x="7858248" y="3375824"/>
            <a:ext cx="3809032" cy="2552317"/>
          </a:xfrm>
          <a:prstGeom prst="rect">
            <a:avLst/>
          </a:prstGeom>
        </p:spPr>
      </p:pic>
      <p:sp>
        <p:nvSpPr>
          <p:cNvPr id="47" name="Rectangle 46">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66000">
                <a:srgbClr val="000000"/>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0800"/>
            <a:ext cx="8153398" cy="456772"/>
          </a:xfrm>
          <a:prstGeom prst="rect">
            <a:avLst/>
          </a:prstGeom>
          <a:gradFill>
            <a:gsLst>
              <a:gs pos="0">
                <a:srgbClr val="000000">
                  <a:alpha val="63000"/>
                </a:srgbClr>
              </a:gs>
              <a:gs pos="100000">
                <a:schemeClr val="accent1">
                  <a:lumMod val="7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7947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C9F5D7-6F66-32E4-E641-A2A0438BEC5E}"/>
            </a:ext>
          </a:extLst>
        </p:cNvPr>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922F19F4-FE70-43DC-856F-2CE5F521DC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8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86" name="Rectangle 85">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0" name="Rectangle 89">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265F677F-7720-9955-F2D9-52F26BA8FD69}"/>
              </a:ext>
            </a:extLst>
          </p:cNvPr>
          <p:cNvSpPr>
            <a:spLocks noGrp="1"/>
          </p:cNvSpPr>
          <p:nvPr>
            <p:ph type="title"/>
          </p:nvPr>
        </p:nvSpPr>
        <p:spPr>
          <a:xfrm>
            <a:off x="1043631" y="873940"/>
            <a:ext cx="4928291" cy="1035781"/>
          </a:xfrm>
        </p:spPr>
        <p:txBody>
          <a:bodyPr anchor="ctr">
            <a:normAutofit/>
          </a:bodyPr>
          <a:lstStyle/>
          <a:p>
            <a:r>
              <a:rPr lang="en-US" sz="3300"/>
              <a:t>Numbers in Perspective Civil</a:t>
            </a:r>
          </a:p>
        </p:txBody>
      </p:sp>
      <p:sp>
        <p:nvSpPr>
          <p:cNvPr id="9" name="Content Placeholder 8">
            <a:extLst>
              <a:ext uri="{FF2B5EF4-FFF2-40B4-BE49-F238E27FC236}">
                <a16:creationId xmlns:a16="http://schemas.microsoft.com/office/drawing/2014/main" id="{647D216A-9AD4-2202-F79A-38B8991A8C3E}"/>
              </a:ext>
            </a:extLst>
          </p:cNvPr>
          <p:cNvSpPr>
            <a:spLocks noGrp="1"/>
          </p:cNvSpPr>
          <p:nvPr>
            <p:ph idx="1"/>
          </p:nvPr>
        </p:nvSpPr>
        <p:spPr>
          <a:xfrm>
            <a:off x="731525" y="2018393"/>
            <a:ext cx="5305133" cy="4183452"/>
          </a:xfrm>
        </p:spPr>
        <p:txBody>
          <a:bodyPr anchor="ctr">
            <a:normAutofit/>
          </a:bodyPr>
          <a:lstStyle/>
          <a:p>
            <a:pPr marL="0" indent="0">
              <a:buNone/>
            </a:pPr>
            <a:r>
              <a:rPr lang="en-US" sz="1800" dirty="0"/>
              <a:t>Compared with 2025, the court's overall disposition rate improved from </a:t>
            </a:r>
            <a:r>
              <a:rPr lang="en-US" sz="1800" b="1" dirty="0"/>
              <a:t>44.31%</a:t>
            </a:r>
            <a:r>
              <a:rPr lang="en-US" sz="1800" dirty="0"/>
              <a:t> to </a:t>
            </a:r>
            <a:r>
              <a:rPr lang="en-US" sz="1800" b="1" dirty="0"/>
              <a:t>63.13%</a:t>
            </a:r>
            <a:r>
              <a:rPr lang="en-US" sz="1800" dirty="0"/>
              <a:t>, an increase of </a:t>
            </a:r>
            <a:r>
              <a:rPr lang="en-US" sz="1800" b="1" dirty="0"/>
              <a:t>18.82 percentage points</a:t>
            </a:r>
            <a:r>
              <a:rPr lang="en-US" sz="1800" dirty="0"/>
              <a:t>. The most significant gains occurred in </a:t>
            </a:r>
            <a:r>
              <a:rPr lang="en-US" sz="1800" b="1" dirty="0"/>
              <a:t>Auto Accident</a:t>
            </a:r>
            <a:r>
              <a:rPr lang="en-US" sz="1800" dirty="0"/>
              <a:t> and </a:t>
            </a:r>
            <a:r>
              <a:rPr lang="en-US" sz="1800" b="1" dirty="0"/>
              <a:t>Other General Civil</a:t>
            </a:r>
            <a:r>
              <a:rPr lang="en-US" sz="1800" dirty="0"/>
              <a:t> cases, where dispositions exceeded new filings and reduced backlog. </a:t>
            </a:r>
            <a:r>
              <a:rPr lang="en-US" sz="1800" b="1" dirty="0"/>
              <a:t>Contracts/Accounts</a:t>
            </a:r>
            <a:r>
              <a:rPr lang="en-US" sz="1800" dirty="0"/>
              <a:t>, while showing improvement, remains the court's largest case type and continues to generate most of the increase in pending cases because filings still exceed dispositions. </a:t>
            </a:r>
          </a:p>
        </p:txBody>
      </p:sp>
      <p:sp>
        <p:nvSpPr>
          <p:cNvPr id="92" name="Rectangle 91">
            <a:extLst>
              <a:ext uri="{FF2B5EF4-FFF2-40B4-BE49-F238E27FC236}">
                <a16:creationId xmlns:a16="http://schemas.microsoft.com/office/drawing/2014/main" id="{395ECC94-3D5E-46A7-A7A1-DE807E156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4418" y="658367"/>
            <a:ext cx="4719382" cy="26791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DA7FDA7-F0F0-F4DF-C28C-A7B19E22DAA1}"/>
              </a:ext>
            </a:extLst>
          </p:cNvPr>
          <p:cNvPicPr>
            <a:picLocks noChangeAspect="1"/>
          </p:cNvPicPr>
          <p:nvPr/>
        </p:nvPicPr>
        <p:blipFill>
          <a:blip r:embed="rId3"/>
          <a:stretch>
            <a:fillRect/>
          </a:stretch>
        </p:blipFill>
        <p:spPr>
          <a:xfrm>
            <a:off x="6870947" y="656150"/>
            <a:ext cx="4276024" cy="2681407"/>
          </a:xfrm>
          <a:prstGeom prst="rect">
            <a:avLst/>
          </a:prstGeom>
        </p:spPr>
      </p:pic>
      <p:sp>
        <p:nvSpPr>
          <p:cNvPr id="94" name="Rectangle 93">
            <a:extLst>
              <a:ext uri="{FF2B5EF4-FFF2-40B4-BE49-F238E27FC236}">
                <a16:creationId xmlns:a16="http://schemas.microsoft.com/office/drawing/2014/main" id="{7E549738-9961-462D-81B7-4A7A446911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34418" y="3530966"/>
            <a:ext cx="4719382" cy="26791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045660D-6366-C2D8-9F0E-8D2839B56322}"/>
              </a:ext>
            </a:extLst>
          </p:cNvPr>
          <p:cNvPicPr>
            <a:picLocks noChangeAspect="1"/>
          </p:cNvPicPr>
          <p:nvPr/>
        </p:nvPicPr>
        <p:blipFill>
          <a:blip r:embed="rId4"/>
          <a:stretch>
            <a:fillRect/>
          </a:stretch>
        </p:blipFill>
        <p:spPr>
          <a:xfrm>
            <a:off x="6870947" y="3530964"/>
            <a:ext cx="4276024" cy="2679191"/>
          </a:xfrm>
          <a:prstGeom prst="rect">
            <a:avLst/>
          </a:prstGeom>
        </p:spPr>
      </p:pic>
      <p:cxnSp>
        <p:nvCxnSpPr>
          <p:cNvPr id="96" name="Straight Connector 95">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8608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189923" y="2066614"/>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Access</a:t>
            </a:r>
            <a:endParaRPr lang="en-US" sz="1200" dirty="0">
              <a:solidFill>
                <a:srgbClr val="000000"/>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1191075" y="329922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Equity</a:t>
            </a:r>
            <a:endParaRPr lang="en-US" sz="1200">
              <a:solidFill>
                <a:srgbClr val="000000"/>
              </a:solidFill>
              <a:latin typeface="Calibri"/>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1189923" y="4475278"/>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Innovation</a:t>
            </a:r>
            <a:endParaRPr lang="en-US" sz="1200">
              <a:solidFill>
                <a:srgbClr val="000000"/>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sp>
        <p:nvSpPr>
          <p:cNvPr id="4" name="TextBox 3">
            <a:extLst>
              <a:ext uri="{FF2B5EF4-FFF2-40B4-BE49-F238E27FC236}">
                <a16:creationId xmlns:a16="http://schemas.microsoft.com/office/drawing/2014/main" id="{B5FFAC5E-38A9-8BCE-8ABD-D9E82775C291}"/>
              </a:ext>
            </a:extLst>
          </p:cNvPr>
          <p:cNvSpPr txBox="1"/>
          <p:nvPr/>
        </p:nvSpPr>
        <p:spPr>
          <a:xfrm>
            <a:off x="1107249" y="2429750"/>
            <a:ext cx="9125712" cy="461665"/>
          </a:xfrm>
          <a:prstGeom prst="rect">
            <a:avLst/>
          </a:prstGeom>
          <a:noFill/>
        </p:spPr>
        <p:txBody>
          <a:bodyPr wrap="square" rtlCol="0">
            <a:spAutoFit/>
          </a:bodyPr>
          <a:lstStyle/>
          <a:p>
            <a:pPr marL="285750" indent="-285750">
              <a:buFont typeface="Arial" panose="020B0604020202020204" pitchFamily="34" charset="0"/>
              <a:buChar char="•"/>
            </a:pPr>
            <a:r>
              <a:rPr lang="en-US" sz="1200" dirty="0"/>
              <a:t>Provide timely access to courts, by placing cases on calendars such as Night Court, Traffic Court, Arraignment, Calendar Call, Jury Trial, Bench Trial, Motions, PMR, &amp; Bond Forfeiture. </a:t>
            </a:r>
          </a:p>
        </p:txBody>
      </p:sp>
      <p:sp>
        <p:nvSpPr>
          <p:cNvPr id="6" name="TextBox 5">
            <a:extLst>
              <a:ext uri="{FF2B5EF4-FFF2-40B4-BE49-F238E27FC236}">
                <a16:creationId xmlns:a16="http://schemas.microsoft.com/office/drawing/2014/main" id="{545B9A9C-9922-C1D7-2B30-5B3924AD2B41}"/>
              </a:ext>
            </a:extLst>
          </p:cNvPr>
          <p:cNvSpPr txBox="1"/>
          <p:nvPr/>
        </p:nvSpPr>
        <p:spPr>
          <a:xfrm>
            <a:off x="1107249" y="3699420"/>
            <a:ext cx="9125712" cy="461665"/>
          </a:xfrm>
          <a:prstGeom prst="rect">
            <a:avLst/>
          </a:prstGeom>
          <a:noFill/>
        </p:spPr>
        <p:txBody>
          <a:bodyPr wrap="square" rtlCol="0">
            <a:spAutoFit/>
          </a:bodyPr>
          <a:lstStyle/>
          <a:p>
            <a:pPr marL="285750" indent="-285750">
              <a:buFont typeface="Arial" panose="020B0604020202020204" pitchFamily="34" charset="0"/>
              <a:buChar char="•"/>
            </a:pPr>
            <a:r>
              <a:rPr lang="en-US" sz="1200" dirty="0"/>
              <a:t>Give all cases equal due process and attention. </a:t>
            </a:r>
          </a:p>
          <a:p>
            <a:pPr marL="285750" indent="-285750">
              <a:buFont typeface="Arial" panose="020B0604020202020204" pitchFamily="34" charset="0"/>
              <a:buChar char="•"/>
            </a:pPr>
            <a:r>
              <a:rPr lang="en-US" sz="1200" dirty="0"/>
              <a:t>Ensure everyone has their day in court. </a:t>
            </a:r>
          </a:p>
        </p:txBody>
      </p:sp>
      <p:sp>
        <p:nvSpPr>
          <p:cNvPr id="12" name="TextBox 11">
            <a:extLst>
              <a:ext uri="{FF2B5EF4-FFF2-40B4-BE49-F238E27FC236}">
                <a16:creationId xmlns:a16="http://schemas.microsoft.com/office/drawing/2014/main" id="{12B664B6-C9CD-B6CF-106D-0C605A3C8B46}"/>
              </a:ext>
            </a:extLst>
          </p:cNvPr>
          <p:cNvSpPr txBox="1"/>
          <p:nvPr/>
        </p:nvSpPr>
        <p:spPr>
          <a:xfrm>
            <a:off x="1148013" y="4969090"/>
            <a:ext cx="9125712" cy="461665"/>
          </a:xfrm>
          <a:prstGeom prst="rect">
            <a:avLst/>
          </a:prstGeom>
          <a:noFill/>
        </p:spPr>
        <p:txBody>
          <a:bodyPr wrap="square" rtlCol="0">
            <a:spAutoFit/>
          </a:bodyPr>
          <a:lstStyle/>
          <a:p>
            <a:pPr marL="285750" indent="-285750">
              <a:buFont typeface="Arial" panose="020B0604020202020204" pitchFamily="34" charset="0"/>
              <a:buChar char="•"/>
            </a:pPr>
            <a:r>
              <a:rPr lang="en-US" sz="1200" dirty="0"/>
              <a:t>Utilize technology (Maximize use of videoconferencing): Social Justice Reform, Pre-Trial Diversion, Establishing Veteran’s Court, Odyssey/Case File Management, &amp; Legal Research.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599699925"/>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dirty="0">
                          <a:latin typeface="Open Sans" panose="020B0606030504020204" pitchFamily="34" charset="0"/>
                          <a:ea typeface="Open Sans" panose="020B0606030504020204" pitchFamily="34" charset="0"/>
                          <a:cs typeface="Open Sans" panose="020B0606030504020204" pitchFamily="34" charset="0"/>
                        </a:rPr>
                        <a:t>$170,710</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l" defTabSz="914400" rtl="0" eaLnBrk="1" fontAlgn="auto" latinLnBrk="0" hangingPunct="1">
                        <a:lnSpc>
                          <a:spcPct val="144578"/>
                        </a:lnSpc>
                        <a:spcBef>
                          <a:spcPts val="0"/>
                        </a:spcBef>
                        <a:spcAft>
                          <a:spcPts val="0"/>
                        </a:spcAft>
                        <a:buClrTx/>
                        <a:buSzTx/>
                        <a:buFontTx/>
                        <a:buNone/>
                        <a:tabLst/>
                        <a:defRPr/>
                      </a:pPr>
                      <a:r>
                        <a:rPr lang="en-US" sz="1400" spc="-46" dirty="0">
                          <a:solidFill>
                            <a:srgbClr val="000000"/>
                          </a:solidFill>
                          <a:latin typeface="Open Sans"/>
                        </a:rPr>
                        <a:t>$232,710</a:t>
                      </a:r>
                      <a:endParaRPr lang="en-US" sz="14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$62,000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$534,020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$556,425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$22,405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$704,730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$789,135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$84,405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54052" y="571396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4489B2AA-35E9-D96C-57BC-1F25C8939856}"/>
              </a:ext>
            </a:extLst>
          </p:cNvPr>
          <p:cNvSpPr txBox="1"/>
          <p:nvPr/>
        </p:nvSpPr>
        <p:spPr>
          <a:xfrm>
            <a:off x="1224595" y="597152"/>
            <a:ext cx="8063227"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Request</a:t>
            </a:r>
            <a:endParaRPr lang="en-US" sz="1200" dirty="0">
              <a:solidFill>
                <a:srgbClr val="000000"/>
              </a:solidFill>
              <a:latin typeface="Calibri"/>
            </a:endParaRPr>
          </a:p>
        </p:txBody>
      </p:sp>
      <p:graphicFrame>
        <p:nvGraphicFramePr>
          <p:cNvPr id="13" name="Table 9">
            <a:extLst>
              <a:ext uri="{FF2B5EF4-FFF2-40B4-BE49-F238E27FC236}">
                <a16:creationId xmlns:a16="http://schemas.microsoft.com/office/drawing/2014/main" id="{FA467EF5-89D6-AEDF-CCFE-C0977379BA05}"/>
              </a:ext>
            </a:extLst>
          </p:cNvPr>
          <p:cNvGraphicFramePr>
            <a:graphicFrameLocks noGrp="1"/>
          </p:cNvGraphicFramePr>
          <p:nvPr>
            <p:extLst>
              <p:ext uri="{D42A27DB-BD31-4B8C-83A1-F6EECF244321}">
                <p14:modId xmlns:p14="http://schemas.microsoft.com/office/powerpoint/2010/main" val="1974547036"/>
              </p:ext>
            </p:extLst>
          </p:nvPr>
        </p:nvGraphicFramePr>
        <p:xfrm>
          <a:off x="1250066" y="1907247"/>
          <a:ext cx="9266283" cy="4104344"/>
        </p:xfrm>
        <a:graphic>
          <a:graphicData uri="http://schemas.openxmlformats.org/drawingml/2006/table">
            <a:tbl>
              <a:tblPr>
                <a:effectLst/>
              </a:tblPr>
              <a:tblGrid>
                <a:gridCol w="1579441">
                  <a:extLst>
                    <a:ext uri="{9D8B030D-6E8A-4147-A177-3AD203B41FA5}">
                      <a16:colId xmlns:a16="http://schemas.microsoft.com/office/drawing/2014/main" val="2538557119"/>
                    </a:ext>
                  </a:extLst>
                </a:gridCol>
                <a:gridCol w="4332439">
                  <a:extLst>
                    <a:ext uri="{9D8B030D-6E8A-4147-A177-3AD203B41FA5}">
                      <a16:colId xmlns:a16="http://schemas.microsoft.com/office/drawing/2014/main" val="3612884771"/>
                    </a:ext>
                  </a:extLst>
                </a:gridCol>
                <a:gridCol w="1212433">
                  <a:extLst>
                    <a:ext uri="{9D8B030D-6E8A-4147-A177-3AD203B41FA5}">
                      <a16:colId xmlns:a16="http://schemas.microsoft.com/office/drawing/2014/main" val="1567620093"/>
                    </a:ext>
                  </a:extLst>
                </a:gridCol>
                <a:gridCol w="986979">
                  <a:extLst>
                    <a:ext uri="{9D8B030D-6E8A-4147-A177-3AD203B41FA5}">
                      <a16:colId xmlns:a16="http://schemas.microsoft.com/office/drawing/2014/main" val="1416086661"/>
                    </a:ext>
                  </a:extLst>
                </a:gridCol>
                <a:gridCol w="1154991">
                  <a:extLst>
                    <a:ext uri="{9D8B030D-6E8A-4147-A177-3AD203B41FA5}">
                      <a16:colId xmlns:a16="http://schemas.microsoft.com/office/drawing/2014/main" val="3460426261"/>
                    </a:ext>
                  </a:extLst>
                </a:gridCol>
              </a:tblGrid>
              <a:tr h="957986">
                <a:tc>
                  <a:txBody>
                    <a:bodyPr/>
                    <a:lstStyle/>
                    <a:p>
                      <a:pPr lvl="0" algn="ctr">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Description</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FY27</a:t>
                      </a:r>
                      <a:endParaRPr lang="en-US" sz="700" dirty="0"/>
                    </a:p>
                    <a:p>
                      <a:pPr lvl="0" algn="ctr">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81803">
                <a:tc>
                  <a:txBody>
                    <a:bodyPr/>
                    <a:lstStyle/>
                    <a:p>
                      <a:pPr lvl="0" algn="ctr">
                        <a:lnSpc>
                          <a:spcPct val="144578"/>
                        </a:lnSpc>
                      </a:pPr>
                      <a:r>
                        <a:rPr lang="en-US" sz="1400" spc="-46" dirty="0">
                          <a:solidFill>
                            <a:srgbClr val="000000"/>
                          </a:solidFill>
                          <a:latin typeface="Open Sans"/>
                        </a:rPr>
                        <a:t>Travel</a:t>
                      </a:r>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Travel Budget for transportation for conferences, trainings, etc. </a:t>
                      </a:r>
                      <a:endParaRPr lang="en-US" sz="700" dirty="0"/>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$6,000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$12,000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$7,000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681803">
                <a:tc>
                  <a:txBody>
                    <a:bodyPr/>
                    <a:lstStyle/>
                    <a:p>
                      <a:pPr lvl="0" algn="ctr">
                        <a:lnSpc>
                          <a:spcPct val="144578"/>
                        </a:lnSpc>
                      </a:pPr>
                      <a:r>
                        <a:rPr lang="en-US" sz="1400" spc="-46" dirty="0">
                          <a:solidFill>
                            <a:srgbClr val="000000"/>
                          </a:solidFill>
                          <a:latin typeface="Open Sans"/>
                        </a:rPr>
                        <a:t>Education &amp; Training</a:t>
                      </a:r>
                      <a:endParaRPr lang="en-US" sz="700" dirty="0"/>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Education training &amp; training budget for conferences, trainings, certifications, etc. </a:t>
                      </a:r>
                      <a:endParaRPr lang="en-US" sz="700" dirty="0"/>
                    </a:p>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$5,000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$25,000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$20,000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r h="1187397">
                <a:tc>
                  <a:txBody>
                    <a:bodyPr/>
                    <a:lstStyle/>
                    <a:p>
                      <a:pPr lvl="0" algn="ctr">
                        <a:lnSpc>
                          <a:spcPct val="144578"/>
                        </a:lnSpc>
                      </a:pPr>
                      <a:r>
                        <a:rPr lang="en-US" sz="1400" spc="-46" dirty="0">
                          <a:solidFill>
                            <a:srgbClr val="000000"/>
                          </a:solidFill>
                          <a:latin typeface="Open Sans"/>
                        </a:rPr>
                        <a:t>Other Supplies (Accountability Courts)</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Accountability Courts including DUI Court, Veterans Court, &amp; Night Court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$50,000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$27,300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$23,000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833456818"/>
                  </a:ext>
                </a:extLst>
              </a:tr>
            </a:tbl>
          </a:graphicData>
        </a:graphic>
      </p:graphicFrame>
      <p:sp>
        <p:nvSpPr>
          <p:cNvPr id="14" name="TextBox 13">
            <a:extLst>
              <a:ext uri="{FF2B5EF4-FFF2-40B4-BE49-F238E27FC236}">
                <a16:creationId xmlns:a16="http://schemas.microsoft.com/office/drawing/2014/main" id="{DEBE9078-13EC-05CE-7302-D899E68B10C3}"/>
              </a:ext>
            </a:extLst>
          </p:cNvPr>
          <p:cNvSpPr txBox="1"/>
          <p:nvPr/>
        </p:nvSpPr>
        <p:spPr>
          <a:xfrm>
            <a:off x="6858000" y="1509741"/>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a:solidFill>
                  <a:srgbClr val="000000"/>
                </a:solidFill>
                <a:latin typeface="Arimo Bold"/>
                <a:ea typeface="Arimo Bold"/>
                <a:cs typeface="Arimo Bold"/>
              </a:rPr>
              <a:t>* Include changes of $5,000 or greater only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260BF727-C4F1-46E3-9FE8-82965FE6AB82}"/>
</file>

<file path=customXml/itemProps2.xml><?xml version="1.0" encoding="utf-8"?>
<ds:datastoreItem xmlns:ds="http://schemas.openxmlformats.org/officeDocument/2006/customXml" ds:itemID="{A83C305F-57B9-4A0C-AADA-8E481FB02150}"/>
</file>

<file path=customXml/itemProps3.xml><?xml version="1.0" encoding="utf-8"?>
<ds:datastoreItem xmlns:ds="http://schemas.openxmlformats.org/officeDocument/2006/customXml" ds:itemID="{8705AAF5-737D-4FDF-8DCC-CC536EB9FD83}"/>
</file>

<file path=docProps/app.xml><?xml version="1.0" encoding="utf-8"?>
<Properties xmlns="http://schemas.openxmlformats.org/officeDocument/2006/extended-properties" xmlns:vt="http://schemas.openxmlformats.org/officeDocument/2006/docPropsVTypes">
  <TotalTime>1617</TotalTime>
  <Words>1553</Words>
  <Application>Microsoft Office PowerPoint</Application>
  <PresentationFormat>Widescreen</PresentationFormat>
  <Paragraphs>178</Paragraphs>
  <Slides>13</Slides>
  <Notes>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13</vt:i4>
      </vt:variant>
    </vt:vector>
  </HeadingPairs>
  <TitlesOfParts>
    <vt:vector size="25" baseType="lpstr">
      <vt:lpstr>Abrade</vt:lpstr>
      <vt:lpstr>Aptos</vt:lpstr>
      <vt:lpstr>Aptos Display</vt:lpstr>
      <vt:lpstr>Arial</vt:lpstr>
      <vt:lpstr>Arimo</vt:lpstr>
      <vt:lpstr>Arimo Bold</vt:lpstr>
      <vt:lpstr>Calibri</vt:lpstr>
      <vt:lpstr>Open Sans</vt:lpstr>
      <vt:lpstr>Open Sans Bold</vt:lpstr>
      <vt:lpstr>Open Sans Italics</vt:lpstr>
      <vt:lpstr>Public Sans</vt:lpstr>
      <vt:lpstr>Office Theme</vt:lpstr>
      <vt:lpstr>PowerPoint Presentation</vt:lpstr>
      <vt:lpstr>PowerPoint Presentation</vt:lpstr>
      <vt:lpstr>PowerPoint Presentation</vt:lpstr>
      <vt:lpstr>Numbers in Perspective Training</vt:lpstr>
      <vt:lpstr>Numbers in Perspective Criminal</vt:lpstr>
      <vt:lpstr>Numbers in Perspective Civil</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14</cp:revision>
  <cp:lastPrinted>2026-07-20T19:04:51Z</cp:lastPrinted>
  <dcterms:created xsi:type="dcterms:W3CDTF">2025-05-15T14:44:47Z</dcterms:created>
  <dcterms:modified xsi:type="dcterms:W3CDTF">2026-07-22T13:02:48Z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