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42" r:id="rId3"/>
    <p:sldId id="343" r:id="rId4"/>
    <p:sldId id="345" r:id="rId5"/>
    <p:sldId id="349" r:id="rId6"/>
    <p:sldId id="350" r:id="rId7"/>
    <p:sldId id="277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63604" y="1215638"/>
            <a:ext cx="8427049" cy="1022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605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STATE COURT B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91868" y="2289936"/>
            <a:ext cx="8017657" cy="553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5676733" cy="79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Richard Read, Judge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6</a:t>
            </a:r>
            <a:r>
              <a:rPr lang="en-US" sz="2311" baseline="30000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th</a:t>
            </a: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650675" y="2486175"/>
            <a:ext cx="5669882" cy="15200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 </a:t>
            </a:r>
          </a:p>
          <a:p>
            <a:pPr marL="301433" lvl="2" defTabSz="609630">
              <a:lnSpc>
                <a:spcPct val="13012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provide Independent, Impartial, Efficient and Fair Justice to those who appear before the court.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982657" y="3746003"/>
            <a:ext cx="5337900" cy="1800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</a:p>
          <a:p>
            <a:pPr marL="301433" lvl="2" defTabSz="609630">
              <a:lnSpc>
                <a:spcPct val="13012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Calibri"/>
              </a:rPr>
              <a:t>To perform the duties required of a State Court Judge in such a manner as to enhance and maintain public confidence in our legal system of justice.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650675" y="5104649"/>
            <a:ext cx="5855781" cy="12399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</a:p>
          <a:p>
            <a:pPr marL="301433" lvl="2" defTabSz="609630">
              <a:lnSpc>
                <a:spcPct val="13012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Calibri"/>
              </a:rPr>
              <a:t> Independence, Integrity, Impartiality, Fairness and Efficiency.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0273E9F-02BB-D7A7-A0E6-9DF3D32D5F87}"/>
              </a:ext>
            </a:extLst>
          </p:cNvPr>
          <p:cNvSpPr txBox="1"/>
          <p:nvPr/>
        </p:nvSpPr>
        <p:spPr>
          <a:xfrm>
            <a:off x="1177940" y="3775253"/>
            <a:ext cx="2773814" cy="4426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 STATE COURT II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21968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7CEECFB-F480-4EFB-D9F4-6B689388E03F}"/>
              </a:ext>
            </a:extLst>
          </p:cNvPr>
          <p:cNvSpPr>
            <a:spLocks noMove="1" noResize="1"/>
          </p:cNvSpPr>
          <p:nvPr/>
        </p:nvSpPr>
        <p:spPr>
          <a:xfrm flipV="1">
            <a:off x="900452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6917FA4-BBE5-6A2C-2A40-F60D97CA00D1}"/>
              </a:ext>
            </a:extLst>
          </p:cNvPr>
          <p:cNvSpPr>
            <a:spLocks noMove="1" noResize="1"/>
          </p:cNvSpPr>
          <p:nvPr/>
        </p:nvSpPr>
        <p:spPr>
          <a:xfrm>
            <a:off x="4517325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D57A744-F372-D619-F8BE-E1BB2D94ACD4}"/>
              </a:ext>
            </a:extLst>
          </p:cNvPr>
          <p:cNvSpPr>
            <a:spLocks noMove="1" noResize="1"/>
          </p:cNvSpPr>
          <p:nvPr/>
        </p:nvSpPr>
        <p:spPr>
          <a:xfrm flipV="1">
            <a:off x="8134971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8F3C902-270B-5CFC-DD02-A0DAF77C002B}"/>
              </a:ext>
            </a:extLst>
          </p:cNvPr>
          <p:cNvSpPr txBox="1"/>
          <p:nvPr/>
        </p:nvSpPr>
        <p:spPr>
          <a:xfrm>
            <a:off x="954841" y="904464"/>
            <a:ext cx="1077123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Opportunities &amp; 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72390F4D-7155-AFA6-D0E8-F59D9EC260BD}"/>
              </a:ext>
            </a:extLst>
          </p:cNvPr>
          <p:cNvSpPr txBox="1"/>
          <p:nvPr/>
        </p:nvSpPr>
        <p:spPr>
          <a:xfrm>
            <a:off x="952500" y="2306507"/>
            <a:ext cx="3036478" cy="20211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SUCCESSES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State Court B resolved approximately 1,278 civil matters and cases in 2025.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State B closed 4,039 criminal and traffic cases and citations in 2025.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11 DUI court participants successfully completed Accountability Court Program in 2025</a:t>
            </a:r>
            <a:endParaRPr lang="en-US" sz="1200" dirty="0">
              <a:solidFill>
                <a:srgbClr val="5E132A"/>
              </a:solidFill>
              <a:latin typeface="Arimo Bold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1823635E-1327-7EBE-367E-DAAB1BA0E49D}"/>
              </a:ext>
            </a:extLst>
          </p:cNvPr>
          <p:cNvSpPr txBox="1"/>
          <p:nvPr/>
        </p:nvSpPr>
        <p:spPr>
          <a:xfrm>
            <a:off x="4569372" y="2306507"/>
            <a:ext cx="3036478" cy="130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OPPORTUNITIES</a:t>
            </a:r>
          </a:p>
          <a:p>
            <a:pPr marL="171450" indent="-171450" defTabSz="609630">
              <a:lnSpc>
                <a:spcPct val="130120"/>
              </a:lnSpc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latin typeface="Arimo Bold"/>
              </a:rPr>
              <a:t>The Court continues to cautiously explore what and which remote communication and </a:t>
            </a:r>
            <a:r>
              <a:rPr lang="en-US" sz="1200" dirty="0" err="1">
                <a:latin typeface="Arimo Bold"/>
              </a:rPr>
              <a:t>AIl</a:t>
            </a:r>
            <a:r>
              <a:rPr lang="en-US" sz="1200" dirty="0">
                <a:latin typeface="Arimo Bold"/>
              </a:rPr>
              <a:t> opportunities can benefit and streamline the process of the Court.</a:t>
            </a:r>
            <a:endParaRPr lang="en-US" sz="1200" dirty="0">
              <a:latin typeface="Calibri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9BBB2237-3069-AB8F-D5D5-DB97B2B6976F}"/>
              </a:ext>
            </a:extLst>
          </p:cNvPr>
          <p:cNvSpPr txBox="1"/>
          <p:nvPr/>
        </p:nvSpPr>
        <p:spPr>
          <a:xfrm>
            <a:off x="8187020" y="2306507"/>
            <a:ext cx="3036478" cy="130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CHALLENGES</a:t>
            </a:r>
          </a:p>
          <a:p>
            <a:pPr marL="171450" indent="-171450" defTabSz="609630">
              <a:lnSpc>
                <a:spcPct val="130120"/>
              </a:lnSpc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Growing Civil and criminal caseloads.</a:t>
            </a:r>
          </a:p>
          <a:p>
            <a:pPr marL="171450" indent="-171450" defTabSz="609630">
              <a:lnSpc>
                <a:spcPct val="130120"/>
              </a:lnSpc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A challenge in 2025 was operating criminal calendars given staffing shortages in the Public Defender and District Attorney offices.</a:t>
            </a:r>
            <a:endParaRPr lang="en-US" sz="1200" dirty="0">
              <a:solidFill>
                <a:srgbClr val="5E132A"/>
              </a:solidFill>
              <a:latin typeface="Arim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08122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$84,700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$95,700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$11,000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$434,740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$453,276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$18,536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$519,440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$548,976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 Bold"/>
                        </a:rPr>
                        <a:t>$29,536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768FFC1-9743-C0C3-69F4-7D70B0D194DB}"/>
              </a:ext>
            </a:extLst>
          </p:cNvPr>
          <p:cNvSpPr/>
          <p:nvPr/>
        </p:nvSpPr>
        <p:spPr>
          <a:xfrm rot="-5399999">
            <a:off x="10886137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Current Organization Chart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DCCEBB2-1630-B5A5-03D6-D9E1949D3EB9}"/>
              </a:ext>
            </a:extLst>
          </p:cNvPr>
          <p:cNvSpPr txBox="1"/>
          <p:nvPr/>
        </p:nvSpPr>
        <p:spPr>
          <a:xfrm>
            <a:off x="7247286" y="2120575"/>
            <a:ext cx="2742572" cy="9311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507B"/>
                </a:solidFill>
                <a:latin typeface="Arimo Bold"/>
              </a:rPr>
              <a:t>Vacancies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507B"/>
                </a:solidFill>
                <a:latin typeface="Arimo Bold"/>
              </a:rPr>
              <a:t>              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507B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1D14F3-11B6-ACAF-2D41-BF022DDB5251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2026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600E170C-5399-5BB1-03CC-C12D1B2013E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97204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54B11CBB-DE37-447E-6F43-08BB40193F56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96871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A116822B-0714-B1E5-37BA-2CC3FAB0804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96545" y="3118116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348B4684-9BAF-1160-BFD2-D157B3826E9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95885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7C20EADD-8E4B-52FF-EBE8-192EC77E62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95558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BDFDDB34-7865-FC5C-1203-17DDF96AD4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526414">
            <a:off x="3495727" y="3165909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0" name="Group 16">
            <a:extLst>
              <a:ext uri="{FF2B5EF4-FFF2-40B4-BE49-F238E27FC236}">
                <a16:creationId xmlns:a16="http://schemas.microsoft.com/office/drawing/2014/main" id="{72C7BFE8-A0F1-0A88-0862-61D12CCE6B3D}"/>
              </a:ext>
            </a:extLst>
          </p:cNvPr>
          <p:cNvGrpSpPr/>
          <p:nvPr/>
        </p:nvGrpSpPr>
        <p:grpSpPr>
          <a:xfrm>
            <a:off x="4323552" y="2390413"/>
            <a:ext cx="1158685" cy="740407"/>
            <a:chOff x="6485327" y="3585618"/>
            <a:chExt cx="1738027" cy="1110611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F90FFBBF-7BCD-A11C-D152-67EA4E36D9D5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494846" y="3595137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C91DD2DC-6477-E1DD-1AC2-E0C596B81FE8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485327" y="3585618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33" name="Group 19">
            <a:extLst>
              <a:ext uri="{FF2B5EF4-FFF2-40B4-BE49-F238E27FC236}">
                <a16:creationId xmlns:a16="http://schemas.microsoft.com/office/drawing/2014/main" id="{57CA356D-1BA5-CEE8-CE57-12B5DCA2CEEE}"/>
              </a:ext>
            </a:extLst>
          </p:cNvPr>
          <p:cNvGrpSpPr/>
          <p:nvPr/>
        </p:nvGrpSpPr>
        <p:grpSpPr>
          <a:xfrm>
            <a:off x="4450885" y="2511375"/>
            <a:ext cx="1158685" cy="740407"/>
            <a:chOff x="6676327" y="3767062"/>
            <a:chExt cx="1738027" cy="1110611"/>
          </a:xfrm>
        </p:grpSpPr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A1D4A837-D3C6-80A7-F6DB-36B32004559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685845" y="3776590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F5D686E1-E25B-5BCB-55EF-D393C98F34A0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676327" y="3767062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36" name="Group 22">
            <a:extLst>
              <a:ext uri="{FF2B5EF4-FFF2-40B4-BE49-F238E27FC236}">
                <a16:creationId xmlns:a16="http://schemas.microsoft.com/office/drawing/2014/main" id="{9FFE6775-5E21-9A47-AB5B-66A7FF304C2A}"/>
              </a:ext>
            </a:extLst>
          </p:cNvPr>
          <p:cNvGrpSpPr/>
          <p:nvPr/>
        </p:nvGrpSpPr>
        <p:grpSpPr>
          <a:xfrm>
            <a:off x="2922892" y="3451409"/>
            <a:ext cx="1158685" cy="740407"/>
            <a:chOff x="4384337" y="5177113"/>
            <a:chExt cx="1738027" cy="1110611"/>
          </a:xfrm>
        </p:grpSpPr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95A9B40F-86BB-5837-F1CD-D24961AD22EB}"/>
                </a:ext>
              </a:extLst>
            </p:cNvPr>
            <p:cNvSpPr/>
            <p:nvPr/>
          </p:nvSpPr>
          <p:spPr>
            <a:xfrm>
              <a:off x="4393856" y="5186641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406D8006-7AD7-FC94-AE7F-B9A030EECD74}"/>
                </a:ext>
              </a:extLst>
            </p:cNvPr>
            <p:cNvSpPr/>
            <p:nvPr/>
          </p:nvSpPr>
          <p:spPr>
            <a:xfrm>
              <a:off x="4384337" y="5177113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id="{73D214E6-5F8D-AF4B-D22F-3E0B990D2EF9}"/>
              </a:ext>
            </a:extLst>
          </p:cNvPr>
          <p:cNvGrpSpPr/>
          <p:nvPr/>
        </p:nvGrpSpPr>
        <p:grpSpPr>
          <a:xfrm>
            <a:off x="3050225" y="3572372"/>
            <a:ext cx="1158685" cy="740407"/>
            <a:chOff x="4575337" y="5358557"/>
            <a:chExt cx="1738027" cy="1110611"/>
          </a:xfrm>
        </p:grpSpPr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CCB8E2D9-9776-F807-CBCB-51E74D654073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4584856" y="5368085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E4FF9522-1F28-C0EF-15F1-0F723532F58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4575337" y="5358557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54" name="Group 40">
            <a:extLst>
              <a:ext uri="{FF2B5EF4-FFF2-40B4-BE49-F238E27FC236}">
                <a16:creationId xmlns:a16="http://schemas.microsoft.com/office/drawing/2014/main" id="{A8474010-2005-A7C3-D582-E13015F0547B}"/>
              </a:ext>
            </a:extLst>
          </p:cNvPr>
          <p:cNvGrpSpPr/>
          <p:nvPr/>
        </p:nvGrpSpPr>
        <p:grpSpPr>
          <a:xfrm>
            <a:off x="5724205" y="3451409"/>
            <a:ext cx="1158685" cy="740407"/>
            <a:chOff x="8586307" y="5177113"/>
            <a:chExt cx="1738027" cy="1110611"/>
          </a:xfrm>
        </p:grpSpPr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8E9518A8-831A-8526-865E-B37FF87DF9FB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8595835" y="5186641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D4ED1AEF-958B-0ADC-905B-864811941659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8586307" y="5177113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00507B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57" name="Group 43">
            <a:extLst>
              <a:ext uri="{FF2B5EF4-FFF2-40B4-BE49-F238E27FC236}">
                <a16:creationId xmlns:a16="http://schemas.microsoft.com/office/drawing/2014/main" id="{1FBA9837-9037-40D5-20B8-6C902CBD6C1B}"/>
              </a:ext>
            </a:extLst>
          </p:cNvPr>
          <p:cNvGrpSpPr/>
          <p:nvPr/>
        </p:nvGrpSpPr>
        <p:grpSpPr>
          <a:xfrm>
            <a:off x="5851538" y="3572372"/>
            <a:ext cx="1158685" cy="740407"/>
            <a:chOff x="8777307" y="5358557"/>
            <a:chExt cx="1738027" cy="1110611"/>
          </a:xfrm>
        </p:grpSpPr>
        <p:sp>
          <p:nvSpPr>
            <p:cNvPr id="58" name="Freeform 44">
              <a:extLst>
                <a:ext uri="{FF2B5EF4-FFF2-40B4-BE49-F238E27FC236}">
                  <a16:creationId xmlns:a16="http://schemas.microsoft.com/office/drawing/2014/main" id="{2E0D5B49-44EB-C0EC-4D46-B55995D728C4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8786835" y="5368085"/>
              <a:ext cx="1718980" cy="10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969"/>
                <a:gd name="f4" fmla="val 1455420"/>
                <a:gd name="f5" fmla="val 145542"/>
                <a:gd name="f6" fmla="val 65151"/>
                <a:gd name="f7" fmla="val 65532"/>
                <a:gd name="f8" fmla="val 146431"/>
                <a:gd name="f9" fmla="val 2145538"/>
                <a:gd name="f10" fmla="val 2226437"/>
                <a:gd name="f11" fmla="val 1309878"/>
                <a:gd name="f12" fmla="val 1390269"/>
                <a:gd name="f13" fmla="*/ f0 1 2291969"/>
                <a:gd name="f14" fmla="*/ f1 1 1455420"/>
                <a:gd name="f15" fmla="+- f4 0 f2"/>
                <a:gd name="f16" fmla="+- f3 0 f2"/>
                <a:gd name="f17" fmla="*/ f16 1 2291969"/>
                <a:gd name="f18" fmla="*/ f15 1 14554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291969" h="14554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0" y="f4"/>
                    <a:pt x="f9" y="f4"/>
                  </a:cubicBezTo>
                  <a:lnTo>
                    <a:pt x="f8" y="f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9" name="Freeform 45">
              <a:extLst>
                <a:ext uri="{FF2B5EF4-FFF2-40B4-BE49-F238E27FC236}">
                  <a16:creationId xmlns:a16="http://schemas.microsoft.com/office/drawing/2014/main" id="{EE23A8A9-0E75-229C-37B0-0A93DF4FC5E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8777307" y="5358557"/>
              <a:ext cx="1738027" cy="1110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7369"/>
                <a:gd name="f4" fmla="val 1480820"/>
                <a:gd name="f5" fmla="val 158242"/>
                <a:gd name="f6" fmla="val 70739"/>
                <a:gd name="f7" fmla="val 71374"/>
                <a:gd name="f8" fmla="val 159131"/>
                <a:gd name="f9" fmla="val 2158238"/>
                <a:gd name="f10" fmla="val 12700"/>
                <a:gd name="f11" fmla="val 2246122"/>
                <a:gd name="f12" fmla="val 2304669"/>
                <a:gd name="f13" fmla="val 1322578"/>
                <a:gd name="f14" fmla="val 1410081"/>
                <a:gd name="f15" fmla="val 2245995"/>
                <a:gd name="f16" fmla="val 1468120"/>
                <a:gd name="f17" fmla="val 25400"/>
                <a:gd name="f18" fmla="val 1395857"/>
                <a:gd name="f19" fmla="val 85217"/>
                <a:gd name="f20" fmla="val 1455420"/>
                <a:gd name="f21" fmla="val 2232152"/>
                <a:gd name="f22" fmla="val 2291969"/>
                <a:gd name="f23" fmla="val 84963"/>
                <a:gd name="f24" fmla="*/ f0 1 2317369"/>
                <a:gd name="f25" fmla="*/ f1 1 1480820"/>
                <a:gd name="f26" fmla="+- f4 0 f2"/>
                <a:gd name="f27" fmla="+- f3 0 f2"/>
                <a:gd name="f28" fmla="*/ f27 1 2317369"/>
                <a:gd name="f29" fmla="*/ f26 1 148082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317369" h="1480820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5" y="f4"/>
                    <a:pt x="f9" y="f4"/>
                  </a:cubicBezTo>
                  <a:lnTo>
                    <a:pt x="f9" y="f16"/>
                  </a:lnTo>
                  <a:lnTo>
                    <a:pt x="f9" y="f4"/>
                  </a:lnTo>
                  <a:lnTo>
                    <a:pt x="f8" y="f4"/>
                  </a:lnTo>
                  <a:lnTo>
                    <a:pt x="f8" y="f16"/>
                  </a:lnTo>
                  <a:lnTo>
                    <a:pt x="f8" y="f4"/>
                  </a:lnTo>
                  <a:cubicBezTo>
                    <a:pt x="f7" y="f4"/>
                    <a:pt x="f2" y="f14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7" y="f5"/>
                  </a:moveTo>
                  <a:lnTo>
                    <a:pt x="f17" y="f13"/>
                  </a:lnTo>
                  <a:lnTo>
                    <a:pt x="f10" y="f13"/>
                  </a:lnTo>
                  <a:lnTo>
                    <a:pt x="f17" y="f13"/>
                  </a:lnTo>
                  <a:cubicBezTo>
                    <a:pt x="f17" y="f18"/>
                    <a:pt x="f19" y="f20"/>
                    <a:pt x="f8" y="f20"/>
                  </a:cubicBezTo>
                  <a:lnTo>
                    <a:pt x="f9" y="f20"/>
                  </a:lnTo>
                  <a:cubicBezTo>
                    <a:pt x="f21" y="f20"/>
                    <a:pt x="f22" y="f18"/>
                    <a:pt x="f22" y="f13"/>
                  </a:cubicBezTo>
                  <a:lnTo>
                    <a:pt x="f22" y="f5"/>
                  </a:lnTo>
                  <a:cubicBezTo>
                    <a:pt x="f22" y="f23"/>
                    <a:pt x="f21" y="f17"/>
                    <a:pt x="f9" y="f17"/>
                  </a:cubicBezTo>
                  <a:lnTo>
                    <a:pt x="f8" y="f17"/>
                  </a:lnTo>
                  <a:lnTo>
                    <a:pt x="f8" y="f10"/>
                  </a:lnTo>
                  <a:lnTo>
                    <a:pt x="f8" y="f17"/>
                  </a:lnTo>
                  <a:cubicBezTo>
                    <a:pt x="f19" y="f17"/>
                    <a:pt x="f17" y="f23"/>
                    <a:pt x="f17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75" name="TextBox 61">
            <a:extLst>
              <a:ext uri="{FF2B5EF4-FFF2-40B4-BE49-F238E27FC236}">
                <a16:creationId xmlns:a16="http://schemas.microsoft.com/office/drawing/2014/main" id="{86DDED79-1F6F-2AC2-EEA7-80438D5B345D}"/>
              </a:ext>
            </a:extLst>
          </p:cNvPr>
          <p:cNvSpPr txBox="1"/>
          <p:nvPr/>
        </p:nvSpPr>
        <p:spPr>
          <a:xfrm>
            <a:off x="5758366" y="3526987"/>
            <a:ext cx="1158685" cy="7008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Anna McPeak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Law Clerk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(Civil)</a:t>
            </a:r>
          </a:p>
        </p:txBody>
      </p:sp>
      <p:sp>
        <p:nvSpPr>
          <p:cNvPr id="77" name="TextBox 63">
            <a:extLst>
              <a:ext uri="{FF2B5EF4-FFF2-40B4-BE49-F238E27FC236}">
                <a16:creationId xmlns:a16="http://schemas.microsoft.com/office/drawing/2014/main" id="{5369564C-D6AB-E476-2E4D-901E50A45883}"/>
              </a:ext>
            </a:extLst>
          </p:cNvPr>
          <p:cNvSpPr txBox="1"/>
          <p:nvPr/>
        </p:nvSpPr>
        <p:spPr>
          <a:xfrm>
            <a:off x="2954640" y="3526987"/>
            <a:ext cx="1330421" cy="7008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Barclay Treadwell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Judicial Assistant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(Criminal)</a:t>
            </a:r>
          </a:p>
        </p:txBody>
      </p:sp>
      <p:sp>
        <p:nvSpPr>
          <p:cNvPr id="78" name="TextBox 64">
            <a:extLst>
              <a:ext uri="{FF2B5EF4-FFF2-40B4-BE49-F238E27FC236}">
                <a16:creationId xmlns:a16="http://schemas.microsoft.com/office/drawing/2014/main" id="{BC792C91-452A-02EB-DAA1-84E01B849FA1}"/>
              </a:ext>
            </a:extLst>
          </p:cNvPr>
          <p:cNvSpPr txBox="1"/>
          <p:nvPr/>
        </p:nvSpPr>
        <p:spPr>
          <a:xfrm>
            <a:off x="4285061" y="2467476"/>
            <a:ext cx="1197176" cy="4605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66" dirty="0">
                <a:solidFill>
                  <a:srgbClr val="000000"/>
                </a:solidFill>
                <a:latin typeface="Open Sans"/>
              </a:rPr>
              <a:t>Judge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66" dirty="0">
                <a:solidFill>
                  <a:srgbClr val="000000"/>
                </a:solidFill>
                <a:latin typeface="Open Sans"/>
              </a:rPr>
              <a:t>Richard Read</a:t>
            </a:r>
            <a:endParaRPr lang="en-US" sz="2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AutoShape 65">
            <a:extLst>
              <a:ext uri="{FF2B5EF4-FFF2-40B4-BE49-F238E27FC236}">
                <a16:creationId xmlns:a16="http://schemas.microsoft.com/office/drawing/2014/main" id="{8FFB59A0-1BF4-97A0-7598-35E20664A8E1}"/>
              </a:ext>
            </a:extLst>
          </p:cNvPr>
          <p:cNvSpPr>
            <a:spLocks noMove="1" noResize="1"/>
          </p:cNvSpPr>
          <p:nvPr/>
        </p:nvSpPr>
        <p:spPr>
          <a:xfrm flipV="1">
            <a:off x="5030230" y="3245437"/>
            <a:ext cx="0" cy="1085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AutoShape 66">
            <a:extLst>
              <a:ext uri="{FF2B5EF4-FFF2-40B4-BE49-F238E27FC236}">
                <a16:creationId xmlns:a16="http://schemas.microsoft.com/office/drawing/2014/main" id="{89AE40E6-A6FC-2A9A-C8C9-7D73FD28314B}"/>
              </a:ext>
            </a:extLst>
          </p:cNvPr>
          <p:cNvSpPr>
            <a:spLocks noMove="1" noResize="1"/>
          </p:cNvSpPr>
          <p:nvPr/>
        </p:nvSpPr>
        <p:spPr>
          <a:xfrm>
            <a:off x="3495885" y="3354025"/>
            <a:ext cx="2940003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AutoShape 67">
            <a:extLst>
              <a:ext uri="{FF2B5EF4-FFF2-40B4-BE49-F238E27FC236}">
                <a16:creationId xmlns:a16="http://schemas.microsoft.com/office/drawing/2014/main" id="{8E77D097-E0DC-79E4-203B-7F7D79FA0911}"/>
              </a:ext>
            </a:extLst>
          </p:cNvPr>
          <p:cNvSpPr>
            <a:spLocks noMove="1" noResize="1"/>
          </p:cNvSpPr>
          <p:nvPr/>
        </p:nvSpPr>
        <p:spPr>
          <a:xfrm flipV="1">
            <a:off x="3495885" y="3341327"/>
            <a:ext cx="0" cy="1085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AutoShape 68">
            <a:extLst>
              <a:ext uri="{FF2B5EF4-FFF2-40B4-BE49-F238E27FC236}">
                <a16:creationId xmlns:a16="http://schemas.microsoft.com/office/drawing/2014/main" id="{6A7D2126-0679-8BA3-F890-40714B7B8CF6}"/>
              </a:ext>
            </a:extLst>
          </p:cNvPr>
          <p:cNvSpPr>
            <a:spLocks noMove="1" noResize="1"/>
          </p:cNvSpPr>
          <p:nvPr/>
        </p:nvSpPr>
        <p:spPr>
          <a:xfrm flipV="1">
            <a:off x="6448592" y="3338907"/>
            <a:ext cx="0" cy="1085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9298-B451-78A2-4ADC-31162A62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4BA1231-5287-8149-2C84-8632342B804B}"/>
              </a:ext>
            </a:extLst>
          </p:cNvPr>
          <p:cNvSpPr/>
          <p:nvPr/>
        </p:nvSpPr>
        <p:spPr>
          <a:xfrm rot="-5399999">
            <a:off x="10694023" y="5478673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0EDC15B-39A4-30E8-862E-48217268B14D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9971B7-B740-1CBD-1FEC-C85D80AD77E8}"/>
              </a:ext>
            </a:extLst>
          </p:cNvPr>
          <p:cNvSpPr txBox="1">
            <a:spLocks noMove="1" noResize="1"/>
          </p:cNvSpPr>
          <p:nvPr/>
        </p:nvSpPr>
        <p:spPr>
          <a:xfrm>
            <a:off x="964022" y="898112"/>
            <a:ext cx="7532278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Proposed Organization Chart</a:t>
            </a:r>
            <a:endParaRPr lang="en-US" sz="4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73551D8-B455-2330-23AD-C46958917CE5}"/>
              </a:ext>
            </a:extLst>
          </p:cNvPr>
          <p:cNvSpPr txBox="1">
            <a:spLocks noMove="1" noResize="1"/>
          </p:cNvSpPr>
          <p:nvPr/>
        </p:nvSpPr>
        <p:spPr>
          <a:xfrm>
            <a:off x="8756501" y="3465832"/>
            <a:ext cx="2742572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Personnel Changes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FD9FB5F-7464-A375-DF94-6BED09CF47E9}"/>
              </a:ext>
            </a:extLst>
          </p:cNvPr>
          <p:cNvSpPr txBox="1">
            <a:spLocks noMove="1" noResize="1"/>
          </p:cNvSpPr>
          <p:nvPr/>
        </p:nvSpPr>
        <p:spPr>
          <a:xfrm>
            <a:off x="785427" y="2285939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2027</a:t>
            </a:r>
            <a:endParaRPr lang="en-US" sz="12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5A331A73-B367-6AAF-EE5C-1E10909836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D269B8F3-7A19-346C-7EAF-D1DC7B19CE8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638446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428F0F97-4B64-0272-69B6-F6D04BE0F22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93B7176A-1C36-072B-C733-E1F1F7E36E1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92726" y="4018922"/>
            <a:ext cx="104137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2" name="Picture 14">
            <a:extLst>
              <a:ext uri="{FF2B5EF4-FFF2-40B4-BE49-F238E27FC236}">
                <a16:creationId xmlns:a16="http://schemas.microsoft.com/office/drawing/2014/main" id="{BA82212B-2373-EE85-1344-E62DCF39CF5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3" name="Picture 15">
            <a:extLst>
              <a:ext uri="{FF2B5EF4-FFF2-40B4-BE49-F238E27FC236}">
                <a16:creationId xmlns:a16="http://schemas.microsoft.com/office/drawing/2014/main" id="{3AA84A29-0528-A03E-5392-3727B6C1B4C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342577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4" name="Picture 16">
            <a:extLst>
              <a:ext uri="{FF2B5EF4-FFF2-40B4-BE49-F238E27FC236}">
                <a16:creationId xmlns:a16="http://schemas.microsoft.com/office/drawing/2014/main" id="{D9A52B06-62B5-B327-5558-45433896A4D5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46714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5" name="Picture 17">
            <a:extLst>
              <a:ext uri="{FF2B5EF4-FFF2-40B4-BE49-F238E27FC236}">
                <a16:creationId xmlns:a16="http://schemas.microsoft.com/office/drawing/2014/main" id="{6C171E9D-072F-3A52-5C3C-D4A04533A4E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98782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6" name="Picture 18">
            <a:extLst>
              <a:ext uri="{FF2B5EF4-FFF2-40B4-BE49-F238E27FC236}">
                <a16:creationId xmlns:a16="http://schemas.microsoft.com/office/drawing/2014/main" id="{AE656C82-72D1-375E-34DA-EC9EEEFF49A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6238">
            <a:off x="3048981" y="3107095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97" name="Group 19">
            <a:extLst>
              <a:ext uri="{FF2B5EF4-FFF2-40B4-BE49-F238E27FC236}">
                <a16:creationId xmlns:a16="http://schemas.microsoft.com/office/drawing/2014/main" id="{06C0A7A1-06FD-2CBF-39BD-B635E219401E}"/>
              </a:ext>
            </a:extLst>
          </p:cNvPr>
          <p:cNvGrpSpPr/>
          <p:nvPr/>
        </p:nvGrpSpPr>
        <p:grpSpPr>
          <a:xfrm>
            <a:off x="4460382" y="2364041"/>
            <a:ext cx="1072896" cy="685989"/>
            <a:chOff x="6690573" y="3546061"/>
            <a:chExt cx="1609344" cy="1028983"/>
          </a:xfrm>
        </p:grpSpPr>
        <p:sp>
          <p:nvSpPr>
            <p:cNvPr id="98" name="Freeform 20">
              <a:extLst>
                <a:ext uri="{FF2B5EF4-FFF2-40B4-BE49-F238E27FC236}">
                  <a16:creationId xmlns:a16="http://schemas.microsoft.com/office/drawing/2014/main" id="{AF6DA70C-B199-1561-C027-C0F6334DFFC9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700101" y="3555589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9" name="Freeform 21">
              <a:extLst>
                <a:ext uri="{FF2B5EF4-FFF2-40B4-BE49-F238E27FC236}">
                  <a16:creationId xmlns:a16="http://schemas.microsoft.com/office/drawing/2014/main" id="{07569A3C-9836-2DC1-6491-70D2944C7B91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690573" y="3546061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0" name="Group 22">
            <a:extLst>
              <a:ext uri="{FF2B5EF4-FFF2-40B4-BE49-F238E27FC236}">
                <a16:creationId xmlns:a16="http://schemas.microsoft.com/office/drawing/2014/main" id="{A9B9C149-0233-BE31-B8B8-8B7D47D682D5}"/>
              </a:ext>
            </a:extLst>
          </p:cNvPr>
          <p:cNvGrpSpPr/>
          <p:nvPr/>
        </p:nvGrpSpPr>
        <p:grpSpPr>
          <a:xfrm>
            <a:off x="4578187" y="2475958"/>
            <a:ext cx="1072896" cy="685989"/>
            <a:chOff x="6867281" y="3713936"/>
            <a:chExt cx="1609344" cy="1028983"/>
          </a:xfrm>
        </p:grpSpPr>
        <p:sp>
          <p:nvSpPr>
            <p:cNvPr id="101" name="Freeform 23">
              <a:extLst>
                <a:ext uri="{FF2B5EF4-FFF2-40B4-BE49-F238E27FC236}">
                  <a16:creationId xmlns:a16="http://schemas.microsoft.com/office/drawing/2014/main" id="{1ABFF417-A693-7E3C-48AB-F05F10E4D4A0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876809" y="3723455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2" name="Freeform 24">
              <a:extLst>
                <a:ext uri="{FF2B5EF4-FFF2-40B4-BE49-F238E27FC236}">
                  <a16:creationId xmlns:a16="http://schemas.microsoft.com/office/drawing/2014/main" id="{9C0C37A6-FF67-D501-9D0F-3E0A35EBB794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6867281" y="3713936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21" name="Group 43">
            <a:extLst>
              <a:ext uri="{FF2B5EF4-FFF2-40B4-BE49-F238E27FC236}">
                <a16:creationId xmlns:a16="http://schemas.microsoft.com/office/drawing/2014/main" id="{67E9FFCA-142B-F2EE-FF65-CBB1B5315677}"/>
              </a:ext>
            </a:extLst>
          </p:cNvPr>
          <p:cNvGrpSpPr/>
          <p:nvPr/>
        </p:nvGrpSpPr>
        <p:grpSpPr>
          <a:xfrm>
            <a:off x="3812450" y="3345662"/>
            <a:ext cx="1072896" cy="685989"/>
            <a:chOff x="5718675" y="5018492"/>
            <a:chExt cx="1609344" cy="1028983"/>
          </a:xfrm>
        </p:grpSpPr>
        <p:sp>
          <p:nvSpPr>
            <p:cNvPr id="122" name="Freeform 44">
              <a:extLst>
                <a:ext uri="{FF2B5EF4-FFF2-40B4-BE49-F238E27FC236}">
                  <a16:creationId xmlns:a16="http://schemas.microsoft.com/office/drawing/2014/main" id="{8DCE9286-5213-A19A-C206-D836185A83C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5728203" y="5028011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3" name="Freeform 45">
              <a:extLst>
                <a:ext uri="{FF2B5EF4-FFF2-40B4-BE49-F238E27FC236}">
                  <a16:creationId xmlns:a16="http://schemas.microsoft.com/office/drawing/2014/main" id="{FDF6660E-CB60-01D0-A0C1-5538AB491298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5718675" y="5018492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24" name="Group 46">
            <a:extLst>
              <a:ext uri="{FF2B5EF4-FFF2-40B4-BE49-F238E27FC236}">
                <a16:creationId xmlns:a16="http://schemas.microsoft.com/office/drawing/2014/main" id="{26B853FA-283C-CB62-08D1-C1FEE5104CC0}"/>
              </a:ext>
            </a:extLst>
          </p:cNvPr>
          <p:cNvGrpSpPr/>
          <p:nvPr/>
        </p:nvGrpSpPr>
        <p:grpSpPr>
          <a:xfrm>
            <a:off x="3938177" y="3450884"/>
            <a:ext cx="1072896" cy="673292"/>
            <a:chOff x="5895383" y="5186357"/>
            <a:chExt cx="1609344" cy="1028983"/>
          </a:xfrm>
        </p:grpSpPr>
        <p:sp>
          <p:nvSpPr>
            <p:cNvPr id="125" name="Freeform 47">
              <a:extLst>
                <a:ext uri="{FF2B5EF4-FFF2-40B4-BE49-F238E27FC236}">
                  <a16:creationId xmlns:a16="http://schemas.microsoft.com/office/drawing/2014/main" id="{AA238241-CE9E-9AE9-636E-26112AE36B20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5904911" y="5195885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lnSpc>
                  <a:spcPct val="15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1" dirty="0">
                  <a:solidFill>
                    <a:srgbClr val="000000"/>
                  </a:solidFill>
                  <a:latin typeface="Calibri"/>
                </a:rPr>
                <a:t>Barclay Treadwell</a:t>
              </a:r>
            </a:p>
            <a:p>
              <a:pPr defTabSz="609630">
                <a:lnSpc>
                  <a:spcPct val="15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1" dirty="0">
                  <a:solidFill>
                    <a:srgbClr val="000000"/>
                  </a:solidFill>
                  <a:latin typeface="Calibri"/>
                </a:rPr>
                <a:t>(</a:t>
              </a:r>
              <a:r>
                <a:rPr lang="en-US" sz="900" b="1" dirty="0">
                  <a:solidFill>
                    <a:srgbClr val="000000"/>
                  </a:solidFill>
                  <a:latin typeface="Calibri"/>
                </a:rPr>
                <a:t>Judicial Assistant)</a:t>
              </a:r>
            </a:p>
          </p:txBody>
        </p:sp>
        <p:sp>
          <p:nvSpPr>
            <p:cNvPr id="126" name="Freeform 48">
              <a:extLst>
                <a:ext uri="{FF2B5EF4-FFF2-40B4-BE49-F238E27FC236}">
                  <a16:creationId xmlns:a16="http://schemas.microsoft.com/office/drawing/2014/main" id="{ED7F3074-B176-2ECB-0EDE-C3FDE692BE15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5895383" y="5186357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27" name="Group 49">
            <a:extLst>
              <a:ext uri="{FF2B5EF4-FFF2-40B4-BE49-F238E27FC236}">
                <a16:creationId xmlns:a16="http://schemas.microsoft.com/office/drawing/2014/main" id="{587776E2-4180-5ACA-0797-62246B890BDA}"/>
              </a:ext>
            </a:extLst>
          </p:cNvPr>
          <p:cNvGrpSpPr/>
          <p:nvPr/>
        </p:nvGrpSpPr>
        <p:grpSpPr>
          <a:xfrm>
            <a:off x="5064004" y="3345655"/>
            <a:ext cx="1072896" cy="717030"/>
            <a:chOff x="7662479" y="5018492"/>
            <a:chExt cx="1609344" cy="1028983"/>
          </a:xfrm>
        </p:grpSpPr>
        <p:sp>
          <p:nvSpPr>
            <p:cNvPr id="128" name="Freeform 50">
              <a:extLst>
                <a:ext uri="{FF2B5EF4-FFF2-40B4-BE49-F238E27FC236}">
                  <a16:creationId xmlns:a16="http://schemas.microsoft.com/office/drawing/2014/main" id="{71EBCE7D-DE61-3E3B-9AE7-461EB3086F7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7671998" y="5028011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9" name="Freeform 51">
              <a:extLst>
                <a:ext uri="{FF2B5EF4-FFF2-40B4-BE49-F238E27FC236}">
                  <a16:creationId xmlns:a16="http://schemas.microsoft.com/office/drawing/2014/main" id="{014A9326-935C-79F2-2C2A-098CD7A3BB9B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7662479" y="5018492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9B7F57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30" name="Group 52">
            <a:extLst>
              <a:ext uri="{FF2B5EF4-FFF2-40B4-BE49-F238E27FC236}">
                <a16:creationId xmlns:a16="http://schemas.microsoft.com/office/drawing/2014/main" id="{D40C55AF-F3A9-FC7A-87A7-323CC6135B33}"/>
              </a:ext>
            </a:extLst>
          </p:cNvPr>
          <p:cNvGrpSpPr/>
          <p:nvPr/>
        </p:nvGrpSpPr>
        <p:grpSpPr>
          <a:xfrm>
            <a:off x="5189731" y="3465760"/>
            <a:ext cx="1072896" cy="657600"/>
            <a:chOff x="7839187" y="5186357"/>
            <a:chExt cx="1609344" cy="1028983"/>
          </a:xfrm>
        </p:grpSpPr>
        <p:sp>
          <p:nvSpPr>
            <p:cNvPr id="131" name="Freeform 53">
              <a:extLst>
                <a:ext uri="{FF2B5EF4-FFF2-40B4-BE49-F238E27FC236}">
                  <a16:creationId xmlns:a16="http://schemas.microsoft.com/office/drawing/2014/main" id="{5F12F5FF-F44E-C9FF-84B4-6B6893FF4997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7848706" y="5195885"/>
              <a:ext cx="1590297" cy="1009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0392"/>
                <a:gd name="f4" fmla="val 1346581"/>
                <a:gd name="f5" fmla="val 134620"/>
                <a:gd name="f6" fmla="val 60325"/>
                <a:gd name="f7" fmla="val 60706"/>
                <a:gd name="f8" fmla="val 135509"/>
                <a:gd name="f9" fmla="val 1984883"/>
                <a:gd name="f10" fmla="val 2059813"/>
                <a:gd name="f11" fmla="val 1211834"/>
                <a:gd name="f12" fmla="val 1286256"/>
                <a:gd name="f13" fmla="val 2059686"/>
                <a:gd name="f14" fmla="val 1346454"/>
                <a:gd name="f15" fmla="*/ f0 1 2120392"/>
                <a:gd name="f16" fmla="*/ f1 1 1346581"/>
                <a:gd name="f17" fmla="+- f4 0 f2"/>
                <a:gd name="f18" fmla="+- f3 0 f2"/>
                <a:gd name="f19" fmla="*/ f18 1 2120392"/>
                <a:gd name="f20" fmla="*/ f17 1 134658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20392" h="13465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cubicBezTo>
                    <a:pt x="f10" y="f2"/>
                    <a:pt x="f3" y="f6"/>
                    <a:pt x="f3" y="f5"/>
                  </a:cubicBezTo>
                  <a:lnTo>
                    <a:pt x="f3" y="f11"/>
                  </a:lnTo>
                  <a:cubicBezTo>
                    <a:pt x="f3" y="f12"/>
                    <a:pt x="f13" y="f14"/>
                    <a:pt x="f9" y="f14"/>
                  </a:cubicBezTo>
                  <a:lnTo>
                    <a:pt x="f8" y="f14"/>
                  </a:lnTo>
                  <a:cubicBezTo>
                    <a:pt x="f7" y="f4"/>
                    <a:pt x="f2" y="f12"/>
                    <a:pt x="f2" y="f11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algn="ctr" defTabSz="609630">
                <a:lnSpc>
                  <a:spcPct val="13012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dirty="0">
                  <a:solidFill>
                    <a:srgbClr val="000000"/>
                  </a:solidFill>
                  <a:latin typeface="Calibri"/>
                </a:rPr>
                <a:t>Anna McPeak</a:t>
              </a:r>
            </a:p>
            <a:p>
              <a:pPr algn="ctr" defTabSz="609630">
                <a:lnSpc>
                  <a:spcPct val="13012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dirty="0">
                  <a:solidFill>
                    <a:srgbClr val="000000"/>
                  </a:solidFill>
                  <a:latin typeface="Calibri"/>
                </a:rPr>
                <a:t>Law Clerk</a:t>
              </a:r>
            </a:p>
            <a:p>
              <a:pPr algn="ctr" defTabSz="609630">
                <a:lnSpc>
                  <a:spcPct val="13012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dirty="0">
                  <a:solidFill>
                    <a:srgbClr val="000000"/>
                  </a:solidFill>
                  <a:latin typeface="Calibri"/>
                </a:rPr>
                <a:t>(Civil)</a:t>
              </a:r>
            </a:p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9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2" name="Freeform 54">
              <a:extLst>
                <a:ext uri="{FF2B5EF4-FFF2-40B4-BE49-F238E27FC236}">
                  <a16:creationId xmlns:a16="http://schemas.microsoft.com/office/drawing/2014/main" id="{2F303FDF-C6C0-BA53-2689-4181A5D5E00F}"/>
                </a:ext>
              </a:extLst>
            </p:cNvPr>
            <p:cNvSpPr>
              <a:spLocks noMove="1" noResize="1"/>
            </p:cNvSpPr>
            <p:nvPr/>
          </p:nvSpPr>
          <p:spPr>
            <a:xfrm>
              <a:off x="7839187" y="5186357"/>
              <a:ext cx="1609344" cy="1028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5792"/>
                <a:gd name="f4" fmla="val 1371981"/>
                <a:gd name="f5" fmla="val 147320"/>
                <a:gd name="f6" fmla="val 65913"/>
                <a:gd name="f7" fmla="val 66421"/>
                <a:gd name="f8" fmla="val 148209"/>
                <a:gd name="f9" fmla="val 1997583"/>
                <a:gd name="f10" fmla="val 12700"/>
                <a:gd name="f11" fmla="val 2079371"/>
                <a:gd name="f12" fmla="val 2133092"/>
                <a:gd name="f13" fmla="val 1224534"/>
                <a:gd name="f14" fmla="val 1305941"/>
                <a:gd name="f15" fmla="val 1371854"/>
                <a:gd name="f16" fmla="val 1359154"/>
                <a:gd name="f17" fmla="val 1306068"/>
                <a:gd name="f18" fmla="val 25400"/>
                <a:gd name="f19" fmla="val 1291844"/>
                <a:gd name="f20" fmla="val 80391"/>
                <a:gd name="f21" fmla="val 1346454"/>
                <a:gd name="f22" fmla="val 2065528"/>
                <a:gd name="f23" fmla="val 2120392"/>
                <a:gd name="f24" fmla="val 1291717"/>
                <a:gd name="f25" fmla="val 80010"/>
                <a:gd name="f26" fmla="val 2065401"/>
                <a:gd name="f27" fmla="val 80137"/>
                <a:gd name="f28" fmla="*/ f0 1 2145792"/>
                <a:gd name="f29" fmla="*/ f1 1 1371981"/>
                <a:gd name="f30" fmla="+- f4 0 f2"/>
                <a:gd name="f31" fmla="+- f3 0 f2"/>
                <a:gd name="f32" fmla="*/ f31 1 2145792"/>
                <a:gd name="f33" fmla="*/ f30 1 1371981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145792" h="1371981">
                  <a:moveTo>
                    <a:pt x="f2" y="f5"/>
                  </a:moveTo>
                  <a:cubicBezTo>
                    <a:pt x="f2" y="f6"/>
                    <a:pt x="f7" y="f2"/>
                    <a:pt x="f8" y="f2"/>
                  </a:cubicBezTo>
                  <a:lnTo>
                    <a:pt x="f9" y="f2"/>
                  </a:lnTo>
                  <a:lnTo>
                    <a:pt x="f9" y="f10"/>
                  </a:lnTo>
                  <a:lnTo>
                    <a:pt x="f9" y="f2"/>
                  </a:lnTo>
                  <a:cubicBezTo>
                    <a:pt x="f11" y="f2"/>
                    <a:pt x="f3" y="f6"/>
                    <a:pt x="f3" y="f5"/>
                  </a:cubicBezTo>
                  <a:lnTo>
                    <a:pt x="f12" y="f5"/>
                  </a:lnTo>
                  <a:lnTo>
                    <a:pt x="f3" y="f5"/>
                  </a:lnTo>
                  <a:lnTo>
                    <a:pt x="f3" y="f13"/>
                  </a:lnTo>
                  <a:lnTo>
                    <a:pt x="f12" y="f13"/>
                  </a:lnTo>
                  <a:lnTo>
                    <a:pt x="f3" y="f13"/>
                  </a:lnTo>
                  <a:cubicBezTo>
                    <a:pt x="f3" y="f14"/>
                    <a:pt x="f11" y="f15"/>
                    <a:pt x="f9" y="f15"/>
                  </a:cubicBezTo>
                  <a:lnTo>
                    <a:pt x="f9" y="f16"/>
                  </a:lnTo>
                  <a:lnTo>
                    <a:pt x="f9" y="f15"/>
                  </a:lnTo>
                  <a:lnTo>
                    <a:pt x="f8" y="f15"/>
                  </a:lnTo>
                  <a:lnTo>
                    <a:pt x="f8" y="f16"/>
                  </a:lnTo>
                  <a:lnTo>
                    <a:pt x="f8" y="f15"/>
                  </a:lnTo>
                  <a:cubicBezTo>
                    <a:pt x="f7" y="f4"/>
                    <a:pt x="f2" y="f17"/>
                    <a:pt x="f2" y="f13"/>
                  </a:cubicBezTo>
                  <a:lnTo>
                    <a:pt x="f2" y="f5"/>
                  </a:lnTo>
                  <a:lnTo>
                    <a:pt x="f10" y="f5"/>
                  </a:lnTo>
                  <a:lnTo>
                    <a:pt x="f2" y="f5"/>
                  </a:lnTo>
                  <a:moveTo>
                    <a:pt x="f18" y="f5"/>
                  </a:moveTo>
                  <a:lnTo>
                    <a:pt x="f18" y="f13"/>
                  </a:lnTo>
                  <a:lnTo>
                    <a:pt x="f10" y="f13"/>
                  </a:lnTo>
                  <a:lnTo>
                    <a:pt x="f18" y="f13"/>
                  </a:lnTo>
                  <a:cubicBezTo>
                    <a:pt x="f18" y="f19"/>
                    <a:pt x="f20" y="f21"/>
                    <a:pt x="f8" y="f21"/>
                  </a:cubicBezTo>
                  <a:lnTo>
                    <a:pt x="f9" y="f21"/>
                  </a:lnTo>
                  <a:cubicBezTo>
                    <a:pt x="f22" y="f21"/>
                    <a:pt x="f23" y="f24"/>
                    <a:pt x="f23" y="f13"/>
                  </a:cubicBezTo>
                  <a:lnTo>
                    <a:pt x="f23" y="f5"/>
                  </a:lnTo>
                  <a:cubicBezTo>
                    <a:pt x="f23" y="f25"/>
                    <a:pt x="f26" y="f18"/>
                    <a:pt x="f9" y="f18"/>
                  </a:cubicBezTo>
                  <a:lnTo>
                    <a:pt x="f8" y="f18"/>
                  </a:lnTo>
                  <a:lnTo>
                    <a:pt x="f8" y="f10"/>
                  </a:lnTo>
                  <a:lnTo>
                    <a:pt x="f8" y="f18"/>
                  </a:lnTo>
                  <a:cubicBezTo>
                    <a:pt x="f20" y="f18"/>
                    <a:pt x="f18" y="f27"/>
                    <a:pt x="f18" y="f5"/>
                  </a:cubicBezTo>
                  <a:close/>
                </a:path>
              </a:pathLst>
            </a:custGeom>
            <a:solidFill>
              <a:srgbClr val="5E132A"/>
            </a:solidFill>
            <a:ln cap="flat">
              <a:noFill/>
              <a:prstDash val="solid"/>
            </a:ln>
          </p:spPr>
          <p:txBody>
            <a:bodyPr vert="horz" wrap="square" lIns="60960" tIns="30480" rIns="60960" bIns="30480" anchor="t" anchorCtr="0" compatLnSpc="1">
              <a:noAutofit/>
            </a:bodyPr>
            <a:lstStyle/>
            <a:p>
              <a:pPr defTabSz="60963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66" name="TextBox 88">
            <a:extLst>
              <a:ext uri="{FF2B5EF4-FFF2-40B4-BE49-F238E27FC236}">
                <a16:creationId xmlns:a16="http://schemas.microsoft.com/office/drawing/2014/main" id="{6BE7EE24-A367-425A-FCC9-4077378D8A5C}"/>
              </a:ext>
            </a:extLst>
          </p:cNvPr>
          <p:cNvSpPr txBox="1"/>
          <p:nvPr/>
        </p:nvSpPr>
        <p:spPr>
          <a:xfrm>
            <a:off x="4572011" y="2535481"/>
            <a:ext cx="1020710" cy="46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dirty="0">
                <a:solidFill>
                  <a:srgbClr val="000000"/>
                </a:solidFill>
                <a:latin typeface="Calibri"/>
              </a:rPr>
              <a:t>Judge</a:t>
            </a:r>
          </a:p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dirty="0">
                <a:solidFill>
                  <a:srgbClr val="000000"/>
                </a:solidFill>
                <a:latin typeface="Calibri"/>
              </a:rPr>
              <a:t>Justin Kinney</a:t>
            </a:r>
          </a:p>
        </p:txBody>
      </p:sp>
      <p:sp>
        <p:nvSpPr>
          <p:cNvPr id="167" name="AutoShape 89">
            <a:extLst>
              <a:ext uri="{FF2B5EF4-FFF2-40B4-BE49-F238E27FC236}">
                <a16:creationId xmlns:a16="http://schemas.microsoft.com/office/drawing/2014/main" id="{768BC8E7-803B-B328-1F5B-7061BD810E83}"/>
              </a:ext>
            </a:extLst>
          </p:cNvPr>
          <p:cNvSpPr>
            <a:spLocks noMove="1" noResize="1"/>
          </p:cNvSpPr>
          <p:nvPr/>
        </p:nvSpPr>
        <p:spPr>
          <a:xfrm>
            <a:off x="3037070" y="3222900"/>
            <a:ext cx="4032503" cy="59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AutoShape 92">
            <a:extLst>
              <a:ext uri="{FF2B5EF4-FFF2-40B4-BE49-F238E27FC236}">
                <a16:creationId xmlns:a16="http://schemas.microsoft.com/office/drawing/2014/main" id="{82AFF58A-40FF-738E-F6A7-D217821D7101}"/>
              </a:ext>
            </a:extLst>
          </p:cNvPr>
          <p:cNvSpPr>
            <a:spLocks noMove="1" noResize="1"/>
          </p:cNvSpPr>
          <p:nvPr/>
        </p:nvSpPr>
        <p:spPr>
          <a:xfrm flipH="1" flipV="1">
            <a:off x="4296686" y="3234538"/>
            <a:ext cx="0" cy="1161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AutoShape 93">
            <a:extLst>
              <a:ext uri="{FF2B5EF4-FFF2-40B4-BE49-F238E27FC236}">
                <a16:creationId xmlns:a16="http://schemas.microsoft.com/office/drawing/2014/main" id="{93EAF83F-781E-FB33-21B7-7111E6E1821B}"/>
              </a:ext>
            </a:extLst>
          </p:cNvPr>
          <p:cNvSpPr>
            <a:spLocks noMove="1" noResize="1"/>
          </p:cNvSpPr>
          <p:nvPr/>
        </p:nvSpPr>
        <p:spPr>
          <a:xfrm flipH="1" flipV="1">
            <a:off x="5696864" y="3225546"/>
            <a:ext cx="0" cy="1201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AutoShape 94">
            <a:extLst>
              <a:ext uri="{FF2B5EF4-FFF2-40B4-BE49-F238E27FC236}">
                <a16:creationId xmlns:a16="http://schemas.microsoft.com/office/drawing/2014/main" id="{0163F974-AF73-3330-A1FE-4AF32F939483}"/>
              </a:ext>
            </a:extLst>
          </p:cNvPr>
          <p:cNvSpPr>
            <a:spLocks noMove="1" noResize="1"/>
          </p:cNvSpPr>
          <p:nvPr/>
        </p:nvSpPr>
        <p:spPr>
          <a:xfrm flipV="1">
            <a:off x="5129119" y="3161873"/>
            <a:ext cx="0" cy="6703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3" name="Picture 96">
            <a:extLst>
              <a:ext uri="{FF2B5EF4-FFF2-40B4-BE49-F238E27FC236}">
                <a16:creationId xmlns:a16="http://schemas.microsoft.com/office/drawing/2014/main" id="{ECCF9305-D1C3-129D-AA04-64A32B3150B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46488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4" name="Picture 97">
            <a:extLst>
              <a:ext uri="{FF2B5EF4-FFF2-40B4-BE49-F238E27FC236}">
                <a16:creationId xmlns:a16="http://schemas.microsoft.com/office/drawing/2014/main" id="{05664B54-9E9F-6A18-1CAA-5E09E1736B19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346155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0" name="Picture 104">
            <a:extLst>
              <a:ext uri="{FF2B5EF4-FFF2-40B4-BE49-F238E27FC236}">
                <a16:creationId xmlns:a16="http://schemas.microsoft.com/office/drawing/2014/main" id="{243EF700-9290-38F0-0220-2F56180EB20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27619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1" name="Picture 105">
            <a:extLst>
              <a:ext uri="{FF2B5EF4-FFF2-40B4-BE49-F238E27FC236}">
                <a16:creationId xmlns:a16="http://schemas.microsoft.com/office/drawing/2014/main" id="{48BA3FF2-5080-242C-AE8E-62CCAD8A7A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927293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0722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14660901-7A7D-4B7E-BC1A-A1B96CB52CDB}"/>
</file>

<file path=customXml/itemProps2.xml><?xml version="1.0" encoding="utf-8"?>
<ds:datastoreItem xmlns:ds="http://schemas.openxmlformats.org/officeDocument/2006/customXml" ds:itemID="{FD54D1FB-1AB6-4993-8127-9DE4A12B046A}"/>
</file>

<file path=customXml/itemProps3.xml><?xml version="1.0" encoding="utf-8"?>
<ds:datastoreItem xmlns:ds="http://schemas.openxmlformats.org/officeDocument/2006/customXml" ds:itemID="{C104B5D4-3B44-4B3A-BD60-171D84A34FA6}"/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285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Open Sans</vt:lpstr>
      <vt:lpstr>Open Sans Bold</vt:lpstr>
      <vt:lpstr>Open Sans Italics</vt:lpstr>
      <vt:lpstr>Public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10</cp:revision>
  <cp:lastPrinted>2026-07-22T14:41:12Z</cp:lastPrinted>
  <dcterms:created xsi:type="dcterms:W3CDTF">2025-05-15T14:44:47Z</dcterms:created>
  <dcterms:modified xsi:type="dcterms:W3CDTF">2026-07-22T17:29:25Z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